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66"/>
  </p:notesMasterIdLst>
  <p:sldIdLst>
    <p:sldId id="343" r:id="rId7"/>
    <p:sldId id="546" r:id="rId8"/>
    <p:sldId id="404" r:id="rId9"/>
    <p:sldId id="345" r:id="rId10"/>
    <p:sldId id="354" r:id="rId11"/>
    <p:sldId id="355" r:id="rId12"/>
    <p:sldId id="364" r:id="rId13"/>
    <p:sldId id="369" r:id="rId14"/>
    <p:sldId id="363" r:id="rId15"/>
    <p:sldId id="356" r:id="rId16"/>
    <p:sldId id="365" r:id="rId17"/>
    <p:sldId id="373" r:id="rId18"/>
    <p:sldId id="392" r:id="rId19"/>
    <p:sldId id="408" r:id="rId20"/>
    <p:sldId id="395" r:id="rId21"/>
    <p:sldId id="393" r:id="rId22"/>
    <p:sldId id="426" r:id="rId23"/>
    <p:sldId id="427" r:id="rId24"/>
    <p:sldId id="396" r:id="rId25"/>
    <p:sldId id="547" r:id="rId26"/>
    <p:sldId id="466" r:id="rId27"/>
    <p:sldId id="399" r:id="rId28"/>
    <p:sldId id="394" r:id="rId29"/>
    <p:sldId id="479" r:id="rId30"/>
    <p:sldId id="480" r:id="rId31"/>
    <p:sldId id="528" r:id="rId32"/>
    <p:sldId id="397" r:id="rId33"/>
    <p:sldId id="407" r:id="rId34"/>
    <p:sldId id="406" r:id="rId35"/>
    <p:sldId id="401" r:id="rId36"/>
    <p:sldId id="400" r:id="rId37"/>
    <p:sldId id="398" r:id="rId38"/>
    <p:sldId id="548" r:id="rId39"/>
    <p:sldId id="402" r:id="rId40"/>
    <p:sldId id="409" r:id="rId41"/>
    <p:sldId id="342" r:id="rId42"/>
    <p:sldId id="533" r:id="rId43"/>
    <p:sldId id="413" r:id="rId44"/>
    <p:sldId id="448" r:id="rId45"/>
    <p:sldId id="537" r:id="rId46"/>
    <p:sldId id="534" r:id="rId47"/>
    <p:sldId id="414" r:id="rId48"/>
    <p:sldId id="433" r:id="rId49"/>
    <p:sldId id="431" r:id="rId50"/>
    <p:sldId id="428" r:id="rId51"/>
    <p:sldId id="531" r:id="rId52"/>
    <p:sldId id="434" r:id="rId53"/>
    <p:sldId id="540" r:id="rId54"/>
    <p:sldId id="539" r:id="rId55"/>
    <p:sldId id="543" r:id="rId56"/>
    <p:sldId id="541" r:id="rId57"/>
    <p:sldId id="545" r:id="rId58"/>
    <p:sldId id="430" r:id="rId59"/>
    <p:sldId id="442" r:id="rId60"/>
    <p:sldId id="390" r:id="rId61"/>
    <p:sldId id="372" r:id="rId62"/>
    <p:sldId id="353" r:id="rId63"/>
    <p:sldId id="361" r:id="rId64"/>
    <p:sldId id="425" r:id="rId6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00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73" autoAdjust="0"/>
    <p:restoredTop sz="85986" autoAdjust="0"/>
  </p:normalViewPr>
  <p:slideViewPr>
    <p:cSldViewPr snapToGrid="0">
      <p:cViewPr varScale="1">
        <p:scale>
          <a:sx n="60" d="100"/>
          <a:sy n="60" d="100"/>
        </p:scale>
        <p:origin x="1464"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09T06:38:47.399"/>
    </inkml:context>
    <inkml:brush xml:id="br0">
      <inkml:brushProperty name="width" value="0.3" units="cm"/>
      <inkml:brushProperty name="height" value="0.6" units="cm"/>
      <inkml:brushProperty name="color" value="#E1FC3E"/>
      <inkml:brushProperty name="tip" value="rectangle"/>
      <inkml:brushProperty name="rasterOp" value="maskPen"/>
      <inkml:brushProperty name="ignorePressure" value="1"/>
    </inkml:brush>
  </inkml:definitions>
  <inkml:trace contextRef="#ctx0" brushRef="#br0">1 176,'0'2,"0"0,1-1,-1 1,1-1,-1 1,1-1,0 0,0 1,0-1,0 0,0 0,0 1,0-1,0 0,0 0,0 0,1 0,-1 0,0 0,1-1,-1 1,1 0,-1-1,1 1,-1-1,4 1,45 9,-46-10,112 8,159-8,-108-4,-50 5,-5 1,193-22,-254 12,100-14,209-60,-308 69,0 1,1 3,89-4,165 13,-127 4,-117-4,8 2,0-4,96-15,-78 4,139-4,93 19,-107 1,303-3,-457 3,0 3,0 3,64 18,80 12,-143-30,-1 1,0 4,-1 2,72 30,-99-36,0 0,1-3,0 0,0-3,0 0,38-2,-23 0,85 14,248 57,-270-58,163 1,1979-18,-2215 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4T15:08:44.23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79 1,'1240'0,"-1197"3,-1 1,0 3,0 2,48 15,8 2,1344 414,-1419-432,5 1,0 1,-1 1,47 27,-73-37,0 0,1-1,-1 1,0 0,0 0,0 0,1 0,-1 1,0-1,0 0,-1 0,1 1,0-1,0 0,-1 1,2 2,-2-4,-1 1,1 0,0 0,0-1,-1 1,1 0,0-1,-1 1,1-1,-1 1,1 0,-1-1,1 1,-1-1,1 1,-1-1,0 0,1 1,-1-1,0 1,1-1,-1 0,0 0,1 1,-1-1,0 0,0 0,1 0,-1 0,0 0,-1 0,-15 1,0-1,-1 0,1-1,0-1,0-1,0 0,-19-7,-15-2,-162-24,-238-9,-242 37,396 11,123-8,-255-40,-163-70,535 102,-104-7,139 21,32 6,43 7,105 22,279 57,-299-71,169 8,-209-30,-57-1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4T15:08:51.70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45,'53'0,"74"1,204-25,-195 10,0 6,138 11,-80 0,1008-3,-1189 0,-7-1,0 1,0 0,0 0,-1 0,1 1,0 0,0 0,-1 0,1 1,0-1,-1 1,10 5,-15-6,0-1,0 0,0 0,1 0,-1 0,0 0,0 1,0-1,0 0,0 0,0 0,0 0,0 1,0-1,0 0,0 0,0 0,0 1,0-1,0 0,0 0,0 0,0 0,0 1,0-1,0 0,0 0,0 0,0 1,0-1,0 0,0 0,-1 0,1 0,0 0,0 1,0-1,0 0,0 0,0 0,-1 0,1 0,0 0,0 0,0 0,0 1,-1-1,1 0,0 0,0 0,-1 0,-16 6,-20 0,-376 48,329-41,-54 0,-271-8,205-8,56 1,-156 5,279 1,0 1,0 1,0 1,1 1,0 1,1 1,-32 19,32-16,0-1,-1-1,0-1,-1-2,0 0,-48 8,54-15,14-2,0 1,0 0,0 1,-1-1,1 1,0 0,0 0,0 0,0 1,0 0,1 0,-1 0,-5 4,10-6,0 0,0 0,0 1,0-1,0 0,0 1,0-1,0 0,0 0,0 1,0-1,0 0,0 0,0 1,0-1,0 0,1 0,-1 1,0-1,0 0,0 0,0 0,1 1,-1-1,0 0,0 0,0 0,1 1,-1-1,0 0,0 0,1 0,-1 0,0 0,0 0,1 0,-1 0,0 0,1 0,-1 0,0 0,0 0,1 0,23 6,0-2,0-1,0-1,1-1,30-2,-6 1,746 0,-357-2,-404 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4T15:09:03.3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44 3,'220'-2,"256"7,-95 53,-273-36,2-4,132 3,-187-17,0 3,0 2,81 23,55 11,-112-33,-35-5,1 2,-1 1,63 22,-103-29,0 1,0 0,0 0,0 0,0 0,-1 1,1-1,4 6,-7-8,-1 1,1 0,-1 0,1 0,-1 0,1 0,-1 0,0 0,1 0,-1 0,0 0,0 0,0 0,0 0,0 0,0 0,0 0,0 0,0 0,0 0,0 0,-1 0,1 0,0 0,-1-1,1 1,-1 0,1 0,-1 0,0 0,1 0,-1-1,0 1,1 0,-1-1,0 1,0 0,1-1,-1 1,0-1,-2 1,-7 6,-1 0,-1-2,1 1,-1-1,0-1,0 0,-16 3,-99 13,92-16,-243 18,188-19,0 3,-148 32,146-12,52-13,-2-2,1-2,-65 6,-405-12,238-7,271 4,-46-1,1 2,0 2,0 2,-78 18,122-22,0 0,1 0,-1-1,1 2,-1-1,1 0,0 0,-1 1,1 0,-3 2,5-4,0 1,-1-1,1 1,-1-1,1 1,0-1,-1 1,1 0,0-1,0 1,0-1,-1 1,1 0,0-1,0 1,0 0,0-1,0 1,0 0,0-1,0 1,0 0,1-1,-1 1,0 0,1 0,1 2,0-1,0 1,1-1,-1 1,1-1,0 0,-1 0,1-1,0 1,0 0,0-1,0 0,1 0,-1 0,5 1,35 7,1-2,-1-1,47-2,15 3,-23 1,323 38,-326-36,104-1,-121-9,0 3,0 3,80 17,-83-10,0-2,87 4,120-12,-223-3,1024 0,-1057 0,1 0,0 2,-1-1,1 1,-1 1,0 0,0 0,18 9,-4 2,-1 0,25 20,-48-33,1-1,-1 0,1 0,-1 0,1 1,-1-1,1 0,-1 1,1-1,-1 0,0 1,1-1,-1 1,0-1,1 0,-1 1,0-1,1 1,-1-1,0 1,0-1,0 1,1-1,-1 1,0 0,0-1,0 1,0-1,0 1,0-1,0 1,0-1,0 1,0 0,0-1,-1 1,1 0,-23 8,-42-4,60-5,-216-1,118-3,0 5,-174 24,236-17,-56 9,-168 53,220-51,-77 45,-18 8,115-63,-1 0,-1-2,1-1,-1-1,-44 2,-139-7,103-4,-688 3,752 4,1 1,-52 13,60-11,17-1,21-3,33 1,-18-2,14 1,855 34,-718-44,211-39,-171 21,150-27,-51 4,-227 39,0 3,156 7,-93 3,306-3,-409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4T15:09:09.68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06T14:26:11.0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74,'1518'0,"-1487"-2,0-2,0 0,0-3,39-12,-36 9,1 1,-1 2,38-2,382 6,-221 6,185-3,-383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06T14:26:13.04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1,'235'1,"273"39,-343-23,232-4,793-15,-617 3,-528 2,1 1,44 11,-32-4,19 6,-44-9</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02T06:58:48.8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247D7C-EF60-4F30-8A66-9E94EE149B57}" type="datetimeFigureOut">
              <a:rPr lang="de-DE"/>
              <a:t>14.10.2024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E45AEE-9226-4C44-9812-C4525AFA86BC}" type="slidenum">
              <a:rPr lang="de-DE"/>
              <a:t>‹Nr.›</a:t>
            </a:fld>
            <a:endParaRPr lang="de-DE"/>
          </a:p>
        </p:txBody>
      </p:sp>
    </p:spTree>
    <p:extLst>
      <p:ext uri="{BB962C8B-B14F-4D97-AF65-F5344CB8AC3E}">
        <p14:creationId xmlns:p14="http://schemas.microsoft.com/office/powerpoint/2010/main" val="1689757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E7E45AEE-9226-4C44-9812-C4525AFA86BC}" type="slidenum">
              <a:rPr lang="de-DE" smtClean="0"/>
              <a:t>1</a:t>
            </a:fld>
            <a:endParaRPr lang="de-DE"/>
          </a:p>
        </p:txBody>
      </p:sp>
    </p:spTree>
    <p:extLst>
      <p:ext uri="{BB962C8B-B14F-4D97-AF65-F5344CB8AC3E}">
        <p14:creationId xmlns:p14="http://schemas.microsoft.com/office/powerpoint/2010/main" val="2120632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E45AEE-9226-4C44-9812-C4525AFA86B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0109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E7E45AEE-9226-4C44-9812-C4525AFA86BC}" type="slidenum">
              <a:rPr lang="de-DE" smtClean="0"/>
              <a:t>12</a:t>
            </a:fld>
            <a:endParaRPr lang="de-DE"/>
          </a:p>
        </p:txBody>
      </p:sp>
    </p:spTree>
    <p:extLst>
      <p:ext uri="{BB962C8B-B14F-4D97-AF65-F5344CB8AC3E}">
        <p14:creationId xmlns:p14="http://schemas.microsoft.com/office/powerpoint/2010/main" val="4108393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E7E45AEE-9226-4C44-9812-C4525AFA86BC}" type="slidenum">
              <a:rPr lang="de-DE" smtClean="0"/>
              <a:t>13</a:t>
            </a:fld>
            <a:endParaRPr lang="de-DE"/>
          </a:p>
        </p:txBody>
      </p:sp>
    </p:spTree>
    <p:extLst>
      <p:ext uri="{BB962C8B-B14F-4D97-AF65-F5344CB8AC3E}">
        <p14:creationId xmlns:p14="http://schemas.microsoft.com/office/powerpoint/2010/main" val="3864627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E7E45AEE-9226-4C44-9812-C4525AFA86BC}" type="slidenum">
              <a:rPr lang="de-DE" smtClean="0"/>
              <a:t>14</a:t>
            </a:fld>
            <a:endParaRPr lang="de-DE"/>
          </a:p>
        </p:txBody>
      </p:sp>
    </p:spTree>
    <p:extLst>
      <p:ext uri="{BB962C8B-B14F-4D97-AF65-F5344CB8AC3E}">
        <p14:creationId xmlns:p14="http://schemas.microsoft.com/office/powerpoint/2010/main" val="3946940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E7E45AEE-9226-4C44-9812-C4525AFA86BC}" type="slidenum">
              <a:rPr lang="de-DE" smtClean="0"/>
              <a:t>15</a:t>
            </a:fld>
            <a:endParaRPr lang="de-DE"/>
          </a:p>
        </p:txBody>
      </p:sp>
    </p:spTree>
    <p:extLst>
      <p:ext uri="{BB962C8B-B14F-4D97-AF65-F5344CB8AC3E}">
        <p14:creationId xmlns:p14="http://schemas.microsoft.com/office/powerpoint/2010/main" val="507169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E7E45AEE-9226-4C44-9812-C4525AFA86BC}" type="slidenum">
              <a:rPr lang="de-DE" smtClean="0"/>
              <a:t>16</a:t>
            </a:fld>
            <a:endParaRPr lang="de-DE"/>
          </a:p>
        </p:txBody>
      </p:sp>
    </p:spTree>
    <p:extLst>
      <p:ext uri="{BB962C8B-B14F-4D97-AF65-F5344CB8AC3E}">
        <p14:creationId xmlns:p14="http://schemas.microsoft.com/office/powerpoint/2010/main" val="2168884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E7E45AEE-9226-4C44-9812-C4525AFA86BC}" type="slidenum">
              <a:rPr lang="de-DE" smtClean="0"/>
              <a:t>19</a:t>
            </a:fld>
            <a:endParaRPr lang="de-DE"/>
          </a:p>
        </p:txBody>
      </p:sp>
    </p:spTree>
    <p:extLst>
      <p:ext uri="{BB962C8B-B14F-4D97-AF65-F5344CB8AC3E}">
        <p14:creationId xmlns:p14="http://schemas.microsoft.com/office/powerpoint/2010/main" val="878625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E7E45AEE-9226-4C44-9812-C4525AFA86BC}" type="slidenum">
              <a:rPr lang="de-DE" smtClean="0"/>
              <a:t>20</a:t>
            </a:fld>
            <a:endParaRPr lang="de-DE"/>
          </a:p>
        </p:txBody>
      </p:sp>
    </p:spTree>
    <p:extLst>
      <p:ext uri="{BB962C8B-B14F-4D97-AF65-F5344CB8AC3E}">
        <p14:creationId xmlns:p14="http://schemas.microsoft.com/office/powerpoint/2010/main" val="4280809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E7E45AEE-9226-4C44-9812-C4525AFA86BC}" type="slidenum">
              <a:rPr lang="de-DE" smtClean="0"/>
              <a:t>22</a:t>
            </a:fld>
            <a:endParaRPr lang="de-DE"/>
          </a:p>
        </p:txBody>
      </p:sp>
    </p:spTree>
    <p:extLst>
      <p:ext uri="{BB962C8B-B14F-4D97-AF65-F5344CB8AC3E}">
        <p14:creationId xmlns:p14="http://schemas.microsoft.com/office/powerpoint/2010/main" val="3446100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E45AEE-9226-4C44-9812-C4525AFA86B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731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E7E45AEE-9226-4C44-9812-C4525AFA86BC}" type="slidenum">
              <a:rPr lang="de-DE" smtClean="0"/>
              <a:t>3</a:t>
            </a:fld>
            <a:endParaRPr lang="de-DE"/>
          </a:p>
        </p:txBody>
      </p:sp>
    </p:spTree>
    <p:extLst>
      <p:ext uri="{BB962C8B-B14F-4D97-AF65-F5344CB8AC3E}">
        <p14:creationId xmlns:p14="http://schemas.microsoft.com/office/powerpoint/2010/main" val="2286120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B6DD7-F428-4341-ACA3-2B2B10D66EA9}" type="slidenum">
              <a:rPr kumimoji="0" lang="de-A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A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9018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E7E45AEE-9226-4C44-9812-C4525AFA86BC}" type="slidenum">
              <a:rPr lang="de-DE" smtClean="0"/>
              <a:t>27</a:t>
            </a:fld>
            <a:endParaRPr lang="de-DE"/>
          </a:p>
        </p:txBody>
      </p:sp>
    </p:spTree>
    <p:extLst>
      <p:ext uri="{BB962C8B-B14F-4D97-AF65-F5344CB8AC3E}">
        <p14:creationId xmlns:p14="http://schemas.microsoft.com/office/powerpoint/2010/main" val="2139888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E7E45AEE-9226-4C44-9812-C4525AFA86BC}" type="slidenum">
              <a:rPr lang="de-DE" smtClean="0"/>
              <a:t>28</a:t>
            </a:fld>
            <a:endParaRPr lang="de-DE"/>
          </a:p>
        </p:txBody>
      </p:sp>
    </p:spTree>
    <p:extLst>
      <p:ext uri="{BB962C8B-B14F-4D97-AF65-F5344CB8AC3E}">
        <p14:creationId xmlns:p14="http://schemas.microsoft.com/office/powerpoint/2010/main" val="2557564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E7E45AEE-9226-4C44-9812-C4525AFA86BC}" type="slidenum">
              <a:rPr lang="de-DE" smtClean="0"/>
              <a:t>29</a:t>
            </a:fld>
            <a:endParaRPr lang="de-DE"/>
          </a:p>
        </p:txBody>
      </p:sp>
    </p:spTree>
    <p:extLst>
      <p:ext uri="{BB962C8B-B14F-4D97-AF65-F5344CB8AC3E}">
        <p14:creationId xmlns:p14="http://schemas.microsoft.com/office/powerpoint/2010/main" val="95125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E7E45AEE-9226-4C44-9812-C4525AFA86BC}" type="slidenum">
              <a:rPr lang="de-DE" smtClean="0"/>
              <a:t>30</a:t>
            </a:fld>
            <a:endParaRPr lang="de-DE"/>
          </a:p>
        </p:txBody>
      </p:sp>
    </p:spTree>
    <p:extLst>
      <p:ext uri="{BB962C8B-B14F-4D97-AF65-F5344CB8AC3E}">
        <p14:creationId xmlns:p14="http://schemas.microsoft.com/office/powerpoint/2010/main" val="2810344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E7E45AEE-9226-4C44-9812-C4525AFA86BC}" type="slidenum">
              <a:rPr lang="de-DE" smtClean="0"/>
              <a:t>31</a:t>
            </a:fld>
            <a:endParaRPr lang="de-DE"/>
          </a:p>
        </p:txBody>
      </p:sp>
    </p:spTree>
    <p:extLst>
      <p:ext uri="{BB962C8B-B14F-4D97-AF65-F5344CB8AC3E}">
        <p14:creationId xmlns:p14="http://schemas.microsoft.com/office/powerpoint/2010/main" val="1782871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E7E45AEE-9226-4C44-9812-C4525AFA86BC}" type="slidenum">
              <a:rPr lang="de-DE" smtClean="0"/>
              <a:t>32</a:t>
            </a:fld>
            <a:endParaRPr lang="de-DE"/>
          </a:p>
        </p:txBody>
      </p:sp>
    </p:spTree>
    <p:extLst>
      <p:ext uri="{BB962C8B-B14F-4D97-AF65-F5344CB8AC3E}">
        <p14:creationId xmlns:p14="http://schemas.microsoft.com/office/powerpoint/2010/main" val="1812309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E1FEF-5110-DCC3-6FC7-D72FA86455C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FA5ACA4-6CAF-193B-7D2C-6D81C08ABE9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69F5801-9B3B-1CC7-BD7F-6FF400287DEA}"/>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07AF74F2-098E-B176-5C63-675456880142}"/>
              </a:ext>
            </a:extLst>
          </p:cNvPr>
          <p:cNvSpPr>
            <a:spLocks noGrp="1"/>
          </p:cNvSpPr>
          <p:nvPr>
            <p:ph type="sldNum" sz="quarter" idx="5"/>
          </p:nvPr>
        </p:nvSpPr>
        <p:spPr/>
        <p:txBody>
          <a:bodyPr/>
          <a:lstStyle/>
          <a:p>
            <a:fld id="{E7E45AEE-9226-4C44-9812-C4525AFA86BC}" type="slidenum">
              <a:rPr lang="de-DE" smtClean="0"/>
              <a:t>33</a:t>
            </a:fld>
            <a:endParaRPr lang="de-DE"/>
          </a:p>
        </p:txBody>
      </p:sp>
    </p:spTree>
    <p:extLst>
      <p:ext uri="{BB962C8B-B14F-4D97-AF65-F5344CB8AC3E}">
        <p14:creationId xmlns:p14="http://schemas.microsoft.com/office/powerpoint/2010/main" val="2514224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E7E45AEE-9226-4C44-9812-C4525AFA86BC}" type="slidenum">
              <a:rPr lang="de-DE" smtClean="0"/>
              <a:t>34</a:t>
            </a:fld>
            <a:endParaRPr lang="de-DE"/>
          </a:p>
        </p:txBody>
      </p:sp>
    </p:spTree>
    <p:extLst>
      <p:ext uri="{BB962C8B-B14F-4D97-AF65-F5344CB8AC3E}">
        <p14:creationId xmlns:p14="http://schemas.microsoft.com/office/powerpoint/2010/main" val="17902578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E7E45AEE-9226-4C44-9812-C4525AFA86BC}" type="slidenum">
              <a:rPr lang="de-DE" smtClean="0"/>
              <a:t>35</a:t>
            </a:fld>
            <a:endParaRPr lang="de-DE"/>
          </a:p>
        </p:txBody>
      </p:sp>
    </p:spTree>
    <p:extLst>
      <p:ext uri="{BB962C8B-B14F-4D97-AF65-F5344CB8AC3E}">
        <p14:creationId xmlns:p14="http://schemas.microsoft.com/office/powerpoint/2010/main" val="1995396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E7E45AEE-9226-4C44-9812-C4525AFA86BC}" type="slidenum">
              <a:rPr lang="de-DE" smtClean="0"/>
              <a:t>4</a:t>
            </a:fld>
            <a:endParaRPr lang="de-DE"/>
          </a:p>
        </p:txBody>
      </p:sp>
    </p:spTree>
    <p:extLst>
      <p:ext uri="{BB962C8B-B14F-4D97-AF65-F5344CB8AC3E}">
        <p14:creationId xmlns:p14="http://schemas.microsoft.com/office/powerpoint/2010/main" val="2338146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E45AEE-9226-4C44-9812-C4525AFA86B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01018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E7E45AEE-9226-4C44-9812-C4525AFA86BC}" type="slidenum">
              <a:rPr lang="de-DE" smtClean="0"/>
              <a:t>38</a:t>
            </a:fld>
            <a:endParaRPr lang="de-DE"/>
          </a:p>
        </p:txBody>
      </p:sp>
    </p:spTree>
    <p:extLst>
      <p:ext uri="{BB962C8B-B14F-4D97-AF65-F5344CB8AC3E}">
        <p14:creationId xmlns:p14="http://schemas.microsoft.com/office/powerpoint/2010/main" val="15088032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E45AEE-9226-4C44-9812-C4525AFA86B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95747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E45AEE-9226-4C44-9812-C4525AFA86B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1230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E7E45AEE-9226-4C44-9812-C4525AFA86BC}" type="slidenum">
              <a:rPr lang="de-DE" smtClean="0"/>
              <a:t>55</a:t>
            </a:fld>
            <a:endParaRPr lang="de-DE"/>
          </a:p>
        </p:txBody>
      </p:sp>
    </p:spTree>
    <p:extLst>
      <p:ext uri="{BB962C8B-B14F-4D97-AF65-F5344CB8AC3E}">
        <p14:creationId xmlns:p14="http://schemas.microsoft.com/office/powerpoint/2010/main" val="39209970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E7E45AEE-9226-4C44-9812-C4525AFA86BC}" type="slidenum">
              <a:rPr lang="de-DE" smtClean="0"/>
              <a:t>56</a:t>
            </a:fld>
            <a:endParaRPr lang="de-DE"/>
          </a:p>
        </p:txBody>
      </p:sp>
    </p:spTree>
    <p:extLst>
      <p:ext uri="{BB962C8B-B14F-4D97-AF65-F5344CB8AC3E}">
        <p14:creationId xmlns:p14="http://schemas.microsoft.com/office/powerpoint/2010/main" val="14687103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E7E45AEE-9226-4C44-9812-C4525AFA86BC}" type="slidenum">
              <a:rPr lang="de-DE" smtClean="0"/>
              <a:t>57</a:t>
            </a:fld>
            <a:endParaRPr lang="de-DE"/>
          </a:p>
        </p:txBody>
      </p:sp>
    </p:spTree>
    <p:extLst>
      <p:ext uri="{BB962C8B-B14F-4D97-AF65-F5344CB8AC3E}">
        <p14:creationId xmlns:p14="http://schemas.microsoft.com/office/powerpoint/2010/main" val="26022613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E7E45AEE-9226-4C44-9812-C4525AFA86BC}" type="slidenum">
              <a:rPr lang="de-DE" smtClean="0"/>
              <a:t>58</a:t>
            </a:fld>
            <a:endParaRPr lang="de-DE"/>
          </a:p>
        </p:txBody>
      </p:sp>
    </p:spTree>
    <p:extLst>
      <p:ext uri="{BB962C8B-B14F-4D97-AF65-F5344CB8AC3E}">
        <p14:creationId xmlns:p14="http://schemas.microsoft.com/office/powerpoint/2010/main" val="1338887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E7E45AEE-9226-4C44-9812-C4525AFA86BC}" type="slidenum">
              <a:rPr lang="de-DE" smtClean="0"/>
              <a:t>5</a:t>
            </a:fld>
            <a:endParaRPr lang="de-DE"/>
          </a:p>
        </p:txBody>
      </p:sp>
    </p:spTree>
    <p:extLst>
      <p:ext uri="{BB962C8B-B14F-4D97-AF65-F5344CB8AC3E}">
        <p14:creationId xmlns:p14="http://schemas.microsoft.com/office/powerpoint/2010/main" val="2082674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E45AEE-9226-4C44-9812-C4525AFA86B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869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E45AEE-9226-4C44-9812-C4525AFA86B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9778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E45AEE-9226-4C44-9812-C4525AFA86B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2434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E45AEE-9226-4C44-9812-C4525AFA86B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970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E45AEE-9226-4C44-9812-C4525AFA86B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80188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5.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5.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pic>
        <p:nvPicPr>
          <p:cNvPr id="7" name="Bild 6" descr="phk_wasserzeichen_RGB.jpg">
            <a:extLst>
              <a:ext uri="{FF2B5EF4-FFF2-40B4-BE49-F238E27FC236}">
                <a16:creationId xmlns:a16="http://schemas.microsoft.com/office/drawing/2014/main" id="{DC52A977-ADF7-415D-A9CA-C438AB93E94B}"/>
              </a:ext>
            </a:extLst>
          </p:cNvPr>
          <p:cNvPicPr>
            <a:picLocks noChangeAspect="1"/>
          </p:cNvPicPr>
          <p:nvPr userDrawn="1"/>
        </p:nvPicPr>
        <p:blipFill rotWithShape="1">
          <a:blip r:embed="rId2">
            <a:clrChange>
              <a:clrFrom>
                <a:srgbClr val="FEFBFC"/>
              </a:clrFrom>
              <a:clrTo>
                <a:srgbClr val="FEFBFC">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t="27881" r="35733"/>
          <a:stretch/>
        </p:blipFill>
        <p:spPr>
          <a:xfrm>
            <a:off x="6772739" y="14990"/>
            <a:ext cx="5396885" cy="6060840"/>
          </a:xfrm>
          <a:prstGeom prst="rect">
            <a:avLst/>
          </a:prstGeom>
        </p:spPr>
      </p:pic>
      <p:sp>
        <p:nvSpPr>
          <p:cNvPr id="8" name="Rechteck 7">
            <a:extLst>
              <a:ext uri="{FF2B5EF4-FFF2-40B4-BE49-F238E27FC236}">
                <a16:creationId xmlns:a16="http://schemas.microsoft.com/office/drawing/2014/main" id="{756B0DB6-F8C0-413D-B57C-06454D234F83}"/>
              </a:ext>
            </a:extLst>
          </p:cNvPr>
          <p:cNvSpPr/>
          <p:nvPr userDrawn="1"/>
        </p:nvSpPr>
        <p:spPr>
          <a:xfrm>
            <a:off x="0" y="0"/>
            <a:ext cx="12192000" cy="448049"/>
          </a:xfrm>
          <a:prstGeom prst="rect">
            <a:avLst/>
          </a:prstGeom>
          <a:solidFill>
            <a:srgbClr val="B70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1400" dirty="0"/>
              <a:t>  </a:t>
            </a:r>
            <a:endParaRPr lang="de-DE" sz="1400" dirty="0"/>
          </a:p>
        </p:txBody>
      </p:sp>
      <p:cxnSp>
        <p:nvCxnSpPr>
          <p:cNvPr id="9" name="Gerade Verbindung 17">
            <a:extLst>
              <a:ext uri="{FF2B5EF4-FFF2-40B4-BE49-F238E27FC236}">
                <a16:creationId xmlns:a16="http://schemas.microsoft.com/office/drawing/2014/main" id="{91211CDA-4CB3-415D-A155-CB89BB76A7BA}"/>
              </a:ext>
            </a:extLst>
          </p:cNvPr>
          <p:cNvCxnSpPr/>
          <p:nvPr userDrawn="1"/>
        </p:nvCxnSpPr>
        <p:spPr>
          <a:xfrm>
            <a:off x="0" y="6492193"/>
            <a:ext cx="12192000" cy="0"/>
          </a:xfrm>
          <a:prstGeom prst="line">
            <a:avLst/>
          </a:prstGeom>
          <a:ln w="3175" cmpd="sng">
            <a:solidFill>
              <a:srgbClr val="B30838"/>
            </a:solidFill>
          </a:ln>
        </p:spPr>
        <p:style>
          <a:lnRef idx="2">
            <a:schemeClr val="accent1"/>
          </a:lnRef>
          <a:fillRef idx="0">
            <a:schemeClr val="accent1"/>
          </a:fillRef>
          <a:effectRef idx="1">
            <a:schemeClr val="accent1"/>
          </a:effectRef>
          <a:fontRef idx="minor">
            <a:schemeClr val="tx1"/>
          </a:fontRef>
        </p:style>
      </p:cxnSp>
      <p:sp>
        <p:nvSpPr>
          <p:cNvPr id="10" name="Textfeld 9">
            <a:extLst>
              <a:ext uri="{FF2B5EF4-FFF2-40B4-BE49-F238E27FC236}">
                <a16:creationId xmlns:a16="http://schemas.microsoft.com/office/drawing/2014/main" id="{CBC4E037-9C89-4BF0-AA83-6E801015BB28}"/>
              </a:ext>
            </a:extLst>
          </p:cNvPr>
          <p:cNvSpPr txBox="1"/>
          <p:nvPr userDrawn="1"/>
        </p:nvSpPr>
        <p:spPr>
          <a:xfrm>
            <a:off x="526732" y="6542992"/>
            <a:ext cx="11171781" cy="230832"/>
          </a:xfrm>
          <a:prstGeom prst="rect">
            <a:avLst/>
          </a:prstGeom>
          <a:noFill/>
        </p:spPr>
        <p:txBody>
          <a:bodyPr wrap="square" rtlCol="0" anchor="ctr">
            <a:spAutoFit/>
          </a:bodyPr>
          <a:lstStyle/>
          <a:p>
            <a:pPr algn="r"/>
            <a:r>
              <a:rPr lang="de-DE" sz="900" dirty="0">
                <a:solidFill>
                  <a:schemeClr val="bg1">
                    <a:lumMod val="75000"/>
                  </a:schemeClr>
                </a:solidFill>
                <a:latin typeface="Calibri" panose="020F0502020204030204" pitchFamily="34" charset="0"/>
                <a:cs typeface="Roboto Light"/>
              </a:rPr>
              <a:t>b</a:t>
            </a:r>
            <a:r>
              <a:rPr lang="de-DE" sz="900" b="0" i="0" dirty="0">
                <a:solidFill>
                  <a:schemeClr val="bg1">
                    <a:lumMod val="75000"/>
                  </a:schemeClr>
                </a:solidFill>
                <a:latin typeface="Calibri" panose="020F0502020204030204" pitchFamily="34" charset="0"/>
                <a:cs typeface="Roboto Light"/>
              </a:rPr>
              <a:t>irgit.albaner@ph-kaernten.ac.at | peter.harrich@ph-kaernten.ac.at, Dezember 2019</a:t>
            </a:r>
          </a:p>
        </p:txBody>
      </p:sp>
      <p:sp>
        <p:nvSpPr>
          <p:cNvPr id="12" name="Titel 11">
            <a:extLst>
              <a:ext uri="{FF2B5EF4-FFF2-40B4-BE49-F238E27FC236}">
                <a16:creationId xmlns:a16="http://schemas.microsoft.com/office/drawing/2014/main" id="{BB2F9445-68C5-4DB1-88A3-3955BE9DB970}"/>
              </a:ext>
            </a:extLst>
          </p:cNvPr>
          <p:cNvSpPr>
            <a:spLocks noGrp="1"/>
          </p:cNvSpPr>
          <p:nvPr>
            <p:ph type="title" hasCustomPrompt="1"/>
          </p:nvPr>
        </p:nvSpPr>
        <p:spPr>
          <a:xfrm>
            <a:off x="22377" y="14990"/>
            <a:ext cx="12147248" cy="433060"/>
          </a:xfrm>
        </p:spPr>
        <p:txBody>
          <a:bodyPr>
            <a:normAutofit/>
          </a:bodyPr>
          <a:lstStyle>
            <a:lvl1pPr>
              <a:defRPr sz="1600" b="1">
                <a:solidFill>
                  <a:schemeClr val="bg1"/>
                </a:solidFill>
                <a:latin typeface="+mn-lt"/>
              </a:defRPr>
            </a:lvl1pPr>
          </a:lstStyle>
          <a:p>
            <a:r>
              <a:rPr lang="de-DE" dirty="0"/>
              <a:t>Titel der Präsentation</a:t>
            </a:r>
            <a:endParaRPr lang="de-AT" dirty="0"/>
          </a:p>
        </p:txBody>
      </p:sp>
      <p:sp>
        <p:nvSpPr>
          <p:cNvPr id="3" name="Inhaltsplatzhalter 2">
            <a:extLst>
              <a:ext uri="{FF2B5EF4-FFF2-40B4-BE49-F238E27FC236}">
                <a16:creationId xmlns:a16="http://schemas.microsoft.com/office/drawing/2014/main" id="{EE08960C-4566-44E2-8655-5EE5A5B535C4}"/>
              </a:ext>
            </a:extLst>
          </p:cNvPr>
          <p:cNvSpPr>
            <a:spLocks noGrp="1"/>
          </p:cNvSpPr>
          <p:nvPr>
            <p:ph idx="1"/>
          </p:nvPr>
        </p:nvSpPr>
        <p:spPr>
          <a:xfrm>
            <a:off x="838200" y="728569"/>
            <a:ext cx="10515600" cy="544839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699592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4E89BE-C033-4668-A44C-20F75B32CEC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15F7E75B-D309-42CE-A45D-AA61D4D230A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1CE9A7D-7A1E-4C18-B5C7-DD4C24DA8B4F}"/>
              </a:ext>
            </a:extLst>
          </p:cNvPr>
          <p:cNvSpPr>
            <a:spLocks noGrp="1"/>
          </p:cNvSpPr>
          <p:nvPr>
            <p:ph type="dt" sz="half" idx="10"/>
          </p:nvPr>
        </p:nvSpPr>
        <p:spPr/>
        <p:txBody>
          <a:bodyPr/>
          <a:lstStyle/>
          <a:p>
            <a:fld id="{ECCCD9C6-C854-4A17-B1BE-C7DCC0663637}" type="datetimeFigureOut">
              <a:rPr lang="de-DE" smtClean="0"/>
              <a:t>14.10.2024</a:t>
            </a:fld>
            <a:endParaRPr lang="de-DE"/>
          </a:p>
        </p:txBody>
      </p:sp>
      <p:sp>
        <p:nvSpPr>
          <p:cNvPr id="5" name="Fußzeilenplatzhalter 4">
            <a:extLst>
              <a:ext uri="{FF2B5EF4-FFF2-40B4-BE49-F238E27FC236}">
                <a16:creationId xmlns:a16="http://schemas.microsoft.com/office/drawing/2014/main" id="{C96C678C-E53F-4CFC-8A8D-5CDD570DAA1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68043A2-9CE6-4E85-B730-CE081BA21AE9}"/>
              </a:ext>
            </a:extLst>
          </p:cNvPr>
          <p:cNvSpPr>
            <a:spLocks noGrp="1"/>
          </p:cNvSpPr>
          <p:nvPr>
            <p:ph type="sldNum" sz="quarter" idx="12"/>
          </p:nvPr>
        </p:nvSpPr>
        <p:spPr/>
        <p:txBody>
          <a:bodyPr/>
          <a:lstStyle/>
          <a:p>
            <a:fld id="{D7DD2571-4F78-4F60-A6CD-20042DF09B6F}" type="slidenum">
              <a:rPr lang="de-DE" smtClean="0"/>
              <a:t>‹Nr.›</a:t>
            </a:fld>
            <a:endParaRPr lang="de-DE"/>
          </a:p>
        </p:txBody>
      </p:sp>
    </p:spTree>
    <p:extLst>
      <p:ext uri="{BB962C8B-B14F-4D97-AF65-F5344CB8AC3E}">
        <p14:creationId xmlns:p14="http://schemas.microsoft.com/office/powerpoint/2010/main" val="3917541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5C09E03-0254-4990-A396-67967191298F}"/>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4BC273BF-8998-40BA-99D9-8F8D06E6E76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F61F48B-254E-43EA-8DB1-99269F4C4A4E}"/>
              </a:ext>
            </a:extLst>
          </p:cNvPr>
          <p:cNvSpPr>
            <a:spLocks noGrp="1"/>
          </p:cNvSpPr>
          <p:nvPr>
            <p:ph type="dt" sz="half" idx="10"/>
          </p:nvPr>
        </p:nvSpPr>
        <p:spPr/>
        <p:txBody>
          <a:bodyPr/>
          <a:lstStyle/>
          <a:p>
            <a:fld id="{ECCCD9C6-C854-4A17-B1BE-C7DCC0663637}" type="datetimeFigureOut">
              <a:rPr lang="de-DE" smtClean="0"/>
              <a:t>14.10.2024</a:t>
            </a:fld>
            <a:endParaRPr lang="de-DE"/>
          </a:p>
        </p:txBody>
      </p:sp>
      <p:sp>
        <p:nvSpPr>
          <p:cNvPr id="5" name="Fußzeilenplatzhalter 4">
            <a:extLst>
              <a:ext uri="{FF2B5EF4-FFF2-40B4-BE49-F238E27FC236}">
                <a16:creationId xmlns:a16="http://schemas.microsoft.com/office/drawing/2014/main" id="{3C23E791-DB33-49F1-947C-CBF0DA09AC2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7D657A7-CBA6-4B68-B441-07642ADFF5A2}"/>
              </a:ext>
            </a:extLst>
          </p:cNvPr>
          <p:cNvSpPr>
            <a:spLocks noGrp="1"/>
          </p:cNvSpPr>
          <p:nvPr>
            <p:ph type="sldNum" sz="quarter" idx="12"/>
          </p:nvPr>
        </p:nvSpPr>
        <p:spPr/>
        <p:txBody>
          <a:bodyPr/>
          <a:lstStyle/>
          <a:p>
            <a:fld id="{D7DD2571-4F78-4F60-A6CD-20042DF09B6F}" type="slidenum">
              <a:rPr lang="de-DE" smtClean="0"/>
              <a:t>‹Nr.›</a:t>
            </a:fld>
            <a:endParaRPr lang="de-DE"/>
          </a:p>
        </p:txBody>
      </p:sp>
    </p:spTree>
    <p:extLst>
      <p:ext uri="{BB962C8B-B14F-4D97-AF65-F5344CB8AC3E}">
        <p14:creationId xmlns:p14="http://schemas.microsoft.com/office/powerpoint/2010/main" val="1877970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461DE648-02ED-46B4-9DC8-77A19B4FD776}" type="datetimeFigureOut">
              <a:rPr lang="de-AT" smtClean="0"/>
              <a:t>14.10.2024</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907121CB-2371-4AC2-A33C-D81DEFA798C1}" type="slidenum">
              <a:rPr lang="de-AT" smtClean="0"/>
              <a:t>‹Nr.›</a:t>
            </a:fld>
            <a:endParaRPr lang="de-AT"/>
          </a:p>
        </p:txBody>
      </p:sp>
    </p:spTree>
    <p:extLst>
      <p:ext uri="{BB962C8B-B14F-4D97-AF65-F5344CB8AC3E}">
        <p14:creationId xmlns:p14="http://schemas.microsoft.com/office/powerpoint/2010/main" val="1141414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61DE648-02ED-46B4-9DC8-77A19B4FD776}" type="datetimeFigureOut">
              <a:rPr lang="de-AT" smtClean="0"/>
              <a:t>14.10.2024</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907121CB-2371-4AC2-A33C-D81DEFA798C1}" type="slidenum">
              <a:rPr lang="de-AT" smtClean="0"/>
              <a:t>‹Nr.›</a:t>
            </a:fld>
            <a:endParaRPr lang="de-AT"/>
          </a:p>
        </p:txBody>
      </p:sp>
    </p:spTree>
    <p:extLst>
      <p:ext uri="{BB962C8B-B14F-4D97-AF65-F5344CB8AC3E}">
        <p14:creationId xmlns:p14="http://schemas.microsoft.com/office/powerpoint/2010/main" val="1149338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461DE648-02ED-46B4-9DC8-77A19B4FD776}" type="datetimeFigureOut">
              <a:rPr lang="de-AT" smtClean="0"/>
              <a:t>14.10.2024</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907121CB-2371-4AC2-A33C-D81DEFA798C1}" type="slidenum">
              <a:rPr lang="de-AT" smtClean="0"/>
              <a:t>‹Nr.›</a:t>
            </a:fld>
            <a:endParaRPr lang="de-AT"/>
          </a:p>
        </p:txBody>
      </p:sp>
    </p:spTree>
    <p:extLst>
      <p:ext uri="{BB962C8B-B14F-4D97-AF65-F5344CB8AC3E}">
        <p14:creationId xmlns:p14="http://schemas.microsoft.com/office/powerpoint/2010/main" val="3149674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61DE648-02ED-46B4-9DC8-77A19B4FD776}" type="datetimeFigureOut">
              <a:rPr lang="de-AT" smtClean="0"/>
              <a:t>14.10.2024</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907121CB-2371-4AC2-A33C-D81DEFA798C1}" type="slidenum">
              <a:rPr lang="de-AT" smtClean="0"/>
              <a:t>‹Nr.›</a:t>
            </a:fld>
            <a:endParaRPr lang="de-AT"/>
          </a:p>
        </p:txBody>
      </p:sp>
    </p:spTree>
    <p:extLst>
      <p:ext uri="{BB962C8B-B14F-4D97-AF65-F5344CB8AC3E}">
        <p14:creationId xmlns:p14="http://schemas.microsoft.com/office/powerpoint/2010/main" val="3976854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61DE648-02ED-46B4-9DC8-77A19B4FD776}" type="datetimeFigureOut">
              <a:rPr lang="de-AT" smtClean="0"/>
              <a:t>14.10.2024</a:t>
            </a:fld>
            <a:endParaRPr lang="de-AT"/>
          </a:p>
        </p:txBody>
      </p:sp>
      <p:sp>
        <p:nvSpPr>
          <p:cNvPr id="8" name="Footer Placeholder 7"/>
          <p:cNvSpPr>
            <a:spLocks noGrp="1"/>
          </p:cNvSpPr>
          <p:nvPr>
            <p:ph type="ftr" sz="quarter" idx="11"/>
          </p:nvPr>
        </p:nvSpPr>
        <p:spPr/>
        <p:txBody>
          <a:bodyPr/>
          <a:lstStyle/>
          <a:p>
            <a:endParaRPr lang="de-AT"/>
          </a:p>
        </p:txBody>
      </p:sp>
      <p:sp>
        <p:nvSpPr>
          <p:cNvPr id="9" name="Slide Number Placeholder 8"/>
          <p:cNvSpPr>
            <a:spLocks noGrp="1"/>
          </p:cNvSpPr>
          <p:nvPr>
            <p:ph type="sldNum" sz="quarter" idx="12"/>
          </p:nvPr>
        </p:nvSpPr>
        <p:spPr/>
        <p:txBody>
          <a:bodyPr/>
          <a:lstStyle/>
          <a:p>
            <a:fld id="{907121CB-2371-4AC2-A33C-D81DEFA798C1}" type="slidenum">
              <a:rPr lang="de-AT" smtClean="0"/>
              <a:t>‹Nr.›</a:t>
            </a:fld>
            <a:endParaRPr lang="de-AT"/>
          </a:p>
        </p:txBody>
      </p:sp>
    </p:spTree>
    <p:extLst>
      <p:ext uri="{BB962C8B-B14F-4D97-AF65-F5344CB8AC3E}">
        <p14:creationId xmlns:p14="http://schemas.microsoft.com/office/powerpoint/2010/main" val="2209678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461DE648-02ED-46B4-9DC8-77A19B4FD776}" type="datetimeFigureOut">
              <a:rPr lang="de-AT" smtClean="0"/>
              <a:t>14.10.2024</a:t>
            </a:fld>
            <a:endParaRPr lang="de-AT"/>
          </a:p>
        </p:txBody>
      </p:sp>
      <p:sp>
        <p:nvSpPr>
          <p:cNvPr id="4" name="Footer Placeholder 3"/>
          <p:cNvSpPr>
            <a:spLocks noGrp="1"/>
          </p:cNvSpPr>
          <p:nvPr>
            <p:ph type="ftr" sz="quarter" idx="11"/>
          </p:nvPr>
        </p:nvSpPr>
        <p:spPr/>
        <p:txBody>
          <a:bodyPr/>
          <a:lstStyle/>
          <a:p>
            <a:endParaRPr lang="de-AT"/>
          </a:p>
        </p:txBody>
      </p:sp>
      <p:sp>
        <p:nvSpPr>
          <p:cNvPr id="5" name="Slide Number Placeholder 4"/>
          <p:cNvSpPr>
            <a:spLocks noGrp="1"/>
          </p:cNvSpPr>
          <p:nvPr>
            <p:ph type="sldNum" sz="quarter" idx="12"/>
          </p:nvPr>
        </p:nvSpPr>
        <p:spPr/>
        <p:txBody>
          <a:bodyPr/>
          <a:lstStyle/>
          <a:p>
            <a:fld id="{907121CB-2371-4AC2-A33C-D81DEFA798C1}" type="slidenum">
              <a:rPr lang="de-AT" smtClean="0"/>
              <a:t>‹Nr.›</a:t>
            </a:fld>
            <a:endParaRPr lang="de-AT"/>
          </a:p>
        </p:txBody>
      </p:sp>
    </p:spTree>
    <p:extLst>
      <p:ext uri="{BB962C8B-B14F-4D97-AF65-F5344CB8AC3E}">
        <p14:creationId xmlns:p14="http://schemas.microsoft.com/office/powerpoint/2010/main" val="1970126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1DE648-02ED-46B4-9DC8-77A19B4FD776}" type="datetimeFigureOut">
              <a:rPr lang="de-AT" smtClean="0"/>
              <a:t>14.10.2024</a:t>
            </a:fld>
            <a:endParaRPr lang="de-AT"/>
          </a:p>
        </p:txBody>
      </p:sp>
      <p:sp>
        <p:nvSpPr>
          <p:cNvPr id="3" name="Footer Placeholder 2"/>
          <p:cNvSpPr>
            <a:spLocks noGrp="1"/>
          </p:cNvSpPr>
          <p:nvPr>
            <p:ph type="ftr" sz="quarter" idx="11"/>
          </p:nvPr>
        </p:nvSpPr>
        <p:spPr/>
        <p:txBody>
          <a:bodyPr/>
          <a:lstStyle/>
          <a:p>
            <a:endParaRPr lang="de-AT"/>
          </a:p>
        </p:txBody>
      </p:sp>
      <p:sp>
        <p:nvSpPr>
          <p:cNvPr id="4" name="Slide Number Placeholder 3"/>
          <p:cNvSpPr>
            <a:spLocks noGrp="1"/>
          </p:cNvSpPr>
          <p:nvPr>
            <p:ph type="sldNum" sz="quarter" idx="12"/>
          </p:nvPr>
        </p:nvSpPr>
        <p:spPr/>
        <p:txBody>
          <a:bodyPr/>
          <a:lstStyle/>
          <a:p>
            <a:fld id="{907121CB-2371-4AC2-A33C-D81DEFA798C1}" type="slidenum">
              <a:rPr lang="de-AT" smtClean="0"/>
              <a:t>‹Nr.›</a:t>
            </a:fld>
            <a:endParaRPr lang="de-AT"/>
          </a:p>
        </p:txBody>
      </p:sp>
    </p:spTree>
    <p:extLst>
      <p:ext uri="{BB962C8B-B14F-4D97-AF65-F5344CB8AC3E}">
        <p14:creationId xmlns:p14="http://schemas.microsoft.com/office/powerpoint/2010/main" val="2524515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61DE648-02ED-46B4-9DC8-77A19B4FD776}" type="datetimeFigureOut">
              <a:rPr lang="de-AT" smtClean="0"/>
              <a:t>14.10.2024</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907121CB-2371-4AC2-A33C-D81DEFA798C1}" type="slidenum">
              <a:rPr lang="de-AT" smtClean="0"/>
              <a:t>‹Nr.›</a:t>
            </a:fld>
            <a:endParaRPr lang="de-AT"/>
          </a:p>
        </p:txBody>
      </p:sp>
    </p:spTree>
    <p:extLst>
      <p:ext uri="{BB962C8B-B14F-4D97-AF65-F5344CB8AC3E}">
        <p14:creationId xmlns:p14="http://schemas.microsoft.com/office/powerpoint/2010/main" val="4198605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265702-BED2-4777-B5D9-28EDC319C1C6}"/>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66B13CDE-7506-4A3D-BCFB-B222EF4B9F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FCDC613-3609-4417-B017-3F2193E156F4}"/>
              </a:ext>
            </a:extLst>
          </p:cNvPr>
          <p:cNvSpPr>
            <a:spLocks noGrp="1"/>
          </p:cNvSpPr>
          <p:nvPr>
            <p:ph type="dt" sz="half" idx="10"/>
          </p:nvPr>
        </p:nvSpPr>
        <p:spPr/>
        <p:txBody>
          <a:bodyPr/>
          <a:lstStyle/>
          <a:p>
            <a:fld id="{ECCCD9C6-C854-4A17-B1BE-C7DCC0663637}" type="datetimeFigureOut">
              <a:rPr lang="de-DE" smtClean="0"/>
              <a:t>14.10.2024</a:t>
            </a:fld>
            <a:endParaRPr lang="de-DE"/>
          </a:p>
        </p:txBody>
      </p:sp>
      <p:sp>
        <p:nvSpPr>
          <p:cNvPr id="5" name="Fußzeilenplatzhalter 4">
            <a:extLst>
              <a:ext uri="{FF2B5EF4-FFF2-40B4-BE49-F238E27FC236}">
                <a16:creationId xmlns:a16="http://schemas.microsoft.com/office/drawing/2014/main" id="{F6E542F8-3FE8-4565-B6FF-2B570E2A90B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A8A7C10-B5A6-4A4C-A517-3B237C29D479}"/>
              </a:ext>
            </a:extLst>
          </p:cNvPr>
          <p:cNvSpPr>
            <a:spLocks noGrp="1"/>
          </p:cNvSpPr>
          <p:nvPr>
            <p:ph type="sldNum" sz="quarter" idx="12"/>
          </p:nvPr>
        </p:nvSpPr>
        <p:spPr/>
        <p:txBody>
          <a:bodyPr/>
          <a:lstStyle/>
          <a:p>
            <a:fld id="{D7DD2571-4F78-4F60-A6CD-20042DF09B6F}" type="slidenum">
              <a:rPr lang="de-DE" smtClean="0"/>
              <a:t>‹Nr.›</a:t>
            </a:fld>
            <a:endParaRPr lang="de-DE"/>
          </a:p>
        </p:txBody>
      </p:sp>
    </p:spTree>
    <p:extLst>
      <p:ext uri="{BB962C8B-B14F-4D97-AF65-F5344CB8AC3E}">
        <p14:creationId xmlns:p14="http://schemas.microsoft.com/office/powerpoint/2010/main" val="13071514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61DE648-02ED-46B4-9DC8-77A19B4FD776}" type="datetimeFigureOut">
              <a:rPr lang="de-AT" smtClean="0"/>
              <a:t>14.10.2024</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907121CB-2371-4AC2-A33C-D81DEFA798C1}" type="slidenum">
              <a:rPr lang="de-AT" smtClean="0"/>
              <a:t>‹Nr.›</a:t>
            </a:fld>
            <a:endParaRPr lang="de-AT"/>
          </a:p>
        </p:txBody>
      </p:sp>
    </p:spTree>
    <p:extLst>
      <p:ext uri="{BB962C8B-B14F-4D97-AF65-F5344CB8AC3E}">
        <p14:creationId xmlns:p14="http://schemas.microsoft.com/office/powerpoint/2010/main" val="359889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61DE648-02ED-46B4-9DC8-77A19B4FD776}" type="datetimeFigureOut">
              <a:rPr lang="de-AT" smtClean="0"/>
              <a:t>14.10.2024</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907121CB-2371-4AC2-A33C-D81DEFA798C1}" type="slidenum">
              <a:rPr lang="de-AT" smtClean="0"/>
              <a:t>‹Nr.›</a:t>
            </a:fld>
            <a:endParaRPr lang="de-AT"/>
          </a:p>
        </p:txBody>
      </p:sp>
    </p:spTree>
    <p:extLst>
      <p:ext uri="{BB962C8B-B14F-4D97-AF65-F5344CB8AC3E}">
        <p14:creationId xmlns:p14="http://schemas.microsoft.com/office/powerpoint/2010/main" val="1797170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61DE648-02ED-46B4-9DC8-77A19B4FD776}" type="datetimeFigureOut">
              <a:rPr lang="de-AT" smtClean="0"/>
              <a:t>14.10.2024</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907121CB-2371-4AC2-A33C-D81DEFA798C1}" type="slidenum">
              <a:rPr lang="de-AT" smtClean="0"/>
              <a:t>‹Nr.›</a:t>
            </a:fld>
            <a:endParaRPr lang="de-AT"/>
          </a:p>
        </p:txBody>
      </p:sp>
    </p:spTree>
    <p:extLst>
      <p:ext uri="{BB962C8B-B14F-4D97-AF65-F5344CB8AC3E}">
        <p14:creationId xmlns:p14="http://schemas.microsoft.com/office/powerpoint/2010/main" val="12477453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111558" y="1909358"/>
            <a:ext cx="7968885" cy="1519642"/>
          </a:xfrm>
          <a:prstGeom prst="rect">
            <a:avLst/>
          </a:prstGeom>
        </p:spPr>
        <p:txBody>
          <a:bodyPr anchor="b"/>
          <a:lstStyle>
            <a:lvl1pPr>
              <a:defRPr sz="3600">
                <a:solidFill>
                  <a:srgbClr val="004D5A"/>
                </a:solidFill>
              </a:defRPr>
            </a:lvl1pPr>
          </a:lstStyle>
          <a:p>
            <a:r>
              <a:rPr lang="de-DE" dirty="0"/>
              <a:t>TITELMASTERFORMAT DURCH KLICKEN BEARBEITEN</a:t>
            </a:r>
            <a:endParaRPr lang="de-AT" dirty="0"/>
          </a:p>
        </p:txBody>
      </p:sp>
      <p:sp>
        <p:nvSpPr>
          <p:cNvPr id="3" name="Untertitel 2"/>
          <p:cNvSpPr>
            <a:spLocks noGrp="1"/>
          </p:cNvSpPr>
          <p:nvPr>
            <p:ph type="subTitle" idx="1" hasCustomPrompt="1"/>
          </p:nvPr>
        </p:nvSpPr>
        <p:spPr>
          <a:xfrm>
            <a:off x="2111558" y="3429000"/>
            <a:ext cx="7968885" cy="1447230"/>
          </a:xfrm>
        </p:spPr>
        <p:txBody>
          <a:bodyPr tIns="108000" anchor="t">
            <a:normAutofit/>
          </a:bodyPr>
          <a:lstStyle>
            <a:lvl1pPr marL="0" indent="0" algn="l">
              <a:buNone/>
              <a:defRPr sz="2000">
                <a:solidFill>
                  <a:srgbClr val="004D5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de-AT" dirty="0"/>
          </a:p>
        </p:txBody>
      </p:sp>
      <p:sp>
        <p:nvSpPr>
          <p:cNvPr id="9" name="Textplatzhalter 8">
            <a:extLst>
              <a:ext uri="{FF2B5EF4-FFF2-40B4-BE49-F238E27FC236}">
                <a16:creationId xmlns:a16="http://schemas.microsoft.com/office/drawing/2014/main" id="{54FD2D39-BC7B-1943-A7A5-1AC854CAB58A}"/>
              </a:ext>
            </a:extLst>
          </p:cNvPr>
          <p:cNvSpPr>
            <a:spLocks noGrp="1"/>
          </p:cNvSpPr>
          <p:nvPr>
            <p:ph type="body" sz="quarter" idx="12"/>
          </p:nvPr>
        </p:nvSpPr>
        <p:spPr>
          <a:xfrm>
            <a:off x="2111557" y="5198105"/>
            <a:ext cx="3934883" cy="963740"/>
          </a:xfrm>
        </p:spPr>
        <p:txBody>
          <a:bodyPr anchor="b">
            <a:normAutofit/>
          </a:bodyPr>
          <a:lstStyle>
            <a:lvl1pPr marL="0" marR="0" indent="0" algn="l" defTabSz="914400" rtl="0" eaLnBrk="1" fontAlgn="auto" latinLnBrk="0" hangingPunct="1">
              <a:lnSpc>
                <a:spcPct val="100000"/>
              </a:lnSpc>
              <a:spcBef>
                <a:spcPts val="0"/>
              </a:spcBef>
              <a:spcAft>
                <a:spcPts val="0"/>
              </a:spcAft>
              <a:buClrTx/>
              <a:buSzTx/>
              <a:buFontTx/>
              <a:buNone/>
              <a:tabLst/>
              <a:defRPr lang="de-AT" sz="1200" kern="1200" noProof="0" dirty="0" smtClean="0">
                <a:solidFill>
                  <a:srgbClr val="004D5A"/>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004D5A"/>
                </a:solidFill>
                <a:effectLst/>
                <a:uLnTx/>
                <a:uFillTx/>
                <a:latin typeface="+mn-lt"/>
                <a:ea typeface="+mn-ea"/>
                <a:cs typeface="+mn-cs"/>
              </a:rPr>
              <a:t>Mastertextformat bearbeiten</a:t>
            </a:r>
          </a:p>
        </p:txBody>
      </p:sp>
      <p:grpSp>
        <p:nvGrpSpPr>
          <p:cNvPr id="37" name="Grafik 26">
            <a:extLst>
              <a:ext uri="{FF2B5EF4-FFF2-40B4-BE49-F238E27FC236}">
                <a16:creationId xmlns:a16="http://schemas.microsoft.com/office/drawing/2014/main" id="{D258341C-AA37-7544-87E3-9F90BBC08ADB}"/>
              </a:ext>
            </a:extLst>
          </p:cNvPr>
          <p:cNvGrpSpPr/>
          <p:nvPr userDrawn="1"/>
        </p:nvGrpSpPr>
        <p:grpSpPr>
          <a:xfrm>
            <a:off x="-528736" y="1843281"/>
            <a:ext cx="1847491" cy="3171438"/>
            <a:chOff x="-822" y="3075890"/>
            <a:chExt cx="1019104" cy="2332551"/>
          </a:xfrm>
        </p:grpSpPr>
        <p:sp>
          <p:nvSpPr>
            <p:cNvPr id="38" name="Freihandform 37">
              <a:extLst>
                <a:ext uri="{FF2B5EF4-FFF2-40B4-BE49-F238E27FC236}">
                  <a16:creationId xmlns:a16="http://schemas.microsoft.com/office/drawing/2014/main" id="{651926EB-2D7C-654B-B424-7F8CADDE39D3}"/>
                </a:ext>
              </a:extLst>
            </p:cNvPr>
            <p:cNvSpPr/>
            <p:nvPr/>
          </p:nvSpPr>
          <p:spPr>
            <a:xfrm>
              <a:off x="-822" y="3075890"/>
              <a:ext cx="1019104" cy="1486352"/>
            </a:xfrm>
            <a:custGeom>
              <a:avLst/>
              <a:gdLst>
                <a:gd name="connsiteX0" fmla="*/ 1019104 w 1019104"/>
                <a:gd name="connsiteY0" fmla="*/ 845709 h 1486352"/>
                <a:gd name="connsiteX1" fmla="*/ 0 w 1019104"/>
                <a:gd name="connsiteY1" fmla="*/ 0 h 1486352"/>
                <a:gd name="connsiteX2" fmla="*/ 0 w 1019104"/>
                <a:gd name="connsiteY2" fmla="*/ 640155 h 1486352"/>
                <a:gd name="connsiteX3" fmla="*/ 1019104 w 1019104"/>
                <a:gd name="connsiteY3" fmla="*/ 1486353 h 1486352"/>
                <a:gd name="connsiteX4" fmla="*/ 1019104 w 1019104"/>
                <a:gd name="connsiteY4" fmla="*/ 845709 h 1486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104" h="1486352">
                  <a:moveTo>
                    <a:pt x="1019104" y="845709"/>
                  </a:moveTo>
                  <a:lnTo>
                    <a:pt x="0" y="0"/>
                  </a:lnTo>
                  <a:lnTo>
                    <a:pt x="0" y="640155"/>
                  </a:lnTo>
                  <a:lnTo>
                    <a:pt x="1019104" y="1486353"/>
                  </a:lnTo>
                  <a:lnTo>
                    <a:pt x="1019104" y="845709"/>
                  </a:lnTo>
                  <a:close/>
                </a:path>
              </a:pathLst>
            </a:custGeom>
            <a:solidFill>
              <a:srgbClr val="E95F5F"/>
            </a:solidFill>
            <a:ln w="48920" cap="flat">
              <a:noFill/>
              <a:prstDash val="solid"/>
              <a:miter/>
            </a:ln>
          </p:spPr>
          <p:txBody>
            <a:bodyPr rtlCol="0" anchor="ctr"/>
            <a:lstStyle/>
            <a:p>
              <a:endParaRPr lang="de-DE" sz="1800"/>
            </a:p>
          </p:txBody>
        </p:sp>
        <p:sp>
          <p:nvSpPr>
            <p:cNvPr id="39" name="Freihandform 38">
              <a:extLst>
                <a:ext uri="{FF2B5EF4-FFF2-40B4-BE49-F238E27FC236}">
                  <a16:creationId xmlns:a16="http://schemas.microsoft.com/office/drawing/2014/main" id="{BE7CB1D9-0202-4244-9D54-79684648B155}"/>
                </a:ext>
              </a:extLst>
            </p:cNvPr>
            <p:cNvSpPr/>
            <p:nvPr/>
          </p:nvSpPr>
          <p:spPr>
            <a:xfrm>
              <a:off x="-822" y="4242166"/>
              <a:ext cx="1019104" cy="1166275"/>
            </a:xfrm>
            <a:custGeom>
              <a:avLst/>
              <a:gdLst>
                <a:gd name="connsiteX0" fmla="*/ 0 w 1019104"/>
                <a:gd name="connsiteY0" fmla="*/ 526121 h 1166275"/>
                <a:gd name="connsiteX1" fmla="*/ 0 w 1019104"/>
                <a:gd name="connsiteY1" fmla="*/ 1166275 h 1166275"/>
                <a:gd name="connsiteX2" fmla="*/ 1019104 w 1019104"/>
                <a:gd name="connsiteY2" fmla="*/ 320077 h 1166275"/>
                <a:gd name="connsiteX3" fmla="*/ 633577 w 1019104"/>
                <a:gd name="connsiteY3" fmla="*/ 0 h 1166275"/>
                <a:gd name="connsiteX4" fmla="*/ 0 w 1019104"/>
                <a:gd name="connsiteY4" fmla="*/ 526121 h 1166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104" h="1166275">
                  <a:moveTo>
                    <a:pt x="0" y="526121"/>
                  </a:moveTo>
                  <a:lnTo>
                    <a:pt x="0" y="1166275"/>
                  </a:lnTo>
                  <a:lnTo>
                    <a:pt x="1019104" y="320077"/>
                  </a:lnTo>
                  <a:lnTo>
                    <a:pt x="633577" y="0"/>
                  </a:lnTo>
                  <a:lnTo>
                    <a:pt x="0" y="526121"/>
                  </a:lnTo>
                  <a:close/>
                </a:path>
              </a:pathLst>
            </a:custGeom>
            <a:solidFill>
              <a:srgbClr val="004D5A"/>
            </a:solidFill>
            <a:ln w="48920" cap="flat">
              <a:noFill/>
              <a:prstDash val="solid"/>
              <a:miter/>
            </a:ln>
          </p:spPr>
          <p:txBody>
            <a:bodyPr rtlCol="0" anchor="ctr"/>
            <a:lstStyle/>
            <a:p>
              <a:endParaRPr lang="de-DE" sz="1800"/>
            </a:p>
          </p:txBody>
        </p:sp>
        <p:sp>
          <p:nvSpPr>
            <p:cNvPr id="40" name="Freihandform 39">
              <a:extLst>
                <a:ext uri="{FF2B5EF4-FFF2-40B4-BE49-F238E27FC236}">
                  <a16:creationId xmlns:a16="http://schemas.microsoft.com/office/drawing/2014/main" id="{F47D23B6-EE5B-C947-A83F-5D4715C2ABA8}"/>
                </a:ext>
              </a:extLst>
            </p:cNvPr>
            <p:cNvSpPr/>
            <p:nvPr/>
          </p:nvSpPr>
          <p:spPr>
            <a:xfrm>
              <a:off x="632754" y="3921599"/>
              <a:ext cx="385527" cy="640643"/>
            </a:xfrm>
            <a:custGeom>
              <a:avLst/>
              <a:gdLst>
                <a:gd name="connsiteX0" fmla="*/ 0 w 385527"/>
                <a:gd name="connsiteY0" fmla="*/ 320567 h 640643"/>
                <a:gd name="connsiteX1" fmla="*/ 385528 w 385527"/>
                <a:gd name="connsiteY1" fmla="*/ 640644 h 640643"/>
                <a:gd name="connsiteX2" fmla="*/ 385528 w 385527"/>
                <a:gd name="connsiteY2" fmla="*/ 0 h 640643"/>
                <a:gd name="connsiteX3" fmla="*/ 0 w 385527"/>
                <a:gd name="connsiteY3" fmla="*/ 320567 h 640643"/>
              </a:gdLst>
              <a:ahLst/>
              <a:cxnLst>
                <a:cxn ang="0">
                  <a:pos x="connsiteX0" y="connsiteY0"/>
                </a:cxn>
                <a:cxn ang="0">
                  <a:pos x="connsiteX1" y="connsiteY1"/>
                </a:cxn>
                <a:cxn ang="0">
                  <a:pos x="connsiteX2" y="connsiteY2"/>
                </a:cxn>
                <a:cxn ang="0">
                  <a:pos x="connsiteX3" y="connsiteY3"/>
                </a:cxn>
              </a:cxnLst>
              <a:rect l="l" t="t" r="r" b="b"/>
              <a:pathLst>
                <a:path w="385527" h="640643">
                  <a:moveTo>
                    <a:pt x="0" y="320567"/>
                  </a:moveTo>
                  <a:lnTo>
                    <a:pt x="385528" y="640644"/>
                  </a:lnTo>
                  <a:lnTo>
                    <a:pt x="385528" y="0"/>
                  </a:lnTo>
                  <a:lnTo>
                    <a:pt x="0" y="320567"/>
                  </a:lnTo>
                  <a:close/>
                </a:path>
              </a:pathLst>
            </a:custGeom>
            <a:solidFill>
              <a:srgbClr val="C90039"/>
            </a:solidFill>
            <a:ln w="48920" cap="flat">
              <a:noFill/>
              <a:prstDash val="solid"/>
              <a:miter/>
            </a:ln>
          </p:spPr>
          <p:txBody>
            <a:bodyPr rtlCol="0" anchor="ctr"/>
            <a:lstStyle/>
            <a:p>
              <a:endParaRPr lang="de-DE" sz="1800"/>
            </a:p>
          </p:txBody>
        </p:sp>
      </p:grpSp>
      <p:pic>
        <p:nvPicPr>
          <p:cNvPr id="4" name="Grafik 3">
            <a:extLst>
              <a:ext uri="{FF2B5EF4-FFF2-40B4-BE49-F238E27FC236}">
                <a16:creationId xmlns:a16="http://schemas.microsoft.com/office/drawing/2014/main" id="{BBA61154-743E-47B1-AE89-5BAEC2C2141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08368" y="184931"/>
            <a:ext cx="2590800" cy="990600"/>
          </a:xfrm>
          <a:prstGeom prst="rect">
            <a:avLst/>
          </a:prstGeom>
        </p:spPr>
      </p:pic>
      <p:pic>
        <p:nvPicPr>
          <p:cNvPr id="5" name="Grafik 4">
            <a:extLst>
              <a:ext uri="{FF2B5EF4-FFF2-40B4-BE49-F238E27FC236}">
                <a16:creationId xmlns:a16="http://schemas.microsoft.com/office/drawing/2014/main" id="{DEBED839-6566-4AD7-8BBF-3335D084C598}"/>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504" y="203798"/>
            <a:ext cx="2891222" cy="963741"/>
          </a:xfrm>
          <a:prstGeom prst="rect">
            <a:avLst/>
          </a:prstGeom>
        </p:spPr>
      </p:pic>
    </p:spTree>
    <p:extLst>
      <p:ext uri="{BB962C8B-B14F-4D97-AF65-F5344CB8AC3E}">
        <p14:creationId xmlns:p14="http://schemas.microsoft.com/office/powerpoint/2010/main" val="20097795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Zwischentitel+BMBWF">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111558" y="2668846"/>
            <a:ext cx="7968885" cy="1519642"/>
          </a:xfrm>
          <a:prstGeom prst="rect">
            <a:avLst/>
          </a:prstGeom>
        </p:spPr>
        <p:txBody>
          <a:bodyPr anchor="ctr"/>
          <a:lstStyle>
            <a:lvl1pPr>
              <a:defRPr sz="2800">
                <a:solidFill>
                  <a:srgbClr val="004D5A"/>
                </a:solidFill>
              </a:defRPr>
            </a:lvl1pPr>
          </a:lstStyle>
          <a:p>
            <a:r>
              <a:rPr lang="de-DE" dirty="0"/>
              <a:t>TITELMASTERFORMAT DURCH KLICKEN BEARBEITEN</a:t>
            </a:r>
            <a:endParaRPr lang="de-AT" dirty="0"/>
          </a:p>
        </p:txBody>
      </p:sp>
      <p:grpSp>
        <p:nvGrpSpPr>
          <p:cNvPr id="37" name="Grafik 26">
            <a:extLst>
              <a:ext uri="{FF2B5EF4-FFF2-40B4-BE49-F238E27FC236}">
                <a16:creationId xmlns:a16="http://schemas.microsoft.com/office/drawing/2014/main" id="{D258341C-AA37-7544-87E3-9F90BBC08ADB}"/>
              </a:ext>
            </a:extLst>
          </p:cNvPr>
          <p:cNvGrpSpPr/>
          <p:nvPr userDrawn="1"/>
        </p:nvGrpSpPr>
        <p:grpSpPr>
          <a:xfrm>
            <a:off x="-528736" y="1843281"/>
            <a:ext cx="1847491" cy="3171438"/>
            <a:chOff x="-822" y="3075890"/>
            <a:chExt cx="1019104" cy="2332551"/>
          </a:xfrm>
        </p:grpSpPr>
        <p:sp>
          <p:nvSpPr>
            <p:cNvPr id="38" name="Freihandform 37">
              <a:extLst>
                <a:ext uri="{FF2B5EF4-FFF2-40B4-BE49-F238E27FC236}">
                  <a16:creationId xmlns:a16="http://schemas.microsoft.com/office/drawing/2014/main" id="{651926EB-2D7C-654B-B424-7F8CADDE39D3}"/>
                </a:ext>
              </a:extLst>
            </p:cNvPr>
            <p:cNvSpPr/>
            <p:nvPr/>
          </p:nvSpPr>
          <p:spPr>
            <a:xfrm>
              <a:off x="-822" y="3075890"/>
              <a:ext cx="1019104" cy="1486352"/>
            </a:xfrm>
            <a:custGeom>
              <a:avLst/>
              <a:gdLst>
                <a:gd name="connsiteX0" fmla="*/ 1019104 w 1019104"/>
                <a:gd name="connsiteY0" fmla="*/ 845709 h 1486352"/>
                <a:gd name="connsiteX1" fmla="*/ 0 w 1019104"/>
                <a:gd name="connsiteY1" fmla="*/ 0 h 1486352"/>
                <a:gd name="connsiteX2" fmla="*/ 0 w 1019104"/>
                <a:gd name="connsiteY2" fmla="*/ 640155 h 1486352"/>
                <a:gd name="connsiteX3" fmla="*/ 1019104 w 1019104"/>
                <a:gd name="connsiteY3" fmla="*/ 1486353 h 1486352"/>
                <a:gd name="connsiteX4" fmla="*/ 1019104 w 1019104"/>
                <a:gd name="connsiteY4" fmla="*/ 845709 h 1486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104" h="1486352">
                  <a:moveTo>
                    <a:pt x="1019104" y="845709"/>
                  </a:moveTo>
                  <a:lnTo>
                    <a:pt x="0" y="0"/>
                  </a:lnTo>
                  <a:lnTo>
                    <a:pt x="0" y="640155"/>
                  </a:lnTo>
                  <a:lnTo>
                    <a:pt x="1019104" y="1486353"/>
                  </a:lnTo>
                  <a:lnTo>
                    <a:pt x="1019104" y="845709"/>
                  </a:lnTo>
                  <a:close/>
                </a:path>
              </a:pathLst>
            </a:custGeom>
            <a:solidFill>
              <a:srgbClr val="BDC7C6"/>
            </a:solidFill>
            <a:ln w="48920" cap="flat">
              <a:noFill/>
              <a:prstDash val="solid"/>
              <a:miter/>
            </a:ln>
          </p:spPr>
          <p:txBody>
            <a:bodyPr rtlCol="0" anchor="ctr"/>
            <a:lstStyle/>
            <a:p>
              <a:endParaRPr lang="de-DE" sz="1800" dirty="0"/>
            </a:p>
          </p:txBody>
        </p:sp>
        <p:sp>
          <p:nvSpPr>
            <p:cNvPr id="39" name="Freihandform 38">
              <a:extLst>
                <a:ext uri="{FF2B5EF4-FFF2-40B4-BE49-F238E27FC236}">
                  <a16:creationId xmlns:a16="http://schemas.microsoft.com/office/drawing/2014/main" id="{BE7CB1D9-0202-4244-9D54-79684648B155}"/>
                </a:ext>
              </a:extLst>
            </p:cNvPr>
            <p:cNvSpPr/>
            <p:nvPr/>
          </p:nvSpPr>
          <p:spPr>
            <a:xfrm>
              <a:off x="-822" y="4242166"/>
              <a:ext cx="1019104" cy="1166275"/>
            </a:xfrm>
            <a:custGeom>
              <a:avLst/>
              <a:gdLst>
                <a:gd name="connsiteX0" fmla="*/ 0 w 1019104"/>
                <a:gd name="connsiteY0" fmla="*/ 526121 h 1166275"/>
                <a:gd name="connsiteX1" fmla="*/ 0 w 1019104"/>
                <a:gd name="connsiteY1" fmla="*/ 1166275 h 1166275"/>
                <a:gd name="connsiteX2" fmla="*/ 1019104 w 1019104"/>
                <a:gd name="connsiteY2" fmla="*/ 320077 h 1166275"/>
                <a:gd name="connsiteX3" fmla="*/ 633577 w 1019104"/>
                <a:gd name="connsiteY3" fmla="*/ 0 h 1166275"/>
                <a:gd name="connsiteX4" fmla="*/ 0 w 1019104"/>
                <a:gd name="connsiteY4" fmla="*/ 526121 h 1166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104" h="1166275">
                  <a:moveTo>
                    <a:pt x="0" y="526121"/>
                  </a:moveTo>
                  <a:lnTo>
                    <a:pt x="0" y="1166275"/>
                  </a:lnTo>
                  <a:lnTo>
                    <a:pt x="1019104" y="320077"/>
                  </a:lnTo>
                  <a:lnTo>
                    <a:pt x="633577" y="0"/>
                  </a:lnTo>
                  <a:lnTo>
                    <a:pt x="0" y="526121"/>
                  </a:lnTo>
                  <a:close/>
                </a:path>
              </a:pathLst>
            </a:custGeom>
            <a:solidFill>
              <a:srgbClr val="E95F5F"/>
            </a:solidFill>
            <a:ln w="48920" cap="flat">
              <a:noFill/>
              <a:prstDash val="solid"/>
              <a:miter/>
            </a:ln>
          </p:spPr>
          <p:txBody>
            <a:bodyPr rtlCol="0" anchor="ctr"/>
            <a:lstStyle/>
            <a:p>
              <a:endParaRPr lang="de-DE" sz="1800">
                <a:ln>
                  <a:solidFill>
                    <a:srgbClr val="E95F5F"/>
                  </a:solidFill>
                </a:ln>
                <a:solidFill>
                  <a:srgbClr val="E95F5F"/>
                </a:solidFill>
              </a:endParaRPr>
            </a:p>
          </p:txBody>
        </p:sp>
        <p:sp>
          <p:nvSpPr>
            <p:cNvPr id="40" name="Freihandform 39">
              <a:extLst>
                <a:ext uri="{FF2B5EF4-FFF2-40B4-BE49-F238E27FC236}">
                  <a16:creationId xmlns:a16="http://schemas.microsoft.com/office/drawing/2014/main" id="{F47D23B6-EE5B-C947-A83F-5D4715C2ABA8}"/>
                </a:ext>
              </a:extLst>
            </p:cNvPr>
            <p:cNvSpPr/>
            <p:nvPr/>
          </p:nvSpPr>
          <p:spPr>
            <a:xfrm>
              <a:off x="632754" y="3921599"/>
              <a:ext cx="385527" cy="640643"/>
            </a:xfrm>
            <a:custGeom>
              <a:avLst/>
              <a:gdLst>
                <a:gd name="connsiteX0" fmla="*/ 0 w 385527"/>
                <a:gd name="connsiteY0" fmla="*/ 320567 h 640643"/>
                <a:gd name="connsiteX1" fmla="*/ 385528 w 385527"/>
                <a:gd name="connsiteY1" fmla="*/ 640644 h 640643"/>
                <a:gd name="connsiteX2" fmla="*/ 385528 w 385527"/>
                <a:gd name="connsiteY2" fmla="*/ 0 h 640643"/>
                <a:gd name="connsiteX3" fmla="*/ 0 w 385527"/>
                <a:gd name="connsiteY3" fmla="*/ 320567 h 640643"/>
              </a:gdLst>
              <a:ahLst/>
              <a:cxnLst>
                <a:cxn ang="0">
                  <a:pos x="connsiteX0" y="connsiteY0"/>
                </a:cxn>
                <a:cxn ang="0">
                  <a:pos x="connsiteX1" y="connsiteY1"/>
                </a:cxn>
                <a:cxn ang="0">
                  <a:pos x="connsiteX2" y="connsiteY2"/>
                </a:cxn>
                <a:cxn ang="0">
                  <a:pos x="connsiteX3" y="connsiteY3"/>
                </a:cxn>
              </a:cxnLst>
              <a:rect l="l" t="t" r="r" b="b"/>
              <a:pathLst>
                <a:path w="385527" h="640643">
                  <a:moveTo>
                    <a:pt x="0" y="320567"/>
                  </a:moveTo>
                  <a:lnTo>
                    <a:pt x="385528" y="640644"/>
                  </a:lnTo>
                  <a:lnTo>
                    <a:pt x="385528" y="0"/>
                  </a:lnTo>
                  <a:lnTo>
                    <a:pt x="0" y="320567"/>
                  </a:lnTo>
                  <a:close/>
                </a:path>
              </a:pathLst>
            </a:custGeom>
            <a:solidFill>
              <a:srgbClr val="C90039"/>
            </a:solidFill>
            <a:ln w="48920" cap="flat">
              <a:noFill/>
              <a:prstDash val="solid"/>
              <a:miter/>
            </a:ln>
          </p:spPr>
          <p:txBody>
            <a:bodyPr rtlCol="0" anchor="ctr"/>
            <a:lstStyle/>
            <a:p>
              <a:endParaRPr lang="de-DE" sz="1800"/>
            </a:p>
          </p:txBody>
        </p:sp>
      </p:grpSp>
      <p:sp>
        <p:nvSpPr>
          <p:cNvPr id="5" name="Foliennummernplatzhalter 4">
            <a:extLst>
              <a:ext uri="{FF2B5EF4-FFF2-40B4-BE49-F238E27FC236}">
                <a16:creationId xmlns:a16="http://schemas.microsoft.com/office/drawing/2014/main" id="{67C6261C-7C8E-2B45-996D-0EF6048D8FCC}"/>
              </a:ext>
            </a:extLst>
          </p:cNvPr>
          <p:cNvSpPr>
            <a:spLocks noGrp="1"/>
          </p:cNvSpPr>
          <p:nvPr>
            <p:ph type="sldNum" sz="quarter" idx="14"/>
          </p:nvPr>
        </p:nvSpPr>
        <p:spPr/>
        <p:txBody>
          <a:bodyPr/>
          <a:lstStyle/>
          <a:p>
            <a:fld id="{C3B2B9A1-CC8F-4DE9-92F7-B7DD2DCD95F1}" type="slidenum">
              <a:rPr lang="de-AT" smtClean="0"/>
              <a:t>‹Nr.›</a:t>
            </a:fld>
            <a:endParaRPr lang="de-AT" dirty="0"/>
          </a:p>
        </p:txBody>
      </p:sp>
      <p:sp>
        <p:nvSpPr>
          <p:cNvPr id="12" name="Fußzeilenplatzhalter 4">
            <a:extLst>
              <a:ext uri="{FF2B5EF4-FFF2-40B4-BE49-F238E27FC236}">
                <a16:creationId xmlns:a16="http://schemas.microsoft.com/office/drawing/2014/main" id="{60090B2C-8855-114C-90B1-0ED1771F8EE7}"/>
              </a:ext>
            </a:extLst>
          </p:cNvPr>
          <p:cNvSpPr>
            <a:spLocks noGrp="1"/>
          </p:cNvSpPr>
          <p:nvPr>
            <p:ph type="ftr" sz="quarter" idx="3"/>
          </p:nvPr>
        </p:nvSpPr>
        <p:spPr>
          <a:xfrm>
            <a:off x="3215680" y="6356351"/>
            <a:ext cx="7776171" cy="365125"/>
          </a:xfrm>
          <a:prstGeom prst="rect">
            <a:avLst/>
          </a:prstGeom>
        </p:spPr>
        <p:txBody>
          <a:bodyPr vert="horz" lIns="0" tIns="0" rIns="0" bIns="0" rtlCol="0" anchor="ctr"/>
          <a:lstStyle>
            <a:lvl1pPr algn="r">
              <a:defRPr sz="1200">
                <a:solidFill>
                  <a:srgbClr val="919E9D"/>
                </a:solidFill>
              </a:defRPr>
            </a:lvl1pPr>
          </a:lstStyle>
          <a:p>
            <a:r>
              <a:rPr lang="nb-NO">
                <a:solidFill>
                  <a:srgbClr val="E95F5F"/>
                </a:solidFill>
              </a:rPr>
              <a:t>QMS-Einführung</a:t>
            </a:r>
            <a:endParaRPr lang="de-AT" dirty="0">
              <a:solidFill>
                <a:srgbClr val="E95F5F"/>
              </a:solidFill>
            </a:endParaRPr>
          </a:p>
        </p:txBody>
      </p:sp>
      <p:pic>
        <p:nvPicPr>
          <p:cNvPr id="3" name="Grafik 2">
            <a:extLst>
              <a:ext uri="{FF2B5EF4-FFF2-40B4-BE49-F238E27FC236}">
                <a16:creationId xmlns:a16="http://schemas.microsoft.com/office/drawing/2014/main" id="{B60FC888-96E4-42C8-B708-8B6F0C1744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656" y="188640"/>
            <a:ext cx="648000" cy="721503"/>
          </a:xfrm>
          <a:prstGeom prst="rect">
            <a:avLst/>
          </a:prstGeom>
        </p:spPr>
      </p:pic>
      <p:pic>
        <p:nvPicPr>
          <p:cNvPr id="4" name="Grafik 3">
            <a:extLst>
              <a:ext uri="{FF2B5EF4-FFF2-40B4-BE49-F238E27FC236}">
                <a16:creationId xmlns:a16="http://schemas.microsoft.com/office/drawing/2014/main" id="{6E66F61B-B774-4CA4-91DB-641CB55489C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6550" y="6314573"/>
            <a:ext cx="1346033" cy="448678"/>
          </a:xfrm>
          <a:prstGeom prst="rect">
            <a:avLst/>
          </a:prstGeom>
        </p:spPr>
      </p:pic>
    </p:spTree>
    <p:extLst>
      <p:ext uri="{BB962C8B-B14F-4D97-AF65-F5344CB8AC3E}">
        <p14:creationId xmlns:p14="http://schemas.microsoft.com/office/powerpoint/2010/main" val="3394242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und Inhalt+BMBWF">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624417" y="1628776"/>
            <a:ext cx="10367435" cy="4537075"/>
          </a:xfrm>
        </p:spPr>
        <p:txBody>
          <a:bodyPr lIns="0" tIns="0" rIns="0" bIns="0">
            <a:normAutofit/>
          </a:bodyPr>
          <a:lstStyle>
            <a:lvl1pPr>
              <a:defRPr sz="2000"/>
            </a:lvl1pPr>
            <a:lvl2pPr>
              <a:defRPr sz="1800"/>
            </a:lvl2pPr>
            <a:lvl3pPr>
              <a:defRPr sz="1600"/>
            </a:lvl3pPr>
          </a:lstStyle>
          <a:p>
            <a:pPr lvl="0"/>
            <a:r>
              <a:rPr lang="de-DE" dirty="0"/>
              <a:t>Textmasterformat bearbeiten</a:t>
            </a:r>
          </a:p>
          <a:p>
            <a:pPr lvl="1"/>
            <a:r>
              <a:rPr lang="de-DE" dirty="0"/>
              <a:t>Zweite Ebene</a:t>
            </a:r>
          </a:p>
          <a:p>
            <a:pPr lvl="2"/>
            <a:r>
              <a:rPr lang="de-DE" dirty="0"/>
              <a:t>Dritte Ebene</a:t>
            </a:r>
            <a:endParaRPr lang="de-AT" dirty="0"/>
          </a:p>
        </p:txBody>
      </p:sp>
      <p:sp>
        <p:nvSpPr>
          <p:cNvPr id="6" name="Foliennummernplatzhalter 5"/>
          <p:cNvSpPr>
            <a:spLocks noGrp="1"/>
          </p:cNvSpPr>
          <p:nvPr>
            <p:ph type="sldNum" sz="quarter" idx="12"/>
          </p:nvPr>
        </p:nvSpPr>
        <p:spPr/>
        <p:txBody>
          <a:bodyPr lIns="0" tIns="0" rIns="0" bIns="0"/>
          <a:lstStyle/>
          <a:p>
            <a:fld id="{10F43334-FC2F-4D71-B0F1-B4AE512E37E5}" type="slidenum">
              <a:rPr lang="de-AT" smtClean="0"/>
              <a:t>‹Nr.›</a:t>
            </a:fld>
            <a:endParaRPr lang="de-AT" dirty="0"/>
          </a:p>
        </p:txBody>
      </p:sp>
      <p:sp>
        <p:nvSpPr>
          <p:cNvPr id="11" name="Titelplatzhalter 1">
            <a:extLst>
              <a:ext uri="{FF2B5EF4-FFF2-40B4-BE49-F238E27FC236}">
                <a16:creationId xmlns:a16="http://schemas.microsoft.com/office/drawing/2014/main" id="{AA3AA077-16B7-6E4C-9745-77FFE5A7061A}"/>
              </a:ext>
            </a:extLst>
          </p:cNvPr>
          <p:cNvSpPr>
            <a:spLocks noGrp="1"/>
          </p:cNvSpPr>
          <p:nvPr>
            <p:ph type="title" hasCustomPrompt="1"/>
          </p:nvPr>
        </p:nvSpPr>
        <p:spPr>
          <a:xfrm>
            <a:off x="624417" y="620714"/>
            <a:ext cx="10367435" cy="979486"/>
          </a:xfrm>
          <a:prstGeom prst="rect">
            <a:avLst/>
          </a:prstGeom>
        </p:spPr>
        <p:txBody>
          <a:bodyPr vert="horz" lIns="0" tIns="0" rIns="0" bIns="0" rtlCol="0" anchor="t">
            <a:noAutofit/>
          </a:bodyPr>
          <a:lstStyle>
            <a:lvl1pPr>
              <a:defRPr sz="2800"/>
            </a:lvl1pPr>
          </a:lstStyle>
          <a:p>
            <a:r>
              <a:rPr lang="de-DE" dirty="0"/>
              <a:t>Titelmasterformat durch Klicken bearbeiten</a:t>
            </a:r>
            <a:endParaRPr lang="de-AT" dirty="0"/>
          </a:p>
        </p:txBody>
      </p:sp>
      <p:sp>
        <p:nvSpPr>
          <p:cNvPr id="9" name="Fußzeilenplatzhalter 4">
            <a:extLst>
              <a:ext uri="{FF2B5EF4-FFF2-40B4-BE49-F238E27FC236}">
                <a16:creationId xmlns:a16="http://schemas.microsoft.com/office/drawing/2014/main" id="{EEB814AF-CD5A-C447-A69B-3C5D1E07FA7C}"/>
              </a:ext>
            </a:extLst>
          </p:cNvPr>
          <p:cNvSpPr>
            <a:spLocks noGrp="1"/>
          </p:cNvSpPr>
          <p:nvPr>
            <p:ph type="ftr" sz="quarter" idx="3"/>
          </p:nvPr>
        </p:nvSpPr>
        <p:spPr>
          <a:xfrm>
            <a:off x="3215680" y="6356351"/>
            <a:ext cx="7776171" cy="365125"/>
          </a:xfrm>
          <a:prstGeom prst="rect">
            <a:avLst/>
          </a:prstGeom>
        </p:spPr>
        <p:txBody>
          <a:bodyPr vert="horz" lIns="0" tIns="0" rIns="0" bIns="0" rtlCol="0" anchor="ctr"/>
          <a:lstStyle>
            <a:lvl1pPr algn="r">
              <a:defRPr sz="1200">
                <a:solidFill>
                  <a:srgbClr val="919E9D"/>
                </a:solidFill>
              </a:defRPr>
            </a:lvl1pPr>
          </a:lstStyle>
          <a:p>
            <a:r>
              <a:rPr lang="nb-NO">
                <a:solidFill>
                  <a:srgbClr val="E95F5F"/>
                </a:solidFill>
              </a:rPr>
              <a:t>QMS-Einführung</a:t>
            </a:r>
            <a:endParaRPr lang="de-AT" dirty="0">
              <a:solidFill>
                <a:srgbClr val="E95F5F"/>
              </a:solidFill>
            </a:endParaRPr>
          </a:p>
        </p:txBody>
      </p:sp>
      <p:pic>
        <p:nvPicPr>
          <p:cNvPr id="2" name="Grafik 1">
            <a:extLst>
              <a:ext uri="{FF2B5EF4-FFF2-40B4-BE49-F238E27FC236}">
                <a16:creationId xmlns:a16="http://schemas.microsoft.com/office/drawing/2014/main" id="{B40EF239-E8D6-487C-8A61-B811EBB535D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6550" y="6314573"/>
            <a:ext cx="1346033" cy="448678"/>
          </a:xfrm>
          <a:prstGeom prst="rect">
            <a:avLst/>
          </a:prstGeom>
        </p:spPr>
      </p:pic>
      <p:pic>
        <p:nvPicPr>
          <p:cNvPr id="4" name="Grafik 3">
            <a:extLst>
              <a:ext uri="{FF2B5EF4-FFF2-40B4-BE49-F238E27FC236}">
                <a16:creationId xmlns:a16="http://schemas.microsoft.com/office/drawing/2014/main" id="{DA340F25-4CFA-463C-80C5-914527CC7F6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52656" y="188640"/>
            <a:ext cx="648000" cy="721503"/>
          </a:xfrm>
          <a:prstGeom prst="rect">
            <a:avLst/>
          </a:prstGeom>
        </p:spPr>
      </p:pic>
    </p:spTree>
    <p:extLst>
      <p:ext uri="{BB962C8B-B14F-4D97-AF65-F5344CB8AC3E}">
        <p14:creationId xmlns:p14="http://schemas.microsoft.com/office/powerpoint/2010/main" val="3043411157"/>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24416" y="620714"/>
            <a:ext cx="10367435" cy="1008087"/>
          </a:xfrm>
          <a:prstGeom prst="rect">
            <a:avLst/>
          </a:prstGeom>
        </p:spPr>
        <p:txBody>
          <a:bodyPr/>
          <a:lstStyle>
            <a:lvl1pPr algn="l">
              <a:defRPr/>
            </a:lvl1pPr>
          </a:lstStyle>
          <a:p>
            <a:r>
              <a:rPr lang="de-DE"/>
              <a:t>Mastertitelformat bearbeiten</a:t>
            </a:r>
            <a:endParaRPr lang="de-AT" dirty="0"/>
          </a:p>
        </p:txBody>
      </p:sp>
      <p:sp>
        <p:nvSpPr>
          <p:cNvPr id="5" name="Foliennummernplatzhalter 4"/>
          <p:cNvSpPr>
            <a:spLocks noGrp="1"/>
          </p:cNvSpPr>
          <p:nvPr>
            <p:ph type="sldNum" sz="quarter" idx="12"/>
          </p:nvPr>
        </p:nvSpPr>
        <p:spPr/>
        <p:txBody>
          <a:bodyPr/>
          <a:lstStyle/>
          <a:p>
            <a:fld id="{10F43334-FC2F-4D71-B0F1-B4AE512E37E5}" type="slidenum">
              <a:rPr lang="de-AT" smtClean="0"/>
              <a:t>‹Nr.›</a:t>
            </a:fld>
            <a:endParaRPr lang="de-AT" dirty="0"/>
          </a:p>
        </p:txBody>
      </p:sp>
      <p:sp>
        <p:nvSpPr>
          <p:cNvPr id="7" name="Fußzeilenplatzhalter 4">
            <a:extLst>
              <a:ext uri="{FF2B5EF4-FFF2-40B4-BE49-F238E27FC236}">
                <a16:creationId xmlns:a16="http://schemas.microsoft.com/office/drawing/2014/main" id="{A42777B6-721C-ED4D-8905-1665C54FEE6B}"/>
              </a:ext>
            </a:extLst>
          </p:cNvPr>
          <p:cNvSpPr>
            <a:spLocks noGrp="1"/>
          </p:cNvSpPr>
          <p:nvPr>
            <p:ph type="ftr" sz="quarter" idx="3"/>
          </p:nvPr>
        </p:nvSpPr>
        <p:spPr>
          <a:xfrm>
            <a:off x="3215680" y="6356351"/>
            <a:ext cx="7776171" cy="365125"/>
          </a:xfrm>
          <a:prstGeom prst="rect">
            <a:avLst/>
          </a:prstGeom>
        </p:spPr>
        <p:txBody>
          <a:bodyPr vert="horz" lIns="0" tIns="0" rIns="0" bIns="0" rtlCol="0" anchor="ctr"/>
          <a:lstStyle>
            <a:lvl1pPr algn="r">
              <a:defRPr sz="1200">
                <a:solidFill>
                  <a:srgbClr val="919E9D"/>
                </a:solidFill>
              </a:defRPr>
            </a:lvl1pPr>
          </a:lstStyle>
          <a:p>
            <a:r>
              <a:rPr lang="nb-NO">
                <a:solidFill>
                  <a:srgbClr val="E95F5F"/>
                </a:solidFill>
              </a:rPr>
              <a:t>QMS-Einführung</a:t>
            </a:r>
            <a:endParaRPr lang="de-AT" dirty="0">
              <a:solidFill>
                <a:srgbClr val="E95F5F"/>
              </a:solidFill>
            </a:endParaRPr>
          </a:p>
        </p:txBody>
      </p:sp>
      <p:pic>
        <p:nvPicPr>
          <p:cNvPr id="3" name="Grafik 2">
            <a:extLst>
              <a:ext uri="{FF2B5EF4-FFF2-40B4-BE49-F238E27FC236}">
                <a16:creationId xmlns:a16="http://schemas.microsoft.com/office/drawing/2014/main" id="{6EB0CAB5-7B0F-4B58-A6F7-75238EAA1A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656" y="188640"/>
            <a:ext cx="648000" cy="721503"/>
          </a:xfrm>
          <a:prstGeom prst="rect">
            <a:avLst/>
          </a:prstGeom>
        </p:spPr>
      </p:pic>
      <p:pic>
        <p:nvPicPr>
          <p:cNvPr id="4" name="Grafik 3">
            <a:extLst>
              <a:ext uri="{FF2B5EF4-FFF2-40B4-BE49-F238E27FC236}">
                <a16:creationId xmlns:a16="http://schemas.microsoft.com/office/drawing/2014/main" id="{1B51325B-B003-477B-9343-B1F25E49B38E}"/>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0892" y="6314573"/>
            <a:ext cx="1346033" cy="448678"/>
          </a:xfrm>
          <a:prstGeom prst="rect">
            <a:avLst/>
          </a:prstGeom>
        </p:spPr>
      </p:pic>
    </p:spTree>
    <p:extLst>
      <p:ext uri="{BB962C8B-B14F-4D97-AF65-F5344CB8AC3E}">
        <p14:creationId xmlns:p14="http://schemas.microsoft.com/office/powerpoint/2010/main" val="6578421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chluss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111558" y="2668846"/>
            <a:ext cx="7968885" cy="1519642"/>
          </a:xfrm>
          <a:prstGeom prst="rect">
            <a:avLst/>
          </a:prstGeom>
        </p:spPr>
        <p:txBody>
          <a:bodyPr anchor="ctr"/>
          <a:lstStyle>
            <a:lvl1pPr>
              <a:defRPr sz="2800">
                <a:solidFill>
                  <a:srgbClr val="004D5A"/>
                </a:solidFill>
              </a:defRPr>
            </a:lvl1pPr>
          </a:lstStyle>
          <a:p>
            <a:r>
              <a:rPr lang="de-DE" dirty="0"/>
              <a:t>TITELMASTERFORMAT DURCH KLICKEN BEARBEITEN</a:t>
            </a:r>
            <a:endParaRPr lang="de-AT" dirty="0"/>
          </a:p>
        </p:txBody>
      </p:sp>
      <p:sp>
        <p:nvSpPr>
          <p:cNvPr id="9" name="Textplatzhalter 8">
            <a:extLst>
              <a:ext uri="{FF2B5EF4-FFF2-40B4-BE49-F238E27FC236}">
                <a16:creationId xmlns:a16="http://schemas.microsoft.com/office/drawing/2014/main" id="{54FD2D39-BC7B-1943-A7A5-1AC854CAB58A}"/>
              </a:ext>
            </a:extLst>
          </p:cNvPr>
          <p:cNvSpPr>
            <a:spLocks noGrp="1"/>
          </p:cNvSpPr>
          <p:nvPr>
            <p:ph type="body" sz="quarter" idx="12" hasCustomPrompt="1"/>
          </p:nvPr>
        </p:nvSpPr>
        <p:spPr>
          <a:xfrm>
            <a:off x="2111557" y="5198105"/>
            <a:ext cx="3934883" cy="963740"/>
          </a:xfrm>
        </p:spPr>
        <p:txBody>
          <a:bodyPr anchor="b">
            <a:normAutofit/>
          </a:bodyPr>
          <a:lstStyle>
            <a:lvl1pPr marL="0" marR="0" indent="0" algn="l" defTabSz="914400" rtl="0" eaLnBrk="1" fontAlgn="auto" latinLnBrk="0" hangingPunct="1">
              <a:lnSpc>
                <a:spcPct val="100000"/>
              </a:lnSpc>
              <a:spcBef>
                <a:spcPts val="0"/>
              </a:spcBef>
              <a:spcAft>
                <a:spcPts val="0"/>
              </a:spcAft>
              <a:buClrTx/>
              <a:buSzTx/>
              <a:buFontTx/>
              <a:buNone/>
              <a:tabLst/>
              <a:defRPr lang="de-AT" sz="1200" kern="1200" noProof="0" dirty="0" smtClean="0">
                <a:solidFill>
                  <a:srgbClr val="004D5A"/>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200" b="0" i="0" u="none" strike="noStrike" kern="1200" cap="none" spc="0" normalizeH="0" baseline="0" noProof="0" dirty="0">
                <a:ln>
                  <a:noFill/>
                </a:ln>
                <a:solidFill>
                  <a:srgbClr val="004D5A"/>
                </a:solidFill>
                <a:effectLst/>
                <a:uLnTx/>
                <a:uFillTx/>
                <a:latin typeface="+mn-lt"/>
                <a:ea typeface="+mn-ea"/>
                <a:cs typeface="+mn-cs"/>
              </a:rPr>
              <a:t>Kontaktdaten eingeben</a:t>
            </a:r>
          </a:p>
        </p:txBody>
      </p:sp>
      <p:grpSp>
        <p:nvGrpSpPr>
          <p:cNvPr id="37" name="Grafik 26">
            <a:extLst>
              <a:ext uri="{FF2B5EF4-FFF2-40B4-BE49-F238E27FC236}">
                <a16:creationId xmlns:a16="http://schemas.microsoft.com/office/drawing/2014/main" id="{D258341C-AA37-7544-87E3-9F90BBC08ADB}"/>
              </a:ext>
            </a:extLst>
          </p:cNvPr>
          <p:cNvGrpSpPr/>
          <p:nvPr userDrawn="1"/>
        </p:nvGrpSpPr>
        <p:grpSpPr>
          <a:xfrm>
            <a:off x="-528736" y="1843281"/>
            <a:ext cx="1847491" cy="3171438"/>
            <a:chOff x="-822" y="3075890"/>
            <a:chExt cx="1019104" cy="2332551"/>
          </a:xfrm>
        </p:grpSpPr>
        <p:sp>
          <p:nvSpPr>
            <p:cNvPr id="38" name="Freihandform 37">
              <a:extLst>
                <a:ext uri="{FF2B5EF4-FFF2-40B4-BE49-F238E27FC236}">
                  <a16:creationId xmlns:a16="http://schemas.microsoft.com/office/drawing/2014/main" id="{651926EB-2D7C-654B-B424-7F8CADDE39D3}"/>
                </a:ext>
              </a:extLst>
            </p:cNvPr>
            <p:cNvSpPr/>
            <p:nvPr/>
          </p:nvSpPr>
          <p:spPr>
            <a:xfrm>
              <a:off x="-822" y="3075890"/>
              <a:ext cx="1019104" cy="1486352"/>
            </a:xfrm>
            <a:custGeom>
              <a:avLst/>
              <a:gdLst>
                <a:gd name="connsiteX0" fmla="*/ 1019104 w 1019104"/>
                <a:gd name="connsiteY0" fmla="*/ 845709 h 1486352"/>
                <a:gd name="connsiteX1" fmla="*/ 0 w 1019104"/>
                <a:gd name="connsiteY1" fmla="*/ 0 h 1486352"/>
                <a:gd name="connsiteX2" fmla="*/ 0 w 1019104"/>
                <a:gd name="connsiteY2" fmla="*/ 640155 h 1486352"/>
                <a:gd name="connsiteX3" fmla="*/ 1019104 w 1019104"/>
                <a:gd name="connsiteY3" fmla="*/ 1486353 h 1486352"/>
                <a:gd name="connsiteX4" fmla="*/ 1019104 w 1019104"/>
                <a:gd name="connsiteY4" fmla="*/ 845709 h 1486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104" h="1486352">
                  <a:moveTo>
                    <a:pt x="1019104" y="845709"/>
                  </a:moveTo>
                  <a:lnTo>
                    <a:pt x="0" y="0"/>
                  </a:lnTo>
                  <a:lnTo>
                    <a:pt x="0" y="640155"/>
                  </a:lnTo>
                  <a:lnTo>
                    <a:pt x="1019104" y="1486353"/>
                  </a:lnTo>
                  <a:lnTo>
                    <a:pt x="1019104" y="845709"/>
                  </a:lnTo>
                  <a:close/>
                </a:path>
              </a:pathLst>
            </a:custGeom>
            <a:solidFill>
              <a:srgbClr val="E95F5F"/>
            </a:solidFill>
            <a:ln w="48920" cap="flat">
              <a:noFill/>
              <a:prstDash val="solid"/>
              <a:miter/>
            </a:ln>
          </p:spPr>
          <p:txBody>
            <a:bodyPr rtlCol="0" anchor="ctr"/>
            <a:lstStyle/>
            <a:p>
              <a:endParaRPr lang="de-DE" sz="1800"/>
            </a:p>
          </p:txBody>
        </p:sp>
        <p:sp>
          <p:nvSpPr>
            <p:cNvPr id="39" name="Freihandform 38">
              <a:extLst>
                <a:ext uri="{FF2B5EF4-FFF2-40B4-BE49-F238E27FC236}">
                  <a16:creationId xmlns:a16="http://schemas.microsoft.com/office/drawing/2014/main" id="{BE7CB1D9-0202-4244-9D54-79684648B155}"/>
                </a:ext>
              </a:extLst>
            </p:cNvPr>
            <p:cNvSpPr/>
            <p:nvPr/>
          </p:nvSpPr>
          <p:spPr>
            <a:xfrm>
              <a:off x="-822" y="4242166"/>
              <a:ext cx="1019104" cy="1166275"/>
            </a:xfrm>
            <a:custGeom>
              <a:avLst/>
              <a:gdLst>
                <a:gd name="connsiteX0" fmla="*/ 0 w 1019104"/>
                <a:gd name="connsiteY0" fmla="*/ 526121 h 1166275"/>
                <a:gd name="connsiteX1" fmla="*/ 0 w 1019104"/>
                <a:gd name="connsiteY1" fmla="*/ 1166275 h 1166275"/>
                <a:gd name="connsiteX2" fmla="*/ 1019104 w 1019104"/>
                <a:gd name="connsiteY2" fmla="*/ 320077 h 1166275"/>
                <a:gd name="connsiteX3" fmla="*/ 633577 w 1019104"/>
                <a:gd name="connsiteY3" fmla="*/ 0 h 1166275"/>
                <a:gd name="connsiteX4" fmla="*/ 0 w 1019104"/>
                <a:gd name="connsiteY4" fmla="*/ 526121 h 1166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104" h="1166275">
                  <a:moveTo>
                    <a:pt x="0" y="526121"/>
                  </a:moveTo>
                  <a:lnTo>
                    <a:pt x="0" y="1166275"/>
                  </a:lnTo>
                  <a:lnTo>
                    <a:pt x="1019104" y="320077"/>
                  </a:lnTo>
                  <a:lnTo>
                    <a:pt x="633577" y="0"/>
                  </a:lnTo>
                  <a:lnTo>
                    <a:pt x="0" y="526121"/>
                  </a:lnTo>
                  <a:close/>
                </a:path>
              </a:pathLst>
            </a:custGeom>
            <a:solidFill>
              <a:srgbClr val="004D5A"/>
            </a:solidFill>
            <a:ln w="48920" cap="flat">
              <a:noFill/>
              <a:prstDash val="solid"/>
              <a:miter/>
            </a:ln>
          </p:spPr>
          <p:txBody>
            <a:bodyPr rtlCol="0" anchor="ctr"/>
            <a:lstStyle/>
            <a:p>
              <a:endParaRPr lang="de-DE" sz="1800"/>
            </a:p>
          </p:txBody>
        </p:sp>
        <p:sp>
          <p:nvSpPr>
            <p:cNvPr id="40" name="Freihandform 39">
              <a:extLst>
                <a:ext uri="{FF2B5EF4-FFF2-40B4-BE49-F238E27FC236}">
                  <a16:creationId xmlns:a16="http://schemas.microsoft.com/office/drawing/2014/main" id="{F47D23B6-EE5B-C947-A83F-5D4715C2ABA8}"/>
                </a:ext>
              </a:extLst>
            </p:cNvPr>
            <p:cNvSpPr/>
            <p:nvPr/>
          </p:nvSpPr>
          <p:spPr>
            <a:xfrm>
              <a:off x="632754" y="3921599"/>
              <a:ext cx="385527" cy="640643"/>
            </a:xfrm>
            <a:custGeom>
              <a:avLst/>
              <a:gdLst>
                <a:gd name="connsiteX0" fmla="*/ 0 w 385527"/>
                <a:gd name="connsiteY0" fmla="*/ 320567 h 640643"/>
                <a:gd name="connsiteX1" fmla="*/ 385528 w 385527"/>
                <a:gd name="connsiteY1" fmla="*/ 640644 h 640643"/>
                <a:gd name="connsiteX2" fmla="*/ 385528 w 385527"/>
                <a:gd name="connsiteY2" fmla="*/ 0 h 640643"/>
                <a:gd name="connsiteX3" fmla="*/ 0 w 385527"/>
                <a:gd name="connsiteY3" fmla="*/ 320567 h 640643"/>
              </a:gdLst>
              <a:ahLst/>
              <a:cxnLst>
                <a:cxn ang="0">
                  <a:pos x="connsiteX0" y="connsiteY0"/>
                </a:cxn>
                <a:cxn ang="0">
                  <a:pos x="connsiteX1" y="connsiteY1"/>
                </a:cxn>
                <a:cxn ang="0">
                  <a:pos x="connsiteX2" y="connsiteY2"/>
                </a:cxn>
                <a:cxn ang="0">
                  <a:pos x="connsiteX3" y="connsiteY3"/>
                </a:cxn>
              </a:cxnLst>
              <a:rect l="l" t="t" r="r" b="b"/>
              <a:pathLst>
                <a:path w="385527" h="640643">
                  <a:moveTo>
                    <a:pt x="0" y="320567"/>
                  </a:moveTo>
                  <a:lnTo>
                    <a:pt x="385528" y="640644"/>
                  </a:lnTo>
                  <a:lnTo>
                    <a:pt x="385528" y="0"/>
                  </a:lnTo>
                  <a:lnTo>
                    <a:pt x="0" y="320567"/>
                  </a:lnTo>
                  <a:close/>
                </a:path>
              </a:pathLst>
            </a:custGeom>
            <a:solidFill>
              <a:srgbClr val="C90039"/>
            </a:solidFill>
            <a:ln w="48920" cap="flat">
              <a:noFill/>
              <a:prstDash val="solid"/>
              <a:miter/>
            </a:ln>
          </p:spPr>
          <p:txBody>
            <a:bodyPr rtlCol="0" anchor="ctr"/>
            <a:lstStyle/>
            <a:p>
              <a:endParaRPr lang="de-DE" sz="1800"/>
            </a:p>
          </p:txBody>
        </p:sp>
      </p:grpSp>
      <p:pic>
        <p:nvPicPr>
          <p:cNvPr id="4" name="Grafik 3">
            <a:extLst>
              <a:ext uri="{FF2B5EF4-FFF2-40B4-BE49-F238E27FC236}">
                <a16:creationId xmlns:a16="http://schemas.microsoft.com/office/drawing/2014/main" id="{56D0C5A5-0DDF-40CE-B861-E718F86C1DD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1569" y="260648"/>
            <a:ext cx="1835999" cy="612000"/>
          </a:xfrm>
          <a:prstGeom prst="rect">
            <a:avLst/>
          </a:prstGeom>
        </p:spPr>
      </p:pic>
      <p:pic>
        <p:nvPicPr>
          <p:cNvPr id="5" name="Grafik 4">
            <a:extLst>
              <a:ext uri="{FF2B5EF4-FFF2-40B4-BE49-F238E27FC236}">
                <a16:creationId xmlns:a16="http://schemas.microsoft.com/office/drawing/2014/main" id="{17DA389B-8764-4215-BFEE-A8D15477A30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52656" y="188640"/>
            <a:ext cx="648000" cy="721503"/>
          </a:xfrm>
          <a:prstGeom prst="rect">
            <a:avLst/>
          </a:prstGeom>
        </p:spPr>
      </p:pic>
    </p:spTree>
    <p:extLst>
      <p:ext uri="{BB962C8B-B14F-4D97-AF65-F5344CB8AC3E}">
        <p14:creationId xmlns:p14="http://schemas.microsoft.com/office/powerpoint/2010/main" val="4501810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24417" y="620714"/>
            <a:ext cx="10367433" cy="1008087"/>
          </a:xfrm>
          <a:prstGeom prst="rect">
            <a:avLst/>
          </a:prstGeom>
        </p:spPr>
        <p:txBody>
          <a:bodyPr/>
          <a:lstStyle>
            <a:lvl1pPr algn="l">
              <a:defRPr>
                <a:solidFill>
                  <a:srgbClr val="004D5A"/>
                </a:solidFill>
              </a:defRPr>
            </a:lvl1pPr>
          </a:lstStyle>
          <a:p>
            <a:r>
              <a:rPr lang="de-DE"/>
              <a:t>Mastertitelformat bearbeiten</a:t>
            </a:r>
            <a:endParaRPr lang="de-AT" dirty="0"/>
          </a:p>
        </p:txBody>
      </p:sp>
      <p:sp>
        <p:nvSpPr>
          <p:cNvPr id="3" name="Inhaltsplatzhalter 2"/>
          <p:cNvSpPr>
            <a:spLocks noGrp="1"/>
          </p:cNvSpPr>
          <p:nvPr>
            <p:ph sz="half" idx="1" hasCustomPrompt="1"/>
          </p:nvPr>
        </p:nvSpPr>
        <p:spPr>
          <a:xfrm>
            <a:off x="624417" y="1628776"/>
            <a:ext cx="4991529" cy="45370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p:txBody>
      </p:sp>
      <p:sp>
        <p:nvSpPr>
          <p:cNvPr id="4" name="Inhaltsplatzhalter 3"/>
          <p:cNvSpPr>
            <a:spLocks noGrp="1"/>
          </p:cNvSpPr>
          <p:nvPr>
            <p:ph sz="half" idx="2" hasCustomPrompt="1"/>
          </p:nvPr>
        </p:nvSpPr>
        <p:spPr>
          <a:xfrm>
            <a:off x="6096000" y="1628776"/>
            <a:ext cx="4895851" cy="4537075"/>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p:txBody>
      </p:sp>
      <p:sp>
        <p:nvSpPr>
          <p:cNvPr id="7" name="Foliennummernplatzhalter 6"/>
          <p:cNvSpPr>
            <a:spLocks noGrp="1"/>
          </p:cNvSpPr>
          <p:nvPr>
            <p:ph type="sldNum" sz="quarter" idx="12"/>
          </p:nvPr>
        </p:nvSpPr>
        <p:spPr/>
        <p:txBody>
          <a:bodyPr/>
          <a:lstStyle/>
          <a:p>
            <a:fld id="{10F43334-FC2F-4D71-B0F1-B4AE512E37E5}" type="slidenum">
              <a:rPr lang="de-AT" smtClean="0"/>
              <a:t>‹Nr.›</a:t>
            </a:fld>
            <a:endParaRPr lang="de-AT"/>
          </a:p>
        </p:txBody>
      </p:sp>
      <p:sp>
        <p:nvSpPr>
          <p:cNvPr id="9" name="Fußzeilenplatzhalter 4">
            <a:extLst>
              <a:ext uri="{FF2B5EF4-FFF2-40B4-BE49-F238E27FC236}">
                <a16:creationId xmlns:a16="http://schemas.microsoft.com/office/drawing/2014/main" id="{11C27772-9503-D24E-B333-6FD396F0D7A2}"/>
              </a:ext>
            </a:extLst>
          </p:cNvPr>
          <p:cNvSpPr>
            <a:spLocks noGrp="1"/>
          </p:cNvSpPr>
          <p:nvPr>
            <p:ph type="ftr" sz="quarter" idx="3"/>
          </p:nvPr>
        </p:nvSpPr>
        <p:spPr>
          <a:xfrm>
            <a:off x="3215680" y="6356351"/>
            <a:ext cx="7776171" cy="365125"/>
          </a:xfrm>
          <a:prstGeom prst="rect">
            <a:avLst/>
          </a:prstGeom>
        </p:spPr>
        <p:txBody>
          <a:bodyPr vert="horz" lIns="0" tIns="0" rIns="0" bIns="0" rtlCol="0" anchor="ctr"/>
          <a:lstStyle>
            <a:lvl1pPr algn="r">
              <a:defRPr sz="1200">
                <a:solidFill>
                  <a:srgbClr val="919E9D"/>
                </a:solidFill>
              </a:defRPr>
            </a:lvl1pPr>
          </a:lstStyle>
          <a:p>
            <a:r>
              <a:rPr lang="de-DE">
                <a:solidFill>
                  <a:srgbClr val="E95F5F"/>
                </a:solidFill>
              </a:rPr>
              <a:t>Ausgewählte QM-Instrumente: SEP und BZG</a:t>
            </a:r>
            <a:endParaRPr lang="de-AT" dirty="0">
              <a:solidFill>
                <a:srgbClr val="E95F5F"/>
              </a:solidFill>
            </a:endParaRPr>
          </a:p>
        </p:txBody>
      </p:sp>
      <p:pic>
        <p:nvPicPr>
          <p:cNvPr id="5" name="Grafik 4">
            <a:extLst>
              <a:ext uri="{FF2B5EF4-FFF2-40B4-BE49-F238E27FC236}">
                <a16:creationId xmlns:a16="http://schemas.microsoft.com/office/drawing/2014/main" id="{9EB023CE-FC84-4F77-A5F3-D7E00280069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3955" y="6314573"/>
            <a:ext cx="1346033" cy="448678"/>
          </a:xfrm>
          <a:prstGeom prst="rect">
            <a:avLst/>
          </a:prstGeom>
        </p:spPr>
      </p:pic>
      <p:pic>
        <p:nvPicPr>
          <p:cNvPr id="6" name="Grafik 5">
            <a:extLst>
              <a:ext uri="{FF2B5EF4-FFF2-40B4-BE49-F238E27FC236}">
                <a16:creationId xmlns:a16="http://schemas.microsoft.com/office/drawing/2014/main" id="{88AC1107-A2A1-4624-A092-52129850A60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52656" y="188640"/>
            <a:ext cx="648000" cy="721503"/>
          </a:xfrm>
          <a:prstGeom prst="rect">
            <a:avLst/>
          </a:prstGeom>
        </p:spPr>
      </p:pic>
      <p:pic>
        <p:nvPicPr>
          <p:cNvPr id="10" name="Grafik 9">
            <a:extLst>
              <a:ext uri="{FF2B5EF4-FFF2-40B4-BE49-F238E27FC236}">
                <a16:creationId xmlns:a16="http://schemas.microsoft.com/office/drawing/2014/main" id="{3AE752A1-C1BD-4A9D-882E-BBD6CF130D6C}"/>
              </a:ext>
            </a:extLst>
          </p:cNvPr>
          <p:cNvPicPr>
            <a:picLocks noChangeAspect="1"/>
          </p:cNvPicPr>
          <p:nvPr userDrawn="1"/>
        </p:nvPicPr>
        <p:blipFill>
          <a:blip r:embed="rId5"/>
          <a:stretch>
            <a:fillRect/>
          </a:stretch>
        </p:blipFill>
        <p:spPr>
          <a:xfrm>
            <a:off x="1722583" y="6334678"/>
            <a:ext cx="1225402" cy="408467"/>
          </a:xfrm>
          <a:prstGeom prst="rect">
            <a:avLst/>
          </a:prstGeom>
        </p:spPr>
      </p:pic>
    </p:spTree>
    <p:extLst>
      <p:ext uri="{BB962C8B-B14F-4D97-AF65-F5344CB8AC3E}">
        <p14:creationId xmlns:p14="http://schemas.microsoft.com/office/powerpoint/2010/main" val="14897217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344D41-DF21-4F4C-BEB3-6A399AA448C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8454B6C-D634-614F-BB57-F3A1DB4E13C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EB50045-40B3-FB4A-9D5D-0ED194649FA5}"/>
              </a:ext>
            </a:extLst>
          </p:cNvPr>
          <p:cNvSpPr>
            <a:spLocks noGrp="1"/>
          </p:cNvSpPr>
          <p:nvPr>
            <p:ph type="dt" sz="half" idx="10"/>
          </p:nvPr>
        </p:nvSpPr>
        <p:spPr/>
        <p:txBody>
          <a:bodyPr/>
          <a:lstStyle/>
          <a:p>
            <a:fld id="{85FEABD7-CD69-4742-A385-7F01563D9A02}" type="datetimeFigureOut">
              <a:rPr lang="de-DE" smtClean="0"/>
              <a:t>14.10.2024</a:t>
            </a:fld>
            <a:endParaRPr lang="de-DE"/>
          </a:p>
        </p:txBody>
      </p:sp>
      <p:sp>
        <p:nvSpPr>
          <p:cNvPr id="5" name="Fußzeilenplatzhalter 4">
            <a:extLst>
              <a:ext uri="{FF2B5EF4-FFF2-40B4-BE49-F238E27FC236}">
                <a16:creationId xmlns:a16="http://schemas.microsoft.com/office/drawing/2014/main" id="{9D185FBB-2B8D-004E-9C64-B2E0E4ACA41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429AFDD-3756-5342-9E7E-AE9A8ACC782D}"/>
              </a:ext>
            </a:extLst>
          </p:cNvPr>
          <p:cNvSpPr>
            <a:spLocks noGrp="1"/>
          </p:cNvSpPr>
          <p:nvPr>
            <p:ph type="sldNum" sz="quarter" idx="12"/>
          </p:nvPr>
        </p:nvSpPr>
        <p:spPr/>
        <p:txBody>
          <a:bodyPr/>
          <a:lstStyle/>
          <a:p>
            <a:fld id="{7B98AA9E-4EA1-EE42-82F7-B6778323521E}" type="slidenum">
              <a:rPr lang="de-DE" smtClean="0"/>
              <a:t>‹Nr.›</a:t>
            </a:fld>
            <a:endParaRPr lang="de-DE"/>
          </a:p>
        </p:txBody>
      </p:sp>
    </p:spTree>
    <p:extLst>
      <p:ext uri="{BB962C8B-B14F-4D97-AF65-F5344CB8AC3E}">
        <p14:creationId xmlns:p14="http://schemas.microsoft.com/office/powerpoint/2010/main" val="975383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DFBD4D-A11C-4813-BA12-E187D1572CC9}"/>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AD1A3190-18C5-4325-83BC-4E552DB8E4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EF0F7F63-7C3F-4841-A8F6-89DED3029AF9}"/>
              </a:ext>
            </a:extLst>
          </p:cNvPr>
          <p:cNvSpPr>
            <a:spLocks noGrp="1"/>
          </p:cNvSpPr>
          <p:nvPr>
            <p:ph type="dt" sz="half" idx="10"/>
          </p:nvPr>
        </p:nvSpPr>
        <p:spPr/>
        <p:txBody>
          <a:bodyPr/>
          <a:lstStyle/>
          <a:p>
            <a:fld id="{ECCCD9C6-C854-4A17-B1BE-C7DCC0663637}" type="datetimeFigureOut">
              <a:rPr lang="de-DE" smtClean="0"/>
              <a:t>14.10.2024</a:t>
            </a:fld>
            <a:endParaRPr lang="de-DE"/>
          </a:p>
        </p:txBody>
      </p:sp>
      <p:sp>
        <p:nvSpPr>
          <p:cNvPr id="5" name="Fußzeilenplatzhalter 4">
            <a:extLst>
              <a:ext uri="{FF2B5EF4-FFF2-40B4-BE49-F238E27FC236}">
                <a16:creationId xmlns:a16="http://schemas.microsoft.com/office/drawing/2014/main" id="{1437F4D4-AB86-4BF7-AF12-0180EA91EFF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AECDF4C-3BF2-4090-A359-DF90196EC8C6}"/>
              </a:ext>
            </a:extLst>
          </p:cNvPr>
          <p:cNvSpPr>
            <a:spLocks noGrp="1"/>
          </p:cNvSpPr>
          <p:nvPr>
            <p:ph type="sldNum" sz="quarter" idx="12"/>
          </p:nvPr>
        </p:nvSpPr>
        <p:spPr/>
        <p:txBody>
          <a:bodyPr/>
          <a:lstStyle/>
          <a:p>
            <a:fld id="{D7DD2571-4F78-4F60-A6CD-20042DF09B6F}" type="slidenum">
              <a:rPr lang="de-DE" smtClean="0"/>
              <a:t>‹Nr.›</a:t>
            </a:fld>
            <a:endParaRPr lang="de-DE"/>
          </a:p>
        </p:txBody>
      </p:sp>
    </p:spTree>
    <p:extLst>
      <p:ext uri="{BB962C8B-B14F-4D97-AF65-F5344CB8AC3E}">
        <p14:creationId xmlns:p14="http://schemas.microsoft.com/office/powerpoint/2010/main" val="29174553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461DE648-02ED-46B4-9DC8-77A19B4FD776}" type="datetimeFigureOut">
              <a:rPr lang="de-AT" smtClean="0"/>
              <a:t>14.10.2024</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907121CB-2371-4AC2-A33C-D81DEFA798C1}" type="slidenum">
              <a:rPr lang="de-AT" smtClean="0"/>
              <a:t>‹Nr.›</a:t>
            </a:fld>
            <a:endParaRPr lang="de-AT"/>
          </a:p>
        </p:txBody>
      </p:sp>
    </p:spTree>
    <p:extLst>
      <p:ext uri="{BB962C8B-B14F-4D97-AF65-F5344CB8AC3E}">
        <p14:creationId xmlns:p14="http://schemas.microsoft.com/office/powerpoint/2010/main" val="296068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C4DCA7-0C04-4F87-B754-C284C414C58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9F79A4C-EA41-474E-9516-53E84165A9F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D3F2E0F1-448E-4175-8D78-4228A23B92E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2EDC850-4B28-4673-8B19-7642DD4AB4C9}"/>
              </a:ext>
            </a:extLst>
          </p:cNvPr>
          <p:cNvSpPr>
            <a:spLocks noGrp="1"/>
          </p:cNvSpPr>
          <p:nvPr>
            <p:ph type="dt" sz="half" idx="10"/>
          </p:nvPr>
        </p:nvSpPr>
        <p:spPr/>
        <p:txBody>
          <a:bodyPr/>
          <a:lstStyle/>
          <a:p>
            <a:fld id="{ECCCD9C6-C854-4A17-B1BE-C7DCC0663637}" type="datetimeFigureOut">
              <a:rPr lang="de-DE" smtClean="0"/>
              <a:t>14.10.2024</a:t>
            </a:fld>
            <a:endParaRPr lang="de-DE"/>
          </a:p>
        </p:txBody>
      </p:sp>
      <p:sp>
        <p:nvSpPr>
          <p:cNvPr id="6" name="Fußzeilenplatzhalter 5">
            <a:extLst>
              <a:ext uri="{FF2B5EF4-FFF2-40B4-BE49-F238E27FC236}">
                <a16:creationId xmlns:a16="http://schemas.microsoft.com/office/drawing/2014/main" id="{E6D1E843-156C-4F9C-9288-221307BCC11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FFEDF0C-8CDC-45BD-AF26-FACE308D6B15}"/>
              </a:ext>
            </a:extLst>
          </p:cNvPr>
          <p:cNvSpPr>
            <a:spLocks noGrp="1"/>
          </p:cNvSpPr>
          <p:nvPr>
            <p:ph type="sldNum" sz="quarter" idx="12"/>
          </p:nvPr>
        </p:nvSpPr>
        <p:spPr/>
        <p:txBody>
          <a:bodyPr/>
          <a:lstStyle/>
          <a:p>
            <a:fld id="{D7DD2571-4F78-4F60-A6CD-20042DF09B6F}" type="slidenum">
              <a:rPr lang="de-DE" smtClean="0"/>
              <a:t>‹Nr.›</a:t>
            </a:fld>
            <a:endParaRPr lang="de-DE"/>
          </a:p>
        </p:txBody>
      </p:sp>
    </p:spTree>
    <p:extLst>
      <p:ext uri="{BB962C8B-B14F-4D97-AF65-F5344CB8AC3E}">
        <p14:creationId xmlns:p14="http://schemas.microsoft.com/office/powerpoint/2010/main" val="2725887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707A0B-9F5D-4571-98A9-7AA6760B9826}"/>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C0967B55-8AFD-45D2-82FA-EF08D0514E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971F87D-276C-4591-9A8C-707E7E0B6B3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1867BBF3-661B-4114-88D4-7B54C19BF6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867DBD2-5A0B-49BA-8F70-1892D41A849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AC436F09-86A2-4332-AD1C-1E9B53671E22}"/>
              </a:ext>
            </a:extLst>
          </p:cNvPr>
          <p:cNvSpPr>
            <a:spLocks noGrp="1"/>
          </p:cNvSpPr>
          <p:nvPr>
            <p:ph type="dt" sz="half" idx="10"/>
          </p:nvPr>
        </p:nvSpPr>
        <p:spPr/>
        <p:txBody>
          <a:bodyPr/>
          <a:lstStyle/>
          <a:p>
            <a:fld id="{ECCCD9C6-C854-4A17-B1BE-C7DCC0663637}" type="datetimeFigureOut">
              <a:rPr lang="de-DE" smtClean="0"/>
              <a:t>14.10.2024</a:t>
            </a:fld>
            <a:endParaRPr lang="de-DE"/>
          </a:p>
        </p:txBody>
      </p:sp>
      <p:sp>
        <p:nvSpPr>
          <p:cNvPr id="8" name="Fußzeilenplatzhalter 7">
            <a:extLst>
              <a:ext uri="{FF2B5EF4-FFF2-40B4-BE49-F238E27FC236}">
                <a16:creationId xmlns:a16="http://schemas.microsoft.com/office/drawing/2014/main" id="{380C8070-1F49-416F-957E-CF90A296FD0B}"/>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BA122D79-3FA8-4C38-9FD8-8D727E4B111B}"/>
              </a:ext>
            </a:extLst>
          </p:cNvPr>
          <p:cNvSpPr>
            <a:spLocks noGrp="1"/>
          </p:cNvSpPr>
          <p:nvPr>
            <p:ph type="sldNum" sz="quarter" idx="12"/>
          </p:nvPr>
        </p:nvSpPr>
        <p:spPr/>
        <p:txBody>
          <a:bodyPr/>
          <a:lstStyle/>
          <a:p>
            <a:fld id="{D7DD2571-4F78-4F60-A6CD-20042DF09B6F}" type="slidenum">
              <a:rPr lang="de-DE" smtClean="0"/>
              <a:t>‹Nr.›</a:t>
            </a:fld>
            <a:endParaRPr lang="de-DE"/>
          </a:p>
        </p:txBody>
      </p:sp>
    </p:spTree>
    <p:extLst>
      <p:ext uri="{BB962C8B-B14F-4D97-AF65-F5344CB8AC3E}">
        <p14:creationId xmlns:p14="http://schemas.microsoft.com/office/powerpoint/2010/main" val="3225832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763F24-56D2-4A27-9CFF-B3CDE2A24F4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ACBECDA6-1642-44B7-997E-E50B2CC4B0CB}"/>
              </a:ext>
            </a:extLst>
          </p:cNvPr>
          <p:cNvSpPr>
            <a:spLocks noGrp="1"/>
          </p:cNvSpPr>
          <p:nvPr>
            <p:ph type="dt" sz="half" idx="10"/>
          </p:nvPr>
        </p:nvSpPr>
        <p:spPr/>
        <p:txBody>
          <a:bodyPr/>
          <a:lstStyle/>
          <a:p>
            <a:fld id="{ECCCD9C6-C854-4A17-B1BE-C7DCC0663637}" type="datetimeFigureOut">
              <a:rPr lang="de-DE" smtClean="0"/>
              <a:t>14.10.2024</a:t>
            </a:fld>
            <a:endParaRPr lang="de-DE"/>
          </a:p>
        </p:txBody>
      </p:sp>
      <p:sp>
        <p:nvSpPr>
          <p:cNvPr id="4" name="Fußzeilenplatzhalter 3">
            <a:extLst>
              <a:ext uri="{FF2B5EF4-FFF2-40B4-BE49-F238E27FC236}">
                <a16:creationId xmlns:a16="http://schemas.microsoft.com/office/drawing/2014/main" id="{A6B7E6B5-EAC7-47FC-8691-F5AAF076DE0C}"/>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9B689295-5BBB-4403-96FB-8A19E3A028EF}"/>
              </a:ext>
            </a:extLst>
          </p:cNvPr>
          <p:cNvSpPr>
            <a:spLocks noGrp="1"/>
          </p:cNvSpPr>
          <p:nvPr>
            <p:ph type="sldNum" sz="quarter" idx="12"/>
          </p:nvPr>
        </p:nvSpPr>
        <p:spPr/>
        <p:txBody>
          <a:bodyPr/>
          <a:lstStyle/>
          <a:p>
            <a:fld id="{D7DD2571-4F78-4F60-A6CD-20042DF09B6F}" type="slidenum">
              <a:rPr lang="de-DE" smtClean="0"/>
              <a:t>‹Nr.›</a:t>
            </a:fld>
            <a:endParaRPr lang="de-DE"/>
          </a:p>
        </p:txBody>
      </p:sp>
    </p:spTree>
    <p:extLst>
      <p:ext uri="{BB962C8B-B14F-4D97-AF65-F5344CB8AC3E}">
        <p14:creationId xmlns:p14="http://schemas.microsoft.com/office/powerpoint/2010/main" val="167196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1BEA08E-FB3B-498A-A8F7-17F99FEC54FB}"/>
              </a:ext>
            </a:extLst>
          </p:cNvPr>
          <p:cNvSpPr>
            <a:spLocks noGrp="1"/>
          </p:cNvSpPr>
          <p:nvPr>
            <p:ph type="dt" sz="half" idx="10"/>
          </p:nvPr>
        </p:nvSpPr>
        <p:spPr/>
        <p:txBody>
          <a:bodyPr/>
          <a:lstStyle/>
          <a:p>
            <a:fld id="{ECCCD9C6-C854-4A17-B1BE-C7DCC0663637}" type="datetimeFigureOut">
              <a:rPr lang="de-DE" smtClean="0"/>
              <a:t>14.10.2024</a:t>
            </a:fld>
            <a:endParaRPr lang="de-DE"/>
          </a:p>
        </p:txBody>
      </p:sp>
      <p:sp>
        <p:nvSpPr>
          <p:cNvPr id="3" name="Fußzeilenplatzhalter 2">
            <a:extLst>
              <a:ext uri="{FF2B5EF4-FFF2-40B4-BE49-F238E27FC236}">
                <a16:creationId xmlns:a16="http://schemas.microsoft.com/office/drawing/2014/main" id="{6FE53585-62BD-40A2-8774-531C7B80B207}"/>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5EE3AE76-C013-4EF3-BB4A-45B5A5F554D9}"/>
              </a:ext>
            </a:extLst>
          </p:cNvPr>
          <p:cNvSpPr>
            <a:spLocks noGrp="1"/>
          </p:cNvSpPr>
          <p:nvPr>
            <p:ph type="sldNum" sz="quarter" idx="12"/>
          </p:nvPr>
        </p:nvSpPr>
        <p:spPr/>
        <p:txBody>
          <a:bodyPr/>
          <a:lstStyle/>
          <a:p>
            <a:fld id="{D7DD2571-4F78-4F60-A6CD-20042DF09B6F}" type="slidenum">
              <a:rPr lang="de-DE" smtClean="0"/>
              <a:t>‹Nr.›</a:t>
            </a:fld>
            <a:endParaRPr lang="de-DE"/>
          </a:p>
        </p:txBody>
      </p:sp>
    </p:spTree>
    <p:extLst>
      <p:ext uri="{BB962C8B-B14F-4D97-AF65-F5344CB8AC3E}">
        <p14:creationId xmlns:p14="http://schemas.microsoft.com/office/powerpoint/2010/main" val="2425018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40EBCF-FE3E-4F0E-B305-FA5B1D4F0FB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6E71CBB-E540-4BCE-A62A-B81305A150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B52DBAB-D061-48DD-BB2F-755A90FEE0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0655B70-3619-4D8A-9703-17BB2AC2F623}"/>
              </a:ext>
            </a:extLst>
          </p:cNvPr>
          <p:cNvSpPr>
            <a:spLocks noGrp="1"/>
          </p:cNvSpPr>
          <p:nvPr>
            <p:ph type="dt" sz="half" idx="10"/>
          </p:nvPr>
        </p:nvSpPr>
        <p:spPr/>
        <p:txBody>
          <a:bodyPr/>
          <a:lstStyle/>
          <a:p>
            <a:fld id="{ECCCD9C6-C854-4A17-B1BE-C7DCC0663637}" type="datetimeFigureOut">
              <a:rPr lang="de-DE" smtClean="0"/>
              <a:t>14.10.2024</a:t>
            </a:fld>
            <a:endParaRPr lang="de-DE"/>
          </a:p>
        </p:txBody>
      </p:sp>
      <p:sp>
        <p:nvSpPr>
          <p:cNvPr id="6" name="Fußzeilenplatzhalter 5">
            <a:extLst>
              <a:ext uri="{FF2B5EF4-FFF2-40B4-BE49-F238E27FC236}">
                <a16:creationId xmlns:a16="http://schemas.microsoft.com/office/drawing/2014/main" id="{4D09B1DC-9719-40D0-996B-F6107EC307B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7985215-E640-45AD-A794-B2CC1E4AEE66}"/>
              </a:ext>
            </a:extLst>
          </p:cNvPr>
          <p:cNvSpPr>
            <a:spLocks noGrp="1"/>
          </p:cNvSpPr>
          <p:nvPr>
            <p:ph type="sldNum" sz="quarter" idx="12"/>
          </p:nvPr>
        </p:nvSpPr>
        <p:spPr/>
        <p:txBody>
          <a:bodyPr/>
          <a:lstStyle/>
          <a:p>
            <a:fld id="{D7DD2571-4F78-4F60-A6CD-20042DF09B6F}" type="slidenum">
              <a:rPr lang="de-DE" smtClean="0"/>
              <a:t>‹Nr.›</a:t>
            </a:fld>
            <a:endParaRPr lang="de-DE"/>
          </a:p>
        </p:txBody>
      </p:sp>
    </p:spTree>
    <p:extLst>
      <p:ext uri="{BB962C8B-B14F-4D97-AF65-F5344CB8AC3E}">
        <p14:creationId xmlns:p14="http://schemas.microsoft.com/office/powerpoint/2010/main" val="3223376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B1CFB1-595F-4D4E-9C17-9DBA67F0D28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E7676199-DD03-4AF8-AB6A-B9261D0920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64C5C92C-4617-4723-8CE5-CAE6116283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0862122-C523-4C34-94B8-49AC99C59F4A}"/>
              </a:ext>
            </a:extLst>
          </p:cNvPr>
          <p:cNvSpPr>
            <a:spLocks noGrp="1"/>
          </p:cNvSpPr>
          <p:nvPr>
            <p:ph type="dt" sz="half" idx="10"/>
          </p:nvPr>
        </p:nvSpPr>
        <p:spPr/>
        <p:txBody>
          <a:bodyPr/>
          <a:lstStyle/>
          <a:p>
            <a:fld id="{ECCCD9C6-C854-4A17-B1BE-C7DCC0663637}" type="datetimeFigureOut">
              <a:rPr lang="de-DE" smtClean="0"/>
              <a:t>14.10.2024</a:t>
            </a:fld>
            <a:endParaRPr lang="de-DE"/>
          </a:p>
        </p:txBody>
      </p:sp>
      <p:sp>
        <p:nvSpPr>
          <p:cNvPr id="6" name="Fußzeilenplatzhalter 5">
            <a:extLst>
              <a:ext uri="{FF2B5EF4-FFF2-40B4-BE49-F238E27FC236}">
                <a16:creationId xmlns:a16="http://schemas.microsoft.com/office/drawing/2014/main" id="{9A619A30-609D-463F-953A-6D4E801A37F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54B7614-2CE2-422C-BDFB-06F6E4CEBF01}"/>
              </a:ext>
            </a:extLst>
          </p:cNvPr>
          <p:cNvSpPr>
            <a:spLocks noGrp="1"/>
          </p:cNvSpPr>
          <p:nvPr>
            <p:ph type="sldNum" sz="quarter" idx="12"/>
          </p:nvPr>
        </p:nvSpPr>
        <p:spPr/>
        <p:txBody>
          <a:bodyPr/>
          <a:lstStyle/>
          <a:p>
            <a:fld id="{D7DD2571-4F78-4F60-A6CD-20042DF09B6F}" type="slidenum">
              <a:rPr lang="de-DE" smtClean="0"/>
              <a:t>‹Nr.›</a:t>
            </a:fld>
            <a:endParaRPr lang="de-DE"/>
          </a:p>
        </p:txBody>
      </p:sp>
    </p:spTree>
    <p:extLst>
      <p:ext uri="{BB962C8B-B14F-4D97-AF65-F5344CB8AC3E}">
        <p14:creationId xmlns:p14="http://schemas.microsoft.com/office/powerpoint/2010/main" val="1628386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C62FD99-E0C3-47E3-A4B1-E3CB877B30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36681696-C5C3-4702-BAEF-D53F31BE99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9D1C3B9-FBDA-4505-8356-CE1F44BD39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CCD9C6-C854-4A17-B1BE-C7DCC0663637}" type="datetimeFigureOut">
              <a:rPr lang="de-DE" smtClean="0"/>
              <a:t>14.10.2024</a:t>
            </a:fld>
            <a:endParaRPr lang="de-DE"/>
          </a:p>
        </p:txBody>
      </p:sp>
      <p:sp>
        <p:nvSpPr>
          <p:cNvPr id="5" name="Fußzeilenplatzhalter 4">
            <a:extLst>
              <a:ext uri="{FF2B5EF4-FFF2-40B4-BE49-F238E27FC236}">
                <a16:creationId xmlns:a16="http://schemas.microsoft.com/office/drawing/2014/main" id="{E1C58A56-B923-4CB7-9807-898632965D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8F87A7-B738-44E9-A151-B0714955AC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DD2571-4F78-4F60-A6CD-20042DF09B6F}" type="slidenum">
              <a:rPr lang="de-DE" smtClean="0"/>
              <a:t>‹Nr.›</a:t>
            </a:fld>
            <a:endParaRPr lang="de-DE"/>
          </a:p>
        </p:txBody>
      </p:sp>
    </p:spTree>
    <p:extLst>
      <p:ext uri="{BB962C8B-B14F-4D97-AF65-F5344CB8AC3E}">
        <p14:creationId xmlns:p14="http://schemas.microsoft.com/office/powerpoint/2010/main" val="753916037"/>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DE648-02ED-46B4-9DC8-77A19B4FD776}" type="datetimeFigureOut">
              <a:rPr lang="de-AT" smtClean="0"/>
              <a:t>14.10.2024</a:t>
            </a:fld>
            <a:endParaRPr lang="de-A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7121CB-2371-4AC2-A33C-D81DEFA798C1}" type="slidenum">
              <a:rPr lang="de-AT" smtClean="0"/>
              <a:t>‹Nr.›</a:t>
            </a:fld>
            <a:endParaRPr lang="de-AT"/>
          </a:p>
        </p:txBody>
      </p:sp>
    </p:spTree>
    <p:extLst>
      <p:ext uri="{BB962C8B-B14F-4D97-AF65-F5344CB8AC3E}">
        <p14:creationId xmlns:p14="http://schemas.microsoft.com/office/powerpoint/2010/main" val="811778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4417" y="620689"/>
            <a:ext cx="10368127" cy="908049"/>
          </a:xfrm>
          <a:prstGeom prst="rect">
            <a:avLst/>
          </a:prstGeom>
        </p:spPr>
        <p:txBody>
          <a:bodyPr vert="horz" lIns="0" tIns="0" rIns="0" bIns="0" rtlCol="0" anchor="t">
            <a:noAutofit/>
          </a:bodyPr>
          <a:lstStyle/>
          <a:p>
            <a:r>
              <a:rPr lang="de-DE" dirty="0"/>
              <a:t>Titelmasterformat durch Klicken bearbeiten</a:t>
            </a:r>
            <a:endParaRPr lang="de-AT" dirty="0"/>
          </a:p>
        </p:txBody>
      </p:sp>
      <p:sp>
        <p:nvSpPr>
          <p:cNvPr id="3" name="Textplatzhalter 2"/>
          <p:cNvSpPr>
            <a:spLocks noGrp="1"/>
          </p:cNvSpPr>
          <p:nvPr>
            <p:ph type="body" idx="1"/>
          </p:nvPr>
        </p:nvSpPr>
        <p:spPr>
          <a:xfrm>
            <a:off x="624417" y="1628776"/>
            <a:ext cx="10368127" cy="4537075"/>
          </a:xfrm>
          <a:prstGeom prst="rect">
            <a:avLst/>
          </a:prstGeom>
        </p:spPr>
        <p:txBody>
          <a:bodyPr vert="horz" lIns="0" tIns="0" rIns="0" bIns="0" rtlCol="0">
            <a:normAutofit/>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4"/>
          </p:nvPr>
        </p:nvSpPr>
        <p:spPr>
          <a:xfrm>
            <a:off x="10991851" y="6356351"/>
            <a:ext cx="1200149" cy="365125"/>
          </a:xfrm>
          <a:prstGeom prst="rect">
            <a:avLst/>
          </a:prstGeom>
        </p:spPr>
        <p:txBody>
          <a:bodyPr vert="horz" lIns="0" tIns="0" rIns="0" bIns="0" rtlCol="0" anchor="ctr"/>
          <a:lstStyle>
            <a:lvl1pPr algn="ctr">
              <a:defRPr sz="1200">
                <a:solidFill>
                  <a:srgbClr val="004D5A"/>
                </a:solidFill>
              </a:defRPr>
            </a:lvl1pPr>
          </a:lstStyle>
          <a:p>
            <a:fld id="{C3B2B9A1-CC8F-4DE9-92F7-B7DD2DCD95F1}" type="slidenum">
              <a:rPr lang="de-AT" smtClean="0"/>
              <a:pPr/>
              <a:t>‹Nr.›</a:t>
            </a:fld>
            <a:endParaRPr lang="de-AT" dirty="0"/>
          </a:p>
        </p:txBody>
      </p:sp>
      <p:sp>
        <p:nvSpPr>
          <p:cNvPr id="9" name="Fußzeilenplatzhalter 4">
            <a:extLst>
              <a:ext uri="{FF2B5EF4-FFF2-40B4-BE49-F238E27FC236}">
                <a16:creationId xmlns:a16="http://schemas.microsoft.com/office/drawing/2014/main" id="{7CAB7522-4894-524E-9431-773740FEB679}"/>
              </a:ext>
            </a:extLst>
          </p:cNvPr>
          <p:cNvSpPr>
            <a:spLocks noGrp="1"/>
          </p:cNvSpPr>
          <p:nvPr>
            <p:ph type="ftr" sz="quarter" idx="3"/>
          </p:nvPr>
        </p:nvSpPr>
        <p:spPr>
          <a:xfrm>
            <a:off x="3215680" y="6356351"/>
            <a:ext cx="7776171" cy="365125"/>
          </a:xfrm>
          <a:prstGeom prst="rect">
            <a:avLst/>
          </a:prstGeom>
        </p:spPr>
        <p:txBody>
          <a:bodyPr vert="horz" lIns="0" tIns="0" rIns="0" bIns="0" rtlCol="0" anchor="ctr"/>
          <a:lstStyle>
            <a:lvl1pPr algn="r">
              <a:defRPr sz="1200">
                <a:solidFill>
                  <a:srgbClr val="919E9D"/>
                </a:solidFill>
              </a:defRPr>
            </a:lvl1pPr>
          </a:lstStyle>
          <a:p>
            <a:r>
              <a:rPr lang="nb-NO">
                <a:solidFill>
                  <a:srgbClr val="E95F5F"/>
                </a:solidFill>
              </a:rPr>
              <a:t>QMS-Einführung</a:t>
            </a:r>
            <a:endParaRPr lang="de-AT" dirty="0">
              <a:solidFill>
                <a:srgbClr val="E95F5F"/>
              </a:solidFill>
            </a:endParaRPr>
          </a:p>
        </p:txBody>
      </p:sp>
    </p:spTree>
    <p:extLst>
      <p:ext uri="{BB962C8B-B14F-4D97-AF65-F5344CB8AC3E}">
        <p14:creationId xmlns:p14="http://schemas.microsoft.com/office/powerpoint/2010/main" val="16614093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dt="0"/>
  <p:txStyles>
    <p:titleStyle>
      <a:lvl1pPr algn="l" defTabSz="914400" rtl="0" eaLnBrk="1" latinLnBrk="0" hangingPunct="1">
        <a:spcBef>
          <a:spcPct val="0"/>
        </a:spcBef>
        <a:buNone/>
        <a:defRPr sz="2800" kern="1200">
          <a:solidFill>
            <a:srgbClr val="004D5A"/>
          </a:solidFill>
          <a:latin typeface="+mj-lt"/>
          <a:ea typeface="+mj-ea"/>
          <a:cs typeface="+mj-cs"/>
        </a:defRPr>
      </a:lvl1pPr>
    </p:titleStyle>
    <p:bodyStyle>
      <a:lvl1pPr marL="342900" indent="-342900" algn="l" defTabSz="914400" rtl="0" eaLnBrk="1" latinLnBrk="0" hangingPunct="1">
        <a:spcBef>
          <a:spcPts val="600"/>
        </a:spcBef>
        <a:spcAft>
          <a:spcPts val="1200"/>
        </a:spcAft>
        <a:buClr>
          <a:srgbClr val="004D5A"/>
        </a:buClr>
        <a:buFont typeface="Systemschrift Normal"/>
        <a:buChar char="▸"/>
        <a:defRPr sz="200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Clr>
          <a:srgbClr val="004D5A"/>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spcAft>
          <a:spcPts val="300"/>
        </a:spcAft>
        <a:buClr>
          <a:srgbClr val="004D5A"/>
        </a:buClr>
        <a:buSzPct val="80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93">
          <p15:clr>
            <a:srgbClr val="F26B43"/>
          </p15:clr>
        </p15:guide>
        <p15:guide id="3" pos="6924">
          <p15:clr>
            <a:srgbClr val="F26B43"/>
          </p15:clr>
        </p15:guide>
        <p15:guide id="4" orient="horz" pos="1026">
          <p15:clr>
            <a:srgbClr val="F26B43"/>
          </p15:clr>
        </p15:guide>
        <p15:guide id="5" orient="horz" pos="3884">
          <p15:clr>
            <a:srgbClr val="F26B43"/>
          </p15:clr>
        </p15:guide>
        <p15:guide id="6" orient="horz" pos="2160">
          <p15:clr>
            <a:srgbClr val="F26B43"/>
          </p15:clr>
        </p15:guide>
        <p15:guide id="7" orient="horz" pos="436">
          <p15:clr>
            <a:srgbClr val="F26B43"/>
          </p15:clr>
        </p15:guide>
        <p15:guide id="8" orient="horz" pos="39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0.png"/><Relationship Id="rId5" Type="http://schemas.openxmlformats.org/officeDocument/2006/relationships/customXml" Target="../ink/ink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hyperlink" Target="https://www.ph-kaernten.ac.at/fileadmin/media/studienabteilung/curricula/Berufspaedagogik/MB_52_SEK_BB_Bachelorstudium_DATG_2021.pdf"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www.ph-kaernten.ac.at/fileadmin/media/studienabteilung/curricula/Berufspaedagogik/MB_52_SEK_BB_Bachelorstudium_DATG_2021.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hyperlink" Target="file:///C:\Users\chpet\Documents\PH_KTN_2022_23\Lehre\PPS_1_11112022\Unterlagen_Planung\Eingangsvoraussetzungen\Kompetenz_Lehrplan_Handreichung_Endversion.pdf" TargetMode="Externa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hyperlink" Target="file:///C:\Users\chpet\Documents\PH_KTN_2022_23\Lehre\PPS_1_11112022\Unterlagen_Planung\Eingangsvoraussetzungen\Kompetenz_Lehrplan_Handreichung_Endversion.pdf" TargetMode="External"/><Relationship Id="rId2" Type="http://schemas.openxmlformats.org/officeDocument/2006/relationships/image" Target="../media/image30.png"/><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hyperlink" Target="https://www.bmbwf.gv.at/Themen/schule/schulpraxis/lp.html"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5.xml"/><Relationship Id="rId5" Type="http://schemas.openxmlformats.org/officeDocument/2006/relationships/hyperlink" Target="https://www.qms.at/qualitaetsrahmen/der-qualitaetsrahmen-fuer-schulen" TargetMode="Externa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67.png"/><Relationship Id="rId3" Type="http://schemas.openxmlformats.org/officeDocument/2006/relationships/image" Target="../media/image47.png"/><Relationship Id="rId7" Type="http://schemas.openxmlformats.org/officeDocument/2006/relationships/image" Target="../media/image420.png"/><Relationship Id="rId12" Type="http://schemas.openxmlformats.org/officeDocument/2006/relationships/customXml" Target="../ink/ink6.xml"/><Relationship Id="rId2" Type="http://schemas.openxmlformats.org/officeDocument/2006/relationships/notesSlide" Target="../notesSlides/notesSlide20.xml"/><Relationship Id="rId1" Type="http://schemas.openxmlformats.org/officeDocument/2006/relationships/slideLayout" Target="../slideLayouts/slideLayout25.xml"/><Relationship Id="rId6" Type="http://schemas.openxmlformats.org/officeDocument/2006/relationships/customXml" Target="../ink/ink3.xml"/><Relationship Id="rId11" Type="http://schemas.openxmlformats.org/officeDocument/2006/relationships/image" Target="../media/image440.png"/><Relationship Id="rId5" Type="http://schemas.openxmlformats.org/officeDocument/2006/relationships/image" Target="../media/image410.png"/><Relationship Id="rId15" Type="http://schemas.openxmlformats.org/officeDocument/2006/relationships/image" Target="../media/image68.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430.png"/><Relationship Id="rId14" Type="http://schemas.openxmlformats.org/officeDocument/2006/relationships/customXml" Target="../ink/ink7.xml"/></Relationships>
</file>

<file path=ppt/slides/_rels/slide26.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customXml" Target="../ink/ink8.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8" Type="http://schemas.openxmlformats.org/officeDocument/2006/relationships/hyperlink" Target="https://www.bmbwf.gv.at/Themen/schule/zrp/pp.html" TargetMode="External"/><Relationship Id="rId3" Type="http://schemas.openxmlformats.org/officeDocument/2006/relationships/image" Target="../media/image48.png"/><Relationship Id="rId7" Type="http://schemas.openxmlformats.org/officeDocument/2006/relationships/hyperlink" Target="https://www.bmbwf.gv.at/"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oesterreich.orf.at/stories/3222181/" TargetMode="External"/><Relationship Id="rId5" Type="http://schemas.openxmlformats.org/officeDocument/2006/relationships/image" Target="../media/image50.pn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hyperlink" Target="https://www.paedagogik-paket.at/massnahmen/lehrplaene-neu/lehrpl%C3%A4ne-nach-schularten.html" TargetMode="External"/><Relationship Id="rId7"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hyperlink" Target="https://www.ris.bka.gv.at/GeltendeFassung.wxe?Abfrage=Bundesnormen&amp;Gesetzesnummer=20007850"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paedagogik-paket.at/massnahmen/lehrplaene-neu/%C3%BCbergreifende-themen.html"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paedagogikpaket.at/massnahmen/lehrplaene-neu.html"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hyperlink" Target="https://www.abc.berufsbildendeschulen.at/berufsschulen" TargetMode="External"/><Relationship Id="rId7"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hyperlink" Target="https://www.bildung-ktn.gv.at/Schule-und-Unterricht/Landeslehrpl-ne-Berufsschulen/Landeslehrpl-ne-i.d.F-BGBl.-II-Nr.-349-2020---Teil2.html" TargetMode="External"/><Relationship Id="rId4" Type="http://schemas.openxmlformats.org/officeDocument/2006/relationships/hyperlink" Target="https://www.abc.berufsbildendeschulen.at/downloads/lehrplaene-berufsschulen-1"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3.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65.png"/><Relationship Id="rId11" Type="http://schemas.openxmlformats.org/officeDocument/2006/relationships/image" Target="../media/image72.png"/><Relationship Id="rId5" Type="http://schemas.openxmlformats.org/officeDocument/2006/relationships/image" Target="../media/image64.png"/><Relationship Id="rId10" Type="http://schemas.openxmlformats.org/officeDocument/2006/relationships/image" Target="../media/image71.png"/><Relationship Id="rId4" Type="http://schemas.openxmlformats.org/officeDocument/2006/relationships/image" Target="../media/image63.png"/><Relationship Id="rId9" Type="http://schemas.openxmlformats.org/officeDocument/2006/relationships/image" Target="../media/image70.png"/></Relationships>
</file>

<file path=ppt/slides/_rels/slide3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37.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8.png"/><Relationship Id="rId7" Type="http://schemas.openxmlformats.org/officeDocument/2006/relationships/image" Target="../media/image81.png"/><Relationship Id="rId12" Type="http://schemas.openxmlformats.org/officeDocument/2006/relationships/image" Target="../media/image86.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hyperlink" Target="https://www.qms.at/qualitaetsrahmen/der-qualitaetsrahmen-fuer-schulen#Lernen-und-Lehren" TargetMode="External"/><Relationship Id="rId9" Type="http://schemas.openxmlformats.org/officeDocument/2006/relationships/image" Target="../media/image83.png"/></Relationships>
</file>

<file path=ppt/slides/_rels/slide38.xml.rels><?xml version="1.0" encoding="UTF-8" standalone="yes"?>
<Relationships xmlns="http://schemas.openxmlformats.org/package/2006/relationships"><Relationship Id="rId3" Type="http://schemas.openxmlformats.org/officeDocument/2006/relationships/hyperlink" Target="https://www.abc.berufsbildendeschulen.at/downloads/lehrplaene-berufsschulen-1"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hyperlink" Target="https://www.qms.at/qualitaetsrahmen/der-qualitaetsrahmen-fuer-schulen#Lernen-und-Lehren"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89.png"/></Relationships>
</file>

<file path=ppt/slides/_rels/slide41.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93.png"/><Relationship Id="rId2"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hyperlink" Target="file:///C:\Users\chpet\Documents\PH_KTN_2022_23\Lehre\PPS_1_11112022\Unterlagen_Planung\Eingangsvoraussetzungen\Kompetenz_Lehrplan_Handreichung_Endversion.pdf" TargetMode="External"/><Relationship Id="rId5" Type="http://schemas.openxmlformats.org/officeDocument/2006/relationships/image" Target="../media/image92.png"/><Relationship Id="rId4" Type="http://schemas.openxmlformats.org/officeDocument/2006/relationships/image" Target="../media/image91.png"/></Relationships>
</file>

<file path=ppt/slides/_rels/slide42.xml.rels><?xml version="1.0" encoding="UTF-8" standalone="yes"?>
<Relationships xmlns="http://schemas.openxmlformats.org/package/2006/relationships"><Relationship Id="rId3" Type="http://schemas.openxmlformats.org/officeDocument/2006/relationships/hyperlink" Target="file:///C:\Users\chpet\Documents\PH_KTN_2022_23\Lehre\PPS_1_11112022\Unterlagen_Planung\Eingangsvoraussetzungen\Kompetenz_Lehrplan_Handreichung_Endversion.pdf" TargetMode="External"/><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hyperlink" Target="https://www.bmbwf.gv.at/Themen/schule/bef/bist/bildungsstandards_bbs.html" TargetMode="External"/><Relationship Id="rId2" Type="http://schemas.openxmlformats.org/officeDocument/2006/relationships/image" Target="../media/image30.png"/><Relationship Id="rId1" Type="http://schemas.openxmlformats.org/officeDocument/2006/relationships/slideLayout" Target="../slideLayouts/slideLayout12.xml"/><Relationship Id="rId5" Type="http://schemas.openxmlformats.org/officeDocument/2006/relationships/image" Target="../media/image95.png"/><Relationship Id="rId4" Type="http://schemas.openxmlformats.org/officeDocument/2006/relationships/image" Target="../media/image94.png"/></Relationships>
</file>

<file path=ppt/slides/_rels/slide44.xml.rels><?xml version="1.0" encoding="UTF-8" standalone="yes"?>
<Relationships xmlns="http://schemas.openxmlformats.org/package/2006/relationships"><Relationship Id="rId3" Type="http://schemas.openxmlformats.org/officeDocument/2006/relationships/hyperlink" Target="https://www.bmbwf.gv.at/Themen/HS-Uni/Studium/NQR.html#SnippetTab" TargetMode="External"/><Relationship Id="rId2" Type="http://schemas.openxmlformats.org/officeDocument/2006/relationships/image" Target="../media/image30.png"/><Relationship Id="rId1" Type="http://schemas.openxmlformats.org/officeDocument/2006/relationships/slideLayout" Target="../slideLayouts/slideLayout12.xml"/><Relationship Id="rId5" Type="http://schemas.openxmlformats.org/officeDocument/2006/relationships/hyperlink" Target="https://www.bmbwf.gv.at/Themen/schule/bef/bist/bildungsstandards_bbs.html" TargetMode="External"/><Relationship Id="rId4" Type="http://schemas.openxmlformats.org/officeDocument/2006/relationships/image" Target="../media/image96.png"/></Relationships>
</file>

<file path=ppt/slides/_rels/slide45.xml.rels><?xml version="1.0" encoding="UTF-8" standalone="yes"?>
<Relationships xmlns="http://schemas.openxmlformats.org/package/2006/relationships"><Relationship Id="rId3" Type="http://schemas.openxmlformats.org/officeDocument/2006/relationships/hyperlink" Target="file:///C:\Users\chpet\Documents\PH_KTN_2022_23\Lehre\PPS_1_11112022\Unterlagen_Planung\Eingangsvoraussetzungen\Kompetenz_Lehrplan_Handreichung_Endversion.pdf" TargetMode="External"/><Relationship Id="rId2"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46.xml.rels><?xml version="1.0" encoding="UTF-8" standalone="yes"?>
<Relationships xmlns="http://schemas.openxmlformats.org/package/2006/relationships"><Relationship Id="rId3" Type="http://schemas.openxmlformats.org/officeDocument/2006/relationships/hyperlink" Target="file:///C:\Users\chpet\Documents\PH_KTN_2022_23\Lehre\PPS_1_11112022\Unterlagen_Planung\Eingangsvoraussetzungen\Kompetenz_Lehrplan_Handreichung_Endversion.pdf" TargetMode="External"/><Relationship Id="rId2" Type="http://schemas.openxmlformats.org/officeDocument/2006/relationships/image" Target="../media/image30.png"/><Relationship Id="rId1" Type="http://schemas.openxmlformats.org/officeDocument/2006/relationships/slideLayout" Target="../slideLayouts/slideLayout12.xml"/><Relationship Id="rId5" Type="http://schemas.openxmlformats.org/officeDocument/2006/relationships/image" Target="../media/image100.png"/><Relationship Id="rId4" Type="http://schemas.openxmlformats.org/officeDocument/2006/relationships/hyperlink" Target="https://www.bmbwf.gv.at/Themen/schule/bef/bist/bildungsstandards_bbs.html"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image" Target="../media/image103.png"/></Relationships>
</file>

<file path=ppt/slides/_rels/slide4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image" Target="../media/image10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30.png"/><Relationship Id="rId1" Type="http://schemas.openxmlformats.org/officeDocument/2006/relationships/slideLayout" Target="../slideLayouts/slideLayout12.xml"/><Relationship Id="rId5" Type="http://schemas.openxmlformats.org/officeDocument/2006/relationships/image" Target="../media/image109.png"/><Relationship Id="rId4" Type="http://schemas.openxmlformats.org/officeDocument/2006/relationships/image" Target="../media/image108.png"/></Relationships>
</file>

<file path=ppt/slides/_rels/slide5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30.png"/><Relationship Id="rId1" Type="http://schemas.openxmlformats.org/officeDocument/2006/relationships/slideLayout" Target="../slideLayouts/slideLayout12.xml"/><Relationship Id="rId5" Type="http://schemas.openxmlformats.org/officeDocument/2006/relationships/image" Target="../media/image113.png"/><Relationship Id="rId4" Type="http://schemas.openxmlformats.org/officeDocument/2006/relationships/image" Target="../media/image112.png"/></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114.emf"/><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hyperlink" Target="https://www.iqesonline.net/unterrichten/aufgaben/werkzeuge-kompetenzrad-fragewuerfel-aufgabenmap/"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hyperlink" Target="file:///C:\Users\chpet\Downloads\L30c_FB-Kurzformen_SekII.pdf" TargetMode="External"/><Relationship Id="rId7" Type="http://schemas.openxmlformats.org/officeDocument/2006/relationships/image" Target="../media/image118.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117.png"/><Relationship Id="rId5" Type="http://schemas.openxmlformats.org/officeDocument/2006/relationships/image" Target="../media/image116.png"/><Relationship Id="rId10" Type="http://schemas.openxmlformats.org/officeDocument/2006/relationships/image" Target="../media/image121.png"/><Relationship Id="rId4" Type="http://schemas.openxmlformats.org/officeDocument/2006/relationships/hyperlink" Target="https://www.iqes.net/vorlagen/S201a-at" TargetMode="External"/><Relationship Id="rId9" Type="http://schemas.openxmlformats.org/officeDocument/2006/relationships/image" Target="../media/image120.png"/></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59.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C8AC493D-8A1E-4646-A26B-D108FE6E90B5}"/>
              </a:ext>
            </a:extLst>
          </p:cNvPr>
          <p:cNvSpPr/>
          <p:nvPr/>
        </p:nvSpPr>
        <p:spPr>
          <a:xfrm>
            <a:off x="0" y="-60533"/>
            <a:ext cx="12192000" cy="4983061"/>
          </a:xfrm>
          <a:prstGeom prst="rect">
            <a:avLst/>
          </a:prstGeom>
          <a:solidFill>
            <a:srgbClr val="B70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38D0723F-6C34-4885-B2A1-58216CDE83F5}"/>
              </a:ext>
            </a:extLst>
          </p:cNvPr>
          <p:cNvSpPr/>
          <p:nvPr/>
        </p:nvSpPr>
        <p:spPr>
          <a:xfrm>
            <a:off x="9176978" y="4473345"/>
            <a:ext cx="1939914" cy="19399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FF2E3209-3079-4371-8A60-AB6ED729F046}"/>
              </a:ext>
            </a:extLst>
          </p:cNvPr>
          <p:cNvSpPr txBox="1"/>
          <p:nvPr/>
        </p:nvSpPr>
        <p:spPr>
          <a:xfrm>
            <a:off x="560956" y="405107"/>
            <a:ext cx="10931961" cy="2800767"/>
          </a:xfrm>
          <a:prstGeom prst="rect">
            <a:avLst/>
          </a:prstGeom>
          <a:noFill/>
        </p:spPr>
        <p:txBody>
          <a:bodyPr wrap="square" rtlCol="0">
            <a:spAutoFit/>
          </a:bodyPr>
          <a:lstStyle/>
          <a:p>
            <a:r>
              <a:rPr lang="de-AT" sz="5400" b="1" dirty="0">
                <a:solidFill>
                  <a:schemeClr val="bg1"/>
                </a:solidFill>
              </a:rPr>
              <a:t>Professionelle Lehrplaninterpretation</a:t>
            </a:r>
          </a:p>
          <a:p>
            <a:endParaRPr lang="de-AT" b="1" dirty="0">
              <a:solidFill>
                <a:schemeClr val="bg1"/>
              </a:solidFill>
            </a:endParaRPr>
          </a:p>
          <a:p>
            <a:endParaRPr lang="de-AT" b="1" dirty="0">
              <a:solidFill>
                <a:schemeClr val="bg1"/>
              </a:solidFill>
            </a:endParaRPr>
          </a:p>
          <a:p>
            <a:endParaRPr lang="de-AT" b="1" dirty="0">
              <a:solidFill>
                <a:schemeClr val="bg1"/>
              </a:solidFill>
            </a:endParaRPr>
          </a:p>
          <a:p>
            <a:endParaRPr lang="de-AT" b="1" dirty="0">
              <a:solidFill>
                <a:schemeClr val="bg1"/>
              </a:solidFill>
            </a:endParaRPr>
          </a:p>
          <a:p>
            <a:endParaRPr lang="de-AT" b="1" dirty="0">
              <a:solidFill>
                <a:schemeClr val="bg1"/>
              </a:solidFill>
            </a:endParaRPr>
          </a:p>
          <a:p>
            <a:endParaRPr lang="de-DE" sz="3200" dirty="0">
              <a:solidFill>
                <a:schemeClr val="bg1"/>
              </a:solidFill>
            </a:endParaRPr>
          </a:p>
        </p:txBody>
      </p:sp>
      <p:pic>
        <p:nvPicPr>
          <p:cNvPr id="7" name="Grafik 6" descr="Ein Bild, das Zeichnung enthält.&#10;&#10;Automatisch generierte Beschreibung">
            <a:extLst>
              <a:ext uri="{FF2B5EF4-FFF2-40B4-BE49-F238E27FC236}">
                <a16:creationId xmlns:a16="http://schemas.microsoft.com/office/drawing/2014/main" id="{56B53D34-128E-439C-8D52-855401FF193E}"/>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93872" y="4663422"/>
            <a:ext cx="1655791" cy="1654225"/>
          </a:xfrm>
          <a:prstGeom prst="rect">
            <a:avLst/>
          </a:prstGeom>
        </p:spPr>
      </p:pic>
      <p:sp>
        <p:nvSpPr>
          <p:cNvPr id="11" name="Textfeld 10">
            <a:extLst>
              <a:ext uri="{FF2B5EF4-FFF2-40B4-BE49-F238E27FC236}">
                <a16:creationId xmlns:a16="http://schemas.microsoft.com/office/drawing/2014/main" id="{637B0AC0-94A7-43AD-97BB-3CFC1E40F1BB}"/>
              </a:ext>
            </a:extLst>
          </p:cNvPr>
          <p:cNvSpPr txBox="1"/>
          <p:nvPr/>
        </p:nvSpPr>
        <p:spPr>
          <a:xfrm>
            <a:off x="262404" y="5117318"/>
            <a:ext cx="7839466" cy="1200329"/>
          </a:xfrm>
          <a:prstGeom prst="rect">
            <a:avLst/>
          </a:prstGeom>
          <a:noFill/>
        </p:spPr>
        <p:txBody>
          <a:bodyPr wrap="square" rtlCol="0">
            <a:spAutoFit/>
          </a:bodyPr>
          <a:lstStyle/>
          <a:p>
            <a:r>
              <a:rPr lang="de-AT" sz="2400" dirty="0"/>
              <a:t>Pädagogische Hochschule Kärnten</a:t>
            </a:r>
          </a:p>
          <a:p>
            <a:r>
              <a:rPr lang="de-AT" sz="2400" b="1" dirty="0">
                <a:solidFill>
                  <a:schemeClr val="bg1">
                    <a:lumMod val="50000"/>
                  </a:schemeClr>
                </a:solidFill>
              </a:rPr>
              <a:t>Viktor Frankl Hochschule </a:t>
            </a:r>
          </a:p>
          <a:p>
            <a:r>
              <a:rPr lang="de-AT" sz="2400" b="1" dirty="0">
                <a:solidFill>
                  <a:schemeClr val="bg1">
                    <a:lumMod val="50000"/>
                  </a:schemeClr>
                </a:solidFill>
              </a:rPr>
              <a:t>Referentin: Prof. Mag. Christine </a:t>
            </a:r>
            <a:r>
              <a:rPr lang="de-AT" sz="2400" b="1" dirty="0" err="1">
                <a:solidFill>
                  <a:schemeClr val="bg1">
                    <a:lumMod val="50000"/>
                  </a:schemeClr>
                </a:solidFill>
              </a:rPr>
              <a:t>Kohlweis-Peternel</a:t>
            </a:r>
            <a:endParaRPr lang="de-DE" sz="2400" b="1" dirty="0">
              <a:solidFill>
                <a:schemeClr val="bg1">
                  <a:lumMod val="50000"/>
                </a:schemeClr>
              </a:solidFill>
            </a:endParaRPr>
          </a:p>
        </p:txBody>
      </p:sp>
      <p:pic>
        <p:nvPicPr>
          <p:cNvPr id="6" name="Grafik 5">
            <a:extLst>
              <a:ext uri="{FF2B5EF4-FFF2-40B4-BE49-F238E27FC236}">
                <a16:creationId xmlns:a16="http://schemas.microsoft.com/office/drawing/2014/main" id="{ACAA0D24-0CA2-E753-FA1E-09D813992089}"/>
              </a:ext>
            </a:extLst>
          </p:cNvPr>
          <p:cNvPicPr>
            <a:picLocks noChangeAspect="1"/>
          </p:cNvPicPr>
          <p:nvPr/>
        </p:nvPicPr>
        <p:blipFill>
          <a:blip r:embed="rId4"/>
          <a:stretch>
            <a:fillRect/>
          </a:stretch>
        </p:blipFill>
        <p:spPr>
          <a:xfrm>
            <a:off x="0" y="1987864"/>
            <a:ext cx="11928965" cy="2436020"/>
          </a:xfrm>
          <a:prstGeom prst="rect">
            <a:avLst/>
          </a:prstGeom>
        </p:spPr>
      </p:pic>
      <p:pic>
        <p:nvPicPr>
          <p:cNvPr id="3" name="Grafik 2">
            <a:extLst>
              <a:ext uri="{FF2B5EF4-FFF2-40B4-BE49-F238E27FC236}">
                <a16:creationId xmlns:a16="http://schemas.microsoft.com/office/drawing/2014/main" id="{4DA6A0F7-7882-E74D-088E-64DEEAB3C91D}"/>
              </a:ext>
            </a:extLst>
          </p:cNvPr>
          <p:cNvPicPr>
            <a:picLocks noChangeAspect="1"/>
          </p:cNvPicPr>
          <p:nvPr/>
        </p:nvPicPr>
        <p:blipFill>
          <a:blip r:embed="rId5"/>
          <a:stretch>
            <a:fillRect/>
          </a:stretch>
        </p:blipFill>
        <p:spPr>
          <a:xfrm>
            <a:off x="0" y="1220976"/>
            <a:ext cx="3817770" cy="766888"/>
          </a:xfrm>
          <a:prstGeom prst="rect">
            <a:avLst/>
          </a:prstGeom>
        </p:spPr>
      </p:pic>
    </p:spTree>
    <p:extLst>
      <p:ext uri="{BB962C8B-B14F-4D97-AF65-F5344CB8AC3E}">
        <p14:creationId xmlns:p14="http://schemas.microsoft.com/office/powerpoint/2010/main" val="2812014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p:txBody>
          <a:bodyPr/>
          <a:lstStyle/>
          <a:p>
            <a:r>
              <a:rPr lang="de-AT" dirty="0"/>
              <a:t>   </a:t>
            </a:r>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feld 4"/>
          <p:cNvSpPr txBox="1"/>
          <p:nvPr/>
        </p:nvSpPr>
        <p:spPr>
          <a:xfrm>
            <a:off x="321547" y="14990"/>
            <a:ext cx="105357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prstClr val="white"/>
                </a:solidFill>
                <a:effectLst/>
                <a:uLnTx/>
                <a:uFillTx/>
                <a:latin typeface="Calibri" panose="020F0502020204030204"/>
                <a:ea typeface="+mn-ea"/>
                <a:cs typeface="+mn-cs"/>
              </a:rPr>
              <a:t>Checkliste – Beziehungen aufbauen und pflegen</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Grafik 5">
            <a:extLst>
              <a:ext uri="{FF2B5EF4-FFF2-40B4-BE49-F238E27FC236}">
                <a16:creationId xmlns:a16="http://schemas.microsoft.com/office/drawing/2014/main" id="{52EC9B89-4F64-9E88-227F-C5C2EE74D1EB}"/>
              </a:ext>
            </a:extLst>
          </p:cNvPr>
          <p:cNvPicPr>
            <a:picLocks noChangeAspect="1"/>
          </p:cNvPicPr>
          <p:nvPr/>
        </p:nvPicPr>
        <p:blipFill>
          <a:blip r:embed="rId3"/>
          <a:stretch>
            <a:fillRect/>
          </a:stretch>
        </p:blipFill>
        <p:spPr>
          <a:xfrm>
            <a:off x="22375" y="448050"/>
            <a:ext cx="6852238" cy="4384673"/>
          </a:xfrm>
          <a:prstGeom prst="rect">
            <a:avLst/>
          </a:prstGeom>
        </p:spPr>
      </p:pic>
      <p:pic>
        <p:nvPicPr>
          <p:cNvPr id="8" name="Grafik 7">
            <a:extLst>
              <a:ext uri="{FF2B5EF4-FFF2-40B4-BE49-F238E27FC236}">
                <a16:creationId xmlns:a16="http://schemas.microsoft.com/office/drawing/2014/main" id="{34FCEF8C-28A8-CFB3-735F-11BE614EB6DC}"/>
              </a:ext>
            </a:extLst>
          </p:cNvPr>
          <p:cNvPicPr>
            <a:picLocks noChangeAspect="1"/>
          </p:cNvPicPr>
          <p:nvPr/>
        </p:nvPicPr>
        <p:blipFill>
          <a:blip r:embed="rId4"/>
          <a:stretch>
            <a:fillRect/>
          </a:stretch>
        </p:blipFill>
        <p:spPr>
          <a:xfrm>
            <a:off x="4805546" y="2634993"/>
            <a:ext cx="7291356" cy="3774957"/>
          </a:xfrm>
          <a:prstGeom prst="rect">
            <a:avLst/>
          </a:prstGeom>
        </p:spPr>
      </p:pic>
      <p:pic>
        <p:nvPicPr>
          <p:cNvPr id="12" name="Grafik 11">
            <a:extLst>
              <a:ext uri="{FF2B5EF4-FFF2-40B4-BE49-F238E27FC236}">
                <a16:creationId xmlns:a16="http://schemas.microsoft.com/office/drawing/2014/main" id="{BAD07CEC-5CDB-5BE9-DEFA-B132973C39FC}"/>
              </a:ext>
            </a:extLst>
          </p:cNvPr>
          <p:cNvPicPr>
            <a:picLocks noChangeAspect="1"/>
          </p:cNvPicPr>
          <p:nvPr/>
        </p:nvPicPr>
        <p:blipFill>
          <a:blip r:embed="rId5"/>
          <a:stretch>
            <a:fillRect/>
          </a:stretch>
        </p:blipFill>
        <p:spPr>
          <a:xfrm rot="1359975">
            <a:off x="6633345" y="1410400"/>
            <a:ext cx="5719842" cy="953307"/>
          </a:xfrm>
          <a:prstGeom prst="rect">
            <a:avLst/>
          </a:prstGeom>
        </p:spPr>
      </p:pic>
    </p:spTree>
    <p:extLst>
      <p:ext uri="{BB962C8B-B14F-4D97-AF65-F5344CB8AC3E}">
        <p14:creationId xmlns:p14="http://schemas.microsoft.com/office/powerpoint/2010/main" val="1205431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p:txBody>
          <a:bodyPr/>
          <a:lstStyle/>
          <a:p>
            <a:r>
              <a:rPr lang="de-AT" dirty="0"/>
              <a:t>   </a:t>
            </a:r>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feld 4"/>
          <p:cNvSpPr txBox="1"/>
          <p:nvPr/>
        </p:nvSpPr>
        <p:spPr>
          <a:xfrm>
            <a:off x="321547" y="14990"/>
            <a:ext cx="105357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Calibri" panose="020F0502020204030204"/>
                <a:ea typeface="+mn-ea"/>
                <a:cs typeface="+mn-cs"/>
              </a:rPr>
              <a:t>Strategien</a:t>
            </a: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 der </a:t>
            </a:r>
            <a:r>
              <a:rPr kumimoji="0" lang="en-US" sz="2800" b="1" i="0" u="none" strike="noStrike" kern="1200" cap="none" spc="0" normalizeH="0" baseline="0" noProof="0" dirty="0" err="1">
                <a:ln>
                  <a:noFill/>
                </a:ln>
                <a:solidFill>
                  <a:prstClr val="white"/>
                </a:solidFill>
                <a:effectLst/>
                <a:uLnTx/>
                <a:uFillTx/>
                <a:latin typeface="Calibri" panose="020F0502020204030204"/>
                <a:ea typeface="+mn-ea"/>
                <a:cs typeface="+mn-cs"/>
              </a:rPr>
              <a:t>Klassenführung</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feld 6">
            <a:extLst>
              <a:ext uri="{FF2B5EF4-FFF2-40B4-BE49-F238E27FC236}">
                <a16:creationId xmlns:a16="http://schemas.microsoft.com/office/drawing/2014/main" id="{7C6E682E-1AE1-48EA-8679-163C80EBA7B9}"/>
              </a:ext>
            </a:extLst>
          </p:cNvPr>
          <p:cNvSpPr txBox="1"/>
          <p:nvPr/>
        </p:nvSpPr>
        <p:spPr>
          <a:xfrm>
            <a:off x="164123" y="446649"/>
            <a:ext cx="11863754"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a:ln>
                  <a:noFill/>
                </a:ln>
                <a:solidFill>
                  <a:srgbClr val="C00000"/>
                </a:solidFill>
                <a:effectLst/>
                <a:uLnTx/>
                <a:uFillTx/>
                <a:latin typeface="Calibri" panose="020F0502020204030204"/>
                <a:ea typeface="+mn-ea"/>
                <a:cs typeface="+mn-cs"/>
              </a:rPr>
              <a:t>Vorbeugende Klassenführung – vorbeugendes Lehrerverhalten: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000"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800" b="1" i="0" u="none" strike="noStrike" kern="1200" cap="none" spc="0" normalizeH="0" baseline="0" noProof="0" dirty="0">
                <a:ln>
                  <a:noFill/>
                </a:ln>
                <a:solidFill>
                  <a:prstClr val="black"/>
                </a:solidFill>
                <a:effectLst/>
                <a:uLnTx/>
                <a:uFillTx/>
                <a:latin typeface="Calibri" panose="020F0502020204030204"/>
                <a:ea typeface="+mn-ea"/>
                <a:cs typeface="+mn-cs"/>
              </a:rPr>
              <a:t>Präsenz im Klassenraum </a:t>
            </a:r>
            <a:r>
              <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rPr>
              <a:t>– Lehrkraft wird von den Lernenden als präsent wahrgenommen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800" b="1" i="0" u="none" strike="noStrike" kern="1200" cap="none" spc="0" normalizeH="0" baseline="0" noProof="0" dirty="0">
                <a:ln>
                  <a:noFill/>
                </a:ln>
                <a:solidFill>
                  <a:prstClr val="black"/>
                </a:solidFill>
                <a:effectLst/>
                <a:uLnTx/>
                <a:uFillTx/>
                <a:latin typeface="Calibri" panose="020F0502020204030204"/>
                <a:ea typeface="+mn-ea"/>
                <a:cs typeface="+mn-cs"/>
              </a:rPr>
              <a:t>Reibungslosigkeit und Schwung </a:t>
            </a:r>
            <a:r>
              <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rPr>
              <a:t>- zentrale Merkmale eines störungsfreien Unterrichts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800" b="1" i="0" u="none" strike="noStrike" kern="1200" cap="none" spc="0" normalizeH="0" baseline="0" noProof="0" dirty="0">
                <a:ln>
                  <a:noFill/>
                </a:ln>
                <a:solidFill>
                  <a:prstClr val="black"/>
                </a:solidFill>
                <a:effectLst/>
                <a:uLnTx/>
                <a:uFillTx/>
                <a:latin typeface="Calibri" panose="020F0502020204030204"/>
                <a:ea typeface="+mn-ea"/>
                <a:cs typeface="+mn-cs"/>
              </a:rPr>
              <a:t>Regeln festlegen und Verhalten einüben – </a:t>
            </a:r>
            <a:r>
              <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rPr>
              <a:t>Regeln gemeinsam festlegen und Verhaltensweisen einüben</a:t>
            </a:r>
            <a:endPar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800" b="1" i="0" u="none" strike="noStrike" kern="1200" cap="none" spc="0" normalizeH="0" baseline="0" noProof="0" dirty="0">
                <a:ln>
                  <a:noFill/>
                </a:ln>
                <a:solidFill>
                  <a:prstClr val="black"/>
                </a:solidFill>
                <a:effectLst/>
                <a:uLnTx/>
                <a:uFillTx/>
                <a:latin typeface="Calibri" panose="020F0502020204030204"/>
                <a:ea typeface="+mn-ea"/>
                <a:cs typeface="+mn-cs"/>
              </a:rPr>
              <a:t>Klassengemeinschaft bilden und stärken – </a:t>
            </a:r>
            <a:r>
              <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rPr>
              <a:t>entscheidend für das Wohlbefinden der Lernenden</a:t>
            </a:r>
          </a:p>
          <a:p>
            <a:pPr marL="457200" indent="-457200">
              <a:buFont typeface="Arial" panose="020B0604020202020204" pitchFamily="34" charset="0"/>
              <a:buChar char="•"/>
            </a:pPr>
            <a:r>
              <a:rPr kumimoji="0" lang="de-DE" sz="36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Aktivierung aller Lernenden – Unterrichtsgestaltung </a:t>
            </a:r>
            <a:r>
              <a:rPr kumimoji="0" lang="de-DE" sz="320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alle</a:t>
            </a:r>
            <a:r>
              <a:rPr kumimoji="0" lang="de-DE" sz="280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r>
              <a:rPr kumimoji="0" lang="de-DE" sz="2800"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Lernenden aktivieren ohne Über- und Unterforderung, </a:t>
            </a:r>
            <a:r>
              <a:rPr kumimoji="0" lang="de-DE" sz="28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Struktur, klar, verständlich, interessant, Lernziele bedeutsam</a:t>
            </a:r>
            <a:r>
              <a:rPr kumimoji="0" lang="de-DE" sz="2800"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positive Leistungserwartung der Lehrkraft</a:t>
            </a: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706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p:txBody>
          <a:bodyPr/>
          <a:lstStyle/>
          <a:p>
            <a:r>
              <a:rPr lang="de-AT" dirty="0"/>
              <a:t>   </a:t>
            </a:r>
          </a:p>
        </p:txBody>
      </p:sp>
      <p:sp>
        <p:nvSpPr>
          <p:cNvPr id="3" name="Inhaltsplatzhalter 2">
            <a:extLst>
              <a:ext uri="{FF2B5EF4-FFF2-40B4-BE49-F238E27FC236}">
                <a16:creationId xmlns:a16="http://schemas.microsoft.com/office/drawing/2014/main" id="{63B29DCE-CBD3-4DC3-85A6-8B3684153603}"/>
              </a:ext>
            </a:extLst>
          </p:cNvPr>
          <p:cNvSpPr>
            <a:spLocks noGrp="1"/>
          </p:cNvSpPr>
          <p:nvPr>
            <p:ph idx="1"/>
          </p:nvPr>
        </p:nvSpPr>
        <p:spPr>
          <a:xfrm>
            <a:off x="154044" y="932500"/>
            <a:ext cx="11857141" cy="5448394"/>
          </a:xfrm>
        </p:spPr>
        <p:txBody>
          <a:bodyPr>
            <a:normAutofit/>
          </a:bodyPr>
          <a:lstStyle/>
          <a:p>
            <a:pPr marL="0" indent="0">
              <a:buNone/>
            </a:pPr>
            <a:endParaRPr lang="de-AT" dirty="0"/>
          </a:p>
          <a:p>
            <a:pPr marL="0" indent="0">
              <a:buNone/>
            </a:pPr>
            <a:endParaRPr lang="de-AT" dirty="0"/>
          </a:p>
          <a:p>
            <a:pPr marL="0" indent="0">
              <a:buNone/>
            </a:pPr>
            <a:endParaRPr lang="de-AT" dirty="0"/>
          </a:p>
          <a:p>
            <a:pPr marL="0" indent="0">
              <a:buNone/>
            </a:pPr>
            <a:endParaRPr lang="de-DE" dirty="0"/>
          </a:p>
          <a:p>
            <a:pPr marL="514350" indent="-514350">
              <a:buAutoNum type="arabicPeriod"/>
            </a:pPr>
            <a:endParaRPr lang="de-DE" dirty="0"/>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pic>
        <p:nvPicPr>
          <p:cNvPr id="7" name="Grafik 6">
            <a:extLst>
              <a:ext uri="{FF2B5EF4-FFF2-40B4-BE49-F238E27FC236}">
                <a16:creationId xmlns:a16="http://schemas.microsoft.com/office/drawing/2014/main" id="{D01C6B30-5DAF-A7BE-5A53-126B0FB1FDD3}"/>
              </a:ext>
            </a:extLst>
          </p:cNvPr>
          <p:cNvPicPr>
            <a:picLocks noChangeAspect="1"/>
          </p:cNvPicPr>
          <p:nvPr/>
        </p:nvPicPr>
        <p:blipFill>
          <a:blip r:embed="rId3"/>
          <a:stretch>
            <a:fillRect/>
          </a:stretch>
        </p:blipFill>
        <p:spPr>
          <a:xfrm>
            <a:off x="3130230" y="39921"/>
            <a:ext cx="5689041" cy="4633343"/>
          </a:xfrm>
          <a:prstGeom prst="rect">
            <a:avLst/>
          </a:prstGeom>
        </p:spPr>
      </p:pic>
      <p:pic>
        <p:nvPicPr>
          <p:cNvPr id="15" name="Grafik 14">
            <a:extLst>
              <a:ext uri="{FF2B5EF4-FFF2-40B4-BE49-F238E27FC236}">
                <a16:creationId xmlns:a16="http://schemas.microsoft.com/office/drawing/2014/main" id="{1F2D615F-0505-C3C5-3A79-C7EA37251660}"/>
              </a:ext>
            </a:extLst>
          </p:cNvPr>
          <p:cNvPicPr>
            <a:picLocks noChangeAspect="1"/>
          </p:cNvPicPr>
          <p:nvPr/>
        </p:nvPicPr>
        <p:blipFill>
          <a:blip r:embed="rId4"/>
          <a:stretch>
            <a:fillRect/>
          </a:stretch>
        </p:blipFill>
        <p:spPr>
          <a:xfrm>
            <a:off x="616312" y="4781585"/>
            <a:ext cx="10716879" cy="1955781"/>
          </a:xfrm>
          <a:prstGeom prst="rect">
            <a:avLst/>
          </a:prstGeom>
        </p:spPr>
      </p:pic>
      <mc:AlternateContent xmlns:mc="http://schemas.openxmlformats.org/markup-compatibility/2006" xmlns:p14="http://schemas.microsoft.com/office/powerpoint/2010/main">
        <mc:Choice Requires="p14">
          <p:contentPart p14:bwMode="auto" r:id="rId5">
            <p14:nvContentPartPr>
              <p14:cNvPr id="18" name="Freihand 17">
                <a:extLst>
                  <a:ext uri="{FF2B5EF4-FFF2-40B4-BE49-F238E27FC236}">
                    <a16:creationId xmlns:a16="http://schemas.microsoft.com/office/drawing/2014/main" id="{18A9321E-92C0-9C59-D800-3BEF63892644}"/>
                  </a:ext>
                </a:extLst>
              </p14:cNvPr>
              <p14:cNvContentPartPr/>
              <p14:nvPr/>
            </p14:nvContentPartPr>
            <p14:xfrm>
              <a:off x="1967601" y="5871777"/>
              <a:ext cx="3114720" cy="126360"/>
            </p14:xfrm>
          </p:contentPart>
        </mc:Choice>
        <mc:Fallback xmlns="">
          <p:pic>
            <p:nvPicPr>
              <p:cNvPr id="18" name="Freihand 17">
                <a:extLst>
                  <a:ext uri="{FF2B5EF4-FFF2-40B4-BE49-F238E27FC236}">
                    <a16:creationId xmlns:a16="http://schemas.microsoft.com/office/drawing/2014/main" id="{18A9321E-92C0-9C59-D800-3BEF63892644}"/>
                  </a:ext>
                </a:extLst>
              </p:cNvPr>
              <p:cNvPicPr/>
              <p:nvPr/>
            </p:nvPicPr>
            <p:blipFill>
              <a:blip r:embed="rId6"/>
              <a:stretch>
                <a:fillRect/>
              </a:stretch>
            </p:blipFill>
            <p:spPr>
              <a:xfrm>
                <a:off x="1913961" y="5764137"/>
                <a:ext cx="3222360" cy="342000"/>
              </a:xfrm>
              <a:prstGeom prst="rect">
                <a:avLst/>
              </a:prstGeom>
            </p:spPr>
          </p:pic>
        </mc:Fallback>
      </mc:AlternateContent>
    </p:spTree>
    <p:extLst>
      <p:ext uri="{BB962C8B-B14F-4D97-AF65-F5344CB8AC3E}">
        <p14:creationId xmlns:p14="http://schemas.microsoft.com/office/powerpoint/2010/main" val="1792076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6" name="Textfeld 15">
            <a:extLst>
              <a:ext uri="{FF2B5EF4-FFF2-40B4-BE49-F238E27FC236}">
                <a16:creationId xmlns:a16="http://schemas.microsoft.com/office/drawing/2014/main" id="{C9621A8D-67FC-BEF4-80B2-AE3FA0153D19}"/>
              </a:ext>
            </a:extLst>
          </p:cNvPr>
          <p:cNvSpPr txBox="1"/>
          <p:nvPr/>
        </p:nvSpPr>
        <p:spPr>
          <a:xfrm>
            <a:off x="22471" y="517894"/>
            <a:ext cx="12068016" cy="6463308"/>
          </a:xfrm>
          <a:prstGeom prst="rect">
            <a:avLst/>
          </a:prstGeom>
          <a:noFill/>
        </p:spPr>
        <p:txBody>
          <a:bodyPr wrap="square" rtlCol="0">
            <a:spAutoFit/>
          </a:bodyPr>
          <a:lstStyle/>
          <a:p>
            <a:r>
              <a:rPr lang="de-DE" sz="1600" b="1" dirty="0"/>
              <a:t>Quelle:</a:t>
            </a:r>
          </a:p>
          <a:p>
            <a:r>
              <a:rPr lang="de-DE" sz="2000" dirty="0"/>
              <a:t>Curriculum: </a:t>
            </a:r>
            <a:r>
              <a:rPr lang="de-AT" sz="2000" dirty="0">
                <a:hlinkClick r:id="rId3"/>
              </a:rPr>
              <a:t>MB_52_SEK_BB_Bachelorstudium_DATG_2021.pdf (ph-kaernten.ac.at)</a:t>
            </a:r>
            <a:endParaRPr lang="de-AT" sz="2000" dirty="0"/>
          </a:p>
          <a:p>
            <a:endParaRPr lang="de-DE" sz="1200" dirty="0"/>
          </a:p>
          <a:p>
            <a:r>
              <a:rPr lang="de-AT" sz="3200" b="1" dirty="0"/>
              <a:t>Arbeitsanweisung:</a:t>
            </a:r>
          </a:p>
          <a:p>
            <a:pPr marL="457200" indent="-457200">
              <a:buFont typeface="Arial" panose="020B0604020202020204" pitchFamily="34" charset="0"/>
              <a:buChar char="•"/>
            </a:pPr>
            <a:r>
              <a:rPr lang="de-AT" sz="2800" dirty="0"/>
              <a:t>Öffnen Sie den LINK zum Curriculum.</a:t>
            </a:r>
          </a:p>
          <a:p>
            <a:pPr marL="457200" indent="-457200">
              <a:buFont typeface="Arial" panose="020B0604020202020204" pitchFamily="34" charset="0"/>
              <a:buChar char="•"/>
            </a:pPr>
            <a:r>
              <a:rPr lang="de-AT" sz="2800" dirty="0"/>
              <a:t>Gehen Sie auf die Seite 43 und lesen Sie die Inhalte, Inhaltspunkte und  Lernergebnisse/Kompetenzen durch, welche im Rahmen dieser Lehrveranstaltung erreicht werden sollten.</a:t>
            </a:r>
          </a:p>
          <a:p>
            <a:pPr marL="457200" indent="-457200">
              <a:buFont typeface="Arial" panose="020B0604020202020204" pitchFamily="34" charset="0"/>
              <a:buChar char="•"/>
            </a:pPr>
            <a:r>
              <a:rPr lang="de-AT" sz="2800" dirty="0"/>
              <a:t>Welches Allgemeines Kompetenzprofil ist im Rahmen dieses Curriculums zu erfüllen?</a:t>
            </a:r>
          </a:p>
          <a:p>
            <a:pPr marL="457200" indent="-457200">
              <a:buFont typeface="Arial" panose="020B0604020202020204" pitchFamily="34" charset="0"/>
              <a:buChar char="•"/>
            </a:pPr>
            <a:r>
              <a:rPr lang="de-AT" sz="2800" dirty="0"/>
              <a:t>Was stellt die Grundlagen im Rahmen des Curriculums für die Leistungsbeurteilung dar?</a:t>
            </a:r>
          </a:p>
          <a:p>
            <a:pPr marL="457200" indent="-457200">
              <a:buFont typeface="Arial" panose="020B0604020202020204" pitchFamily="34" charset="0"/>
              <a:buChar char="•"/>
            </a:pPr>
            <a:r>
              <a:rPr lang="de-AT" sz="2800" dirty="0">
                <a:highlight>
                  <a:srgbClr val="FFFF00"/>
                </a:highlight>
              </a:rPr>
              <a:t>Warum ist die Auseinandersetzung mit dem Curriculum, den Kompetenzen und Beurteilungsvorgaben ein wesentlicher Erfolgsfaktor für Sie als Studierende? </a:t>
            </a:r>
          </a:p>
          <a:p>
            <a:endParaRPr lang="de-AT" dirty="0">
              <a:highlight>
                <a:srgbClr val="FFFF00"/>
              </a:highlight>
            </a:endParaRPr>
          </a:p>
          <a:p>
            <a:endParaRPr lang="de-AT" dirty="0"/>
          </a:p>
          <a:p>
            <a:endParaRPr lang="de-AT" dirty="0"/>
          </a:p>
        </p:txBody>
      </p:sp>
      <p:pic>
        <p:nvPicPr>
          <p:cNvPr id="17" name="Grafik 16">
            <a:extLst>
              <a:ext uri="{FF2B5EF4-FFF2-40B4-BE49-F238E27FC236}">
                <a16:creationId xmlns:a16="http://schemas.microsoft.com/office/drawing/2014/main" id="{20193756-6702-A1B5-6D39-211A24B46A41}"/>
              </a:ext>
            </a:extLst>
          </p:cNvPr>
          <p:cNvPicPr>
            <a:picLocks noChangeAspect="1"/>
          </p:cNvPicPr>
          <p:nvPr/>
        </p:nvPicPr>
        <p:blipFill>
          <a:blip r:embed="rId4"/>
          <a:stretch>
            <a:fillRect/>
          </a:stretch>
        </p:blipFill>
        <p:spPr>
          <a:xfrm>
            <a:off x="9706708" y="517894"/>
            <a:ext cx="1890794" cy="1538548"/>
          </a:xfrm>
          <a:prstGeom prst="rect">
            <a:avLst/>
          </a:prstGeom>
        </p:spPr>
      </p:pic>
      <p:sp>
        <p:nvSpPr>
          <p:cNvPr id="23" name="Textfeld 22">
            <a:extLst>
              <a:ext uri="{FF2B5EF4-FFF2-40B4-BE49-F238E27FC236}">
                <a16:creationId xmlns:a16="http://schemas.microsoft.com/office/drawing/2014/main" id="{92A82EEC-0A2C-FC3A-FC02-638D6E8539FF}"/>
              </a:ext>
            </a:extLst>
          </p:cNvPr>
          <p:cNvSpPr txBox="1"/>
          <p:nvPr/>
        </p:nvSpPr>
        <p:spPr>
          <a:xfrm>
            <a:off x="382489" y="795"/>
            <a:ext cx="12068016" cy="461665"/>
          </a:xfrm>
          <a:prstGeom prst="rect">
            <a:avLst/>
          </a:prstGeom>
          <a:noFill/>
        </p:spPr>
        <p:txBody>
          <a:bodyPr wrap="square">
            <a:spAutoFit/>
          </a:bodyPr>
          <a:lstStyle/>
          <a:p>
            <a:r>
              <a:rPr lang="de-DE" sz="2400" b="1" dirty="0">
                <a:solidFill>
                  <a:schemeClr val="bg1"/>
                </a:solidFill>
              </a:rPr>
              <a:t>Arbeitsauftrag – Analyse Curriculum DATG – Bedeutsamkeit für den Studienerfolg</a:t>
            </a:r>
            <a:endParaRPr lang="en-US" sz="2400" b="1" dirty="0">
              <a:solidFill>
                <a:schemeClr val="bg1"/>
              </a:solidFill>
            </a:endParaRPr>
          </a:p>
        </p:txBody>
      </p:sp>
    </p:spTree>
    <p:extLst>
      <p:ext uri="{BB962C8B-B14F-4D97-AF65-F5344CB8AC3E}">
        <p14:creationId xmlns:p14="http://schemas.microsoft.com/office/powerpoint/2010/main" val="2310825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pic>
        <p:nvPicPr>
          <p:cNvPr id="15" name="Grafik 14">
            <a:extLst>
              <a:ext uri="{FF2B5EF4-FFF2-40B4-BE49-F238E27FC236}">
                <a16:creationId xmlns:a16="http://schemas.microsoft.com/office/drawing/2014/main" id="{25BF7FB5-954B-ED62-8CC7-8C84C0B6F5A8}"/>
              </a:ext>
            </a:extLst>
          </p:cNvPr>
          <p:cNvPicPr>
            <a:picLocks noChangeAspect="1"/>
          </p:cNvPicPr>
          <p:nvPr/>
        </p:nvPicPr>
        <p:blipFill>
          <a:blip r:embed="rId3"/>
          <a:stretch>
            <a:fillRect/>
          </a:stretch>
        </p:blipFill>
        <p:spPr>
          <a:xfrm>
            <a:off x="4690821" y="41149"/>
            <a:ext cx="7501179" cy="6775701"/>
          </a:xfrm>
          <a:prstGeom prst="rect">
            <a:avLst/>
          </a:prstGeom>
        </p:spPr>
      </p:pic>
      <p:sp>
        <p:nvSpPr>
          <p:cNvPr id="16" name="Textfeld 15">
            <a:extLst>
              <a:ext uri="{FF2B5EF4-FFF2-40B4-BE49-F238E27FC236}">
                <a16:creationId xmlns:a16="http://schemas.microsoft.com/office/drawing/2014/main" id="{C9621A8D-67FC-BEF4-80B2-AE3FA0153D19}"/>
              </a:ext>
            </a:extLst>
          </p:cNvPr>
          <p:cNvSpPr txBox="1"/>
          <p:nvPr/>
        </p:nvSpPr>
        <p:spPr>
          <a:xfrm>
            <a:off x="216976" y="1007390"/>
            <a:ext cx="4597990" cy="2031325"/>
          </a:xfrm>
          <a:prstGeom prst="rect">
            <a:avLst/>
          </a:prstGeom>
          <a:noFill/>
        </p:spPr>
        <p:txBody>
          <a:bodyPr wrap="none" rtlCol="0">
            <a:spAutoFit/>
          </a:bodyPr>
          <a:lstStyle/>
          <a:p>
            <a:r>
              <a:rPr lang="de-DE" b="1" dirty="0"/>
              <a:t>Quelle:</a:t>
            </a:r>
          </a:p>
          <a:p>
            <a:r>
              <a:rPr lang="de-DE" dirty="0"/>
              <a:t>Curriculum S 43</a:t>
            </a:r>
          </a:p>
          <a:p>
            <a:r>
              <a:rPr lang="de-AT" sz="1200" dirty="0">
                <a:hlinkClick r:id="rId4"/>
              </a:rPr>
              <a:t>MB_52_SEK_BB_Bachelorstudium_DATG_2021.pdf (ph-kaernten.ac.at)</a:t>
            </a:r>
            <a:endParaRPr lang="de-AT" sz="1200" dirty="0"/>
          </a:p>
          <a:p>
            <a:endParaRPr lang="de-DE" sz="1200" dirty="0"/>
          </a:p>
          <a:p>
            <a:endParaRPr lang="de-DE" sz="1200" dirty="0"/>
          </a:p>
          <a:p>
            <a:endParaRPr lang="de-AT" dirty="0"/>
          </a:p>
          <a:p>
            <a:endParaRPr lang="de-AT" dirty="0"/>
          </a:p>
          <a:p>
            <a:endParaRPr lang="de-AT" dirty="0"/>
          </a:p>
        </p:txBody>
      </p:sp>
    </p:spTree>
    <p:extLst>
      <p:ext uri="{BB962C8B-B14F-4D97-AF65-F5344CB8AC3E}">
        <p14:creationId xmlns:p14="http://schemas.microsoft.com/office/powerpoint/2010/main" val="1743167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p:txBody>
          <a:bodyPr>
            <a:normAutofit fontScale="90000"/>
          </a:bodyPr>
          <a:lstStyle/>
          <a:p>
            <a:r>
              <a:rPr lang="de-AT" sz="2800" dirty="0"/>
              <a:t>Erwartete Lernergebnisse/Kompetenzen – siehe Lehrplan S 10 ff</a:t>
            </a:r>
            <a:endParaRPr lang="de-AT" sz="2400" dirty="0"/>
          </a:p>
        </p:txBody>
      </p:sp>
      <p:sp>
        <p:nvSpPr>
          <p:cNvPr id="3" name="Inhaltsplatzhalter 2">
            <a:extLst>
              <a:ext uri="{FF2B5EF4-FFF2-40B4-BE49-F238E27FC236}">
                <a16:creationId xmlns:a16="http://schemas.microsoft.com/office/drawing/2014/main" id="{63B29DCE-CBD3-4DC3-85A6-8B3684153603}"/>
              </a:ext>
            </a:extLst>
          </p:cNvPr>
          <p:cNvSpPr>
            <a:spLocks noGrp="1"/>
          </p:cNvSpPr>
          <p:nvPr>
            <p:ph idx="1"/>
          </p:nvPr>
        </p:nvSpPr>
        <p:spPr>
          <a:xfrm>
            <a:off x="2029340" y="493144"/>
            <a:ext cx="10515600" cy="6409950"/>
          </a:xfrm>
        </p:spPr>
        <p:txBody>
          <a:bodyPr>
            <a:normAutofit fontScale="70000" lnSpcReduction="20000"/>
          </a:bodyPr>
          <a:lstStyle/>
          <a:p>
            <a:pPr marL="0" indent="0">
              <a:buNone/>
            </a:pPr>
            <a:endParaRPr lang="de-AT" dirty="0"/>
          </a:p>
          <a:p>
            <a:pPr marL="0" indent="0">
              <a:buNone/>
            </a:pPr>
            <a:r>
              <a:rPr lang="de-AT" sz="7000" b="1" dirty="0">
                <a:solidFill>
                  <a:srgbClr val="C00000"/>
                </a:solidFill>
              </a:rPr>
              <a:t>Allgemeines Kompetenzprofil</a:t>
            </a:r>
          </a:p>
          <a:p>
            <a:r>
              <a:rPr lang="de-AT" sz="6300" dirty="0"/>
              <a:t>Selbstkompetenz</a:t>
            </a:r>
          </a:p>
          <a:p>
            <a:r>
              <a:rPr lang="de-AT" sz="6300" dirty="0"/>
              <a:t>Aufgabenkompetenz</a:t>
            </a:r>
          </a:p>
          <a:p>
            <a:r>
              <a:rPr lang="de-AT" sz="6300" dirty="0"/>
              <a:t>Kooperationskompetenz</a:t>
            </a:r>
          </a:p>
          <a:p>
            <a:r>
              <a:rPr lang="de-AT" sz="6300" dirty="0"/>
              <a:t>Systemkompetenz</a:t>
            </a:r>
          </a:p>
          <a:p>
            <a:r>
              <a:rPr lang="de-AT" sz="6300" dirty="0"/>
              <a:t>Interkulturelle Kompetenz</a:t>
            </a:r>
          </a:p>
          <a:p>
            <a:r>
              <a:rPr lang="de-AT" sz="6300" dirty="0"/>
              <a:t>Interreligiöse Kompetenz</a:t>
            </a:r>
          </a:p>
          <a:p>
            <a:r>
              <a:rPr lang="de-AT" sz="6300" dirty="0"/>
              <a:t>Pädagogische Kompetenz</a:t>
            </a:r>
          </a:p>
          <a:p>
            <a:r>
              <a:rPr lang="de-AT" sz="6300" dirty="0"/>
              <a:t>Soziale Kompetenz</a:t>
            </a:r>
          </a:p>
          <a:p>
            <a:pPr marL="0" indent="0">
              <a:buNone/>
            </a:pPr>
            <a:endParaRPr lang="de-AT" dirty="0"/>
          </a:p>
          <a:p>
            <a:pPr marL="0" indent="0">
              <a:buNone/>
            </a:pPr>
            <a:r>
              <a:rPr lang="de-AT" b="1" dirty="0"/>
              <a:t> </a:t>
            </a:r>
            <a:endParaRPr lang="de-AT" sz="1200" dirty="0"/>
          </a:p>
          <a:p>
            <a:pPr marL="0" indent="0">
              <a:buNone/>
            </a:pPr>
            <a:endParaRPr lang="de-AT" dirty="0"/>
          </a:p>
          <a:p>
            <a:pPr marL="0" indent="0">
              <a:buNone/>
            </a:pPr>
            <a:endParaRPr lang="de-AT" dirty="0"/>
          </a:p>
          <a:p>
            <a:pPr marL="514350" indent="-514350">
              <a:buAutoNum type="arabicPeriod"/>
            </a:pPr>
            <a:endParaRPr lang="de-DE" dirty="0"/>
          </a:p>
          <a:p>
            <a:pPr marL="514350" indent="-514350">
              <a:buAutoNum type="arabicPeriod"/>
            </a:pPr>
            <a:endParaRPr lang="de-DE" dirty="0"/>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531953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a:xfrm>
            <a:off x="7576467" y="13332"/>
            <a:ext cx="4615533" cy="438797"/>
          </a:xfrm>
        </p:spPr>
        <p:txBody>
          <a:bodyPr>
            <a:normAutofit/>
          </a:bodyPr>
          <a:lstStyle/>
          <a:p>
            <a:r>
              <a:rPr lang="de-DE" sz="2400" dirty="0"/>
              <a:t>K</a:t>
            </a:r>
            <a:r>
              <a:rPr lang="de-AT" sz="2400" dirty="0" err="1"/>
              <a:t>ompetenzen</a:t>
            </a:r>
            <a:r>
              <a:rPr lang="de-AT" sz="2400" dirty="0"/>
              <a:t> – Curriculum DATG</a:t>
            </a:r>
          </a:p>
        </p:txBody>
      </p:sp>
      <p:sp>
        <p:nvSpPr>
          <p:cNvPr id="3" name="Inhaltsplatzhalter 2">
            <a:extLst>
              <a:ext uri="{FF2B5EF4-FFF2-40B4-BE49-F238E27FC236}">
                <a16:creationId xmlns:a16="http://schemas.microsoft.com/office/drawing/2014/main" id="{63B29DCE-CBD3-4DC3-85A6-8B3684153603}"/>
              </a:ext>
            </a:extLst>
          </p:cNvPr>
          <p:cNvSpPr>
            <a:spLocks noGrp="1"/>
          </p:cNvSpPr>
          <p:nvPr>
            <p:ph idx="1"/>
          </p:nvPr>
        </p:nvSpPr>
        <p:spPr>
          <a:xfrm>
            <a:off x="154045" y="932500"/>
            <a:ext cx="10515600" cy="5448394"/>
          </a:xfrm>
        </p:spPr>
        <p:txBody>
          <a:bodyPr>
            <a:normAutofit/>
          </a:bodyPr>
          <a:lstStyle/>
          <a:p>
            <a:pPr marL="0" indent="0">
              <a:buNone/>
            </a:pPr>
            <a:endParaRPr lang="de-AT" dirty="0"/>
          </a:p>
          <a:p>
            <a:pPr marL="0" indent="0">
              <a:buNone/>
            </a:pPr>
            <a:endParaRPr lang="de-AT" dirty="0"/>
          </a:p>
          <a:p>
            <a:pPr marL="0" indent="0">
              <a:buNone/>
            </a:pPr>
            <a:endParaRPr lang="de-AT" dirty="0"/>
          </a:p>
          <a:p>
            <a:pPr marL="0" indent="0">
              <a:buNone/>
            </a:pPr>
            <a:endParaRPr lang="de-AT" dirty="0"/>
          </a:p>
          <a:p>
            <a:pPr marL="0" indent="0">
              <a:buNone/>
            </a:pPr>
            <a:endParaRPr lang="de-AT" dirty="0"/>
          </a:p>
          <a:p>
            <a:pPr marL="0" indent="0">
              <a:buNone/>
            </a:pPr>
            <a:r>
              <a:rPr lang="de-AT" b="1" dirty="0"/>
              <a:t>         </a:t>
            </a:r>
          </a:p>
          <a:p>
            <a:pPr marL="0" indent="0">
              <a:buNone/>
            </a:pPr>
            <a:r>
              <a:rPr lang="de-AT" b="1" dirty="0"/>
              <a:t> </a:t>
            </a:r>
            <a:endParaRPr lang="de-AT" sz="1200" dirty="0"/>
          </a:p>
          <a:p>
            <a:pPr marL="0" indent="0">
              <a:buNone/>
            </a:pPr>
            <a:endParaRPr lang="de-AT" dirty="0"/>
          </a:p>
          <a:p>
            <a:pPr marL="0" indent="0">
              <a:buNone/>
            </a:pPr>
            <a:endParaRPr lang="de-AT" dirty="0"/>
          </a:p>
          <a:p>
            <a:pPr marL="514350" indent="-514350">
              <a:buAutoNum type="arabicPeriod"/>
            </a:pPr>
            <a:endParaRPr lang="de-DE" dirty="0"/>
          </a:p>
          <a:p>
            <a:pPr marL="514350" indent="-514350">
              <a:buAutoNum type="arabicPeriod"/>
            </a:pPr>
            <a:endParaRPr lang="de-DE" dirty="0"/>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pic>
        <p:nvPicPr>
          <p:cNvPr id="8" name="Grafik 7">
            <a:extLst>
              <a:ext uri="{FF2B5EF4-FFF2-40B4-BE49-F238E27FC236}">
                <a16:creationId xmlns:a16="http://schemas.microsoft.com/office/drawing/2014/main" id="{85B45190-DC85-1DC2-2165-13EF811DDF06}"/>
              </a:ext>
            </a:extLst>
          </p:cNvPr>
          <p:cNvPicPr>
            <a:picLocks noChangeAspect="1"/>
          </p:cNvPicPr>
          <p:nvPr/>
        </p:nvPicPr>
        <p:blipFill>
          <a:blip r:embed="rId3"/>
          <a:stretch>
            <a:fillRect/>
          </a:stretch>
        </p:blipFill>
        <p:spPr>
          <a:xfrm>
            <a:off x="491747" y="1021032"/>
            <a:ext cx="7950168" cy="817977"/>
          </a:xfrm>
          <a:prstGeom prst="rect">
            <a:avLst/>
          </a:prstGeom>
        </p:spPr>
      </p:pic>
      <p:pic>
        <p:nvPicPr>
          <p:cNvPr id="13" name="Grafik 12">
            <a:extLst>
              <a:ext uri="{FF2B5EF4-FFF2-40B4-BE49-F238E27FC236}">
                <a16:creationId xmlns:a16="http://schemas.microsoft.com/office/drawing/2014/main" id="{3EAAF50E-9C07-7B8C-F5CC-70EE572399D2}"/>
              </a:ext>
            </a:extLst>
          </p:cNvPr>
          <p:cNvPicPr>
            <a:picLocks noChangeAspect="1"/>
          </p:cNvPicPr>
          <p:nvPr/>
        </p:nvPicPr>
        <p:blipFill>
          <a:blip r:embed="rId4"/>
          <a:stretch>
            <a:fillRect/>
          </a:stretch>
        </p:blipFill>
        <p:spPr>
          <a:xfrm>
            <a:off x="1405102" y="1743746"/>
            <a:ext cx="7374514" cy="753901"/>
          </a:xfrm>
          <a:prstGeom prst="rect">
            <a:avLst/>
          </a:prstGeom>
        </p:spPr>
      </p:pic>
      <p:pic>
        <p:nvPicPr>
          <p:cNvPr id="18" name="Grafik 17">
            <a:extLst>
              <a:ext uri="{FF2B5EF4-FFF2-40B4-BE49-F238E27FC236}">
                <a16:creationId xmlns:a16="http://schemas.microsoft.com/office/drawing/2014/main" id="{7B89138F-CA0B-4CA8-84AE-0AA063CD9DA5}"/>
              </a:ext>
            </a:extLst>
          </p:cNvPr>
          <p:cNvPicPr>
            <a:picLocks noChangeAspect="1"/>
          </p:cNvPicPr>
          <p:nvPr/>
        </p:nvPicPr>
        <p:blipFill>
          <a:blip r:embed="rId5"/>
          <a:stretch>
            <a:fillRect/>
          </a:stretch>
        </p:blipFill>
        <p:spPr>
          <a:xfrm>
            <a:off x="2694214" y="2451228"/>
            <a:ext cx="7718709" cy="717353"/>
          </a:xfrm>
          <a:prstGeom prst="rect">
            <a:avLst/>
          </a:prstGeom>
        </p:spPr>
      </p:pic>
      <p:pic>
        <p:nvPicPr>
          <p:cNvPr id="20" name="Grafik 19">
            <a:extLst>
              <a:ext uri="{FF2B5EF4-FFF2-40B4-BE49-F238E27FC236}">
                <a16:creationId xmlns:a16="http://schemas.microsoft.com/office/drawing/2014/main" id="{1C2588AF-F44F-0A8B-421E-D3D6FA597E1F}"/>
              </a:ext>
            </a:extLst>
          </p:cNvPr>
          <p:cNvPicPr>
            <a:picLocks noChangeAspect="1"/>
          </p:cNvPicPr>
          <p:nvPr/>
        </p:nvPicPr>
        <p:blipFill>
          <a:blip r:embed="rId6"/>
          <a:stretch>
            <a:fillRect/>
          </a:stretch>
        </p:blipFill>
        <p:spPr>
          <a:xfrm>
            <a:off x="154044" y="3208547"/>
            <a:ext cx="7718710" cy="1021594"/>
          </a:xfrm>
          <a:prstGeom prst="rect">
            <a:avLst/>
          </a:prstGeom>
        </p:spPr>
      </p:pic>
      <p:pic>
        <p:nvPicPr>
          <p:cNvPr id="22" name="Grafik 21">
            <a:extLst>
              <a:ext uri="{FF2B5EF4-FFF2-40B4-BE49-F238E27FC236}">
                <a16:creationId xmlns:a16="http://schemas.microsoft.com/office/drawing/2014/main" id="{F1A85AF9-FBF8-8B2A-001F-90132BB70CCD}"/>
              </a:ext>
            </a:extLst>
          </p:cNvPr>
          <p:cNvPicPr>
            <a:picLocks noChangeAspect="1"/>
          </p:cNvPicPr>
          <p:nvPr/>
        </p:nvPicPr>
        <p:blipFill>
          <a:blip r:embed="rId7"/>
          <a:stretch>
            <a:fillRect/>
          </a:stretch>
        </p:blipFill>
        <p:spPr>
          <a:xfrm>
            <a:off x="70020" y="4958096"/>
            <a:ext cx="7950168" cy="808243"/>
          </a:xfrm>
          <a:prstGeom prst="rect">
            <a:avLst/>
          </a:prstGeom>
        </p:spPr>
      </p:pic>
      <p:pic>
        <p:nvPicPr>
          <p:cNvPr id="24" name="Grafik 23">
            <a:extLst>
              <a:ext uri="{FF2B5EF4-FFF2-40B4-BE49-F238E27FC236}">
                <a16:creationId xmlns:a16="http://schemas.microsoft.com/office/drawing/2014/main" id="{291DC592-DDEA-46E3-FF58-FD301E2AA60E}"/>
              </a:ext>
            </a:extLst>
          </p:cNvPr>
          <p:cNvPicPr>
            <a:picLocks noChangeAspect="1"/>
          </p:cNvPicPr>
          <p:nvPr/>
        </p:nvPicPr>
        <p:blipFill>
          <a:blip r:embed="rId8"/>
          <a:stretch>
            <a:fillRect/>
          </a:stretch>
        </p:blipFill>
        <p:spPr>
          <a:xfrm>
            <a:off x="4488293" y="5836968"/>
            <a:ext cx="7549662" cy="974593"/>
          </a:xfrm>
          <a:prstGeom prst="rect">
            <a:avLst/>
          </a:prstGeom>
        </p:spPr>
      </p:pic>
      <p:pic>
        <p:nvPicPr>
          <p:cNvPr id="26" name="Grafik 25">
            <a:extLst>
              <a:ext uri="{FF2B5EF4-FFF2-40B4-BE49-F238E27FC236}">
                <a16:creationId xmlns:a16="http://schemas.microsoft.com/office/drawing/2014/main" id="{A386C8AC-8B97-6BE7-BCCE-959E551214AE}"/>
              </a:ext>
            </a:extLst>
          </p:cNvPr>
          <p:cNvPicPr>
            <a:picLocks noChangeAspect="1"/>
          </p:cNvPicPr>
          <p:nvPr/>
        </p:nvPicPr>
        <p:blipFill>
          <a:blip r:embed="rId9"/>
          <a:stretch>
            <a:fillRect/>
          </a:stretch>
        </p:blipFill>
        <p:spPr>
          <a:xfrm>
            <a:off x="3548962" y="4227891"/>
            <a:ext cx="7204708" cy="938338"/>
          </a:xfrm>
          <a:prstGeom prst="rect">
            <a:avLst/>
          </a:prstGeom>
        </p:spPr>
      </p:pic>
      <p:pic>
        <p:nvPicPr>
          <p:cNvPr id="28" name="Grafik 27">
            <a:extLst>
              <a:ext uri="{FF2B5EF4-FFF2-40B4-BE49-F238E27FC236}">
                <a16:creationId xmlns:a16="http://schemas.microsoft.com/office/drawing/2014/main" id="{39F0BFDD-22E1-D1C3-443F-CCF75BACBCFF}"/>
              </a:ext>
            </a:extLst>
          </p:cNvPr>
          <p:cNvPicPr>
            <a:picLocks noChangeAspect="1"/>
          </p:cNvPicPr>
          <p:nvPr/>
        </p:nvPicPr>
        <p:blipFill>
          <a:blip r:embed="rId10"/>
          <a:stretch>
            <a:fillRect/>
          </a:stretch>
        </p:blipFill>
        <p:spPr>
          <a:xfrm>
            <a:off x="154046" y="97595"/>
            <a:ext cx="7344478" cy="960348"/>
          </a:xfrm>
          <a:prstGeom prst="rect">
            <a:avLst/>
          </a:prstGeom>
        </p:spPr>
      </p:pic>
      <p:sp>
        <p:nvSpPr>
          <p:cNvPr id="29" name="Textfeld 28">
            <a:extLst>
              <a:ext uri="{FF2B5EF4-FFF2-40B4-BE49-F238E27FC236}">
                <a16:creationId xmlns:a16="http://schemas.microsoft.com/office/drawing/2014/main" id="{FCDC7B3F-D5F3-19FC-CAAF-3679A7300EA6}"/>
              </a:ext>
            </a:extLst>
          </p:cNvPr>
          <p:cNvSpPr txBox="1"/>
          <p:nvPr/>
        </p:nvSpPr>
        <p:spPr>
          <a:xfrm>
            <a:off x="10258102" y="636158"/>
            <a:ext cx="1498487" cy="369332"/>
          </a:xfrm>
          <a:prstGeom prst="rect">
            <a:avLst/>
          </a:prstGeom>
          <a:noFill/>
        </p:spPr>
        <p:txBody>
          <a:bodyPr wrap="none" rtlCol="0">
            <a:spAutoFit/>
          </a:bodyPr>
          <a:lstStyle/>
          <a:p>
            <a:r>
              <a:rPr lang="de-DE" dirty="0"/>
              <a:t>Quelle: S 10 ff</a:t>
            </a:r>
            <a:endParaRPr lang="de-AT" dirty="0"/>
          </a:p>
        </p:txBody>
      </p:sp>
    </p:spTree>
    <p:extLst>
      <p:ext uri="{BB962C8B-B14F-4D97-AF65-F5344CB8AC3E}">
        <p14:creationId xmlns:p14="http://schemas.microsoft.com/office/powerpoint/2010/main" val="4041273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E21E39E-8F59-409D-5E0E-4AF1F0F23575}"/>
              </a:ext>
            </a:extLst>
          </p:cNvPr>
          <p:cNvPicPr>
            <a:picLocks noChangeAspect="1"/>
          </p:cNvPicPr>
          <p:nvPr/>
        </p:nvPicPr>
        <p:blipFill>
          <a:blip r:embed="rId3"/>
          <a:stretch>
            <a:fillRect/>
          </a:stretch>
        </p:blipFill>
        <p:spPr>
          <a:xfrm>
            <a:off x="433951" y="801441"/>
            <a:ext cx="10383866" cy="2558584"/>
          </a:xfrm>
          <a:prstGeom prst="rect">
            <a:avLst/>
          </a:prstGeom>
        </p:spPr>
      </p:pic>
      <p:pic>
        <p:nvPicPr>
          <p:cNvPr id="6" name="Grafik 5">
            <a:extLst>
              <a:ext uri="{FF2B5EF4-FFF2-40B4-BE49-F238E27FC236}">
                <a16:creationId xmlns:a16="http://schemas.microsoft.com/office/drawing/2014/main" id="{1E9F0510-FFB6-2972-A79D-9088292D1269}"/>
              </a:ext>
            </a:extLst>
          </p:cNvPr>
          <p:cNvPicPr>
            <a:picLocks noChangeAspect="1"/>
          </p:cNvPicPr>
          <p:nvPr/>
        </p:nvPicPr>
        <p:blipFill>
          <a:blip r:embed="rId4"/>
          <a:stretch>
            <a:fillRect/>
          </a:stretch>
        </p:blipFill>
        <p:spPr>
          <a:xfrm>
            <a:off x="948947" y="3360025"/>
            <a:ext cx="10294105" cy="1388004"/>
          </a:xfrm>
          <a:prstGeom prst="rect">
            <a:avLst/>
          </a:prstGeom>
        </p:spPr>
      </p:pic>
      <p:sp>
        <p:nvSpPr>
          <p:cNvPr id="14" name="Textfeld 13">
            <a:extLst>
              <a:ext uri="{FF2B5EF4-FFF2-40B4-BE49-F238E27FC236}">
                <a16:creationId xmlns:a16="http://schemas.microsoft.com/office/drawing/2014/main" id="{6C324A1F-6E68-135D-DE2D-E5922C233550}"/>
              </a:ext>
            </a:extLst>
          </p:cNvPr>
          <p:cNvSpPr txBox="1"/>
          <p:nvPr/>
        </p:nvSpPr>
        <p:spPr>
          <a:xfrm>
            <a:off x="228807" y="6484863"/>
            <a:ext cx="6096000" cy="281231"/>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de-AT"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Hilfreiche Quelle: </a:t>
            </a: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Kompetenz_Lehrplan_Handreichung_Endversion.pdf</a:t>
            </a: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 (04.11.2022)</a:t>
            </a:r>
            <a:endParaRPr kumimoji="0" lang="de-AT"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5" name="Grafik 14">
            <a:extLst>
              <a:ext uri="{FF2B5EF4-FFF2-40B4-BE49-F238E27FC236}">
                <a16:creationId xmlns:a16="http://schemas.microsoft.com/office/drawing/2014/main" id="{4F8EFFA2-A806-01AF-8BB5-FF13DA027DD7}"/>
              </a:ext>
            </a:extLst>
          </p:cNvPr>
          <p:cNvPicPr>
            <a:picLocks noChangeAspect="1"/>
          </p:cNvPicPr>
          <p:nvPr/>
        </p:nvPicPr>
        <p:blipFill>
          <a:blip r:embed="rId6"/>
          <a:stretch>
            <a:fillRect/>
          </a:stretch>
        </p:blipFill>
        <p:spPr>
          <a:xfrm>
            <a:off x="5346915" y="4541004"/>
            <a:ext cx="6603171" cy="1635648"/>
          </a:xfrm>
          <a:prstGeom prst="rect">
            <a:avLst/>
          </a:prstGeom>
        </p:spPr>
      </p:pic>
      <p:sp>
        <p:nvSpPr>
          <p:cNvPr id="2" name="Textfeld 1">
            <a:extLst>
              <a:ext uri="{FF2B5EF4-FFF2-40B4-BE49-F238E27FC236}">
                <a16:creationId xmlns:a16="http://schemas.microsoft.com/office/drawing/2014/main" id="{0185CE36-E208-F958-A59D-2C7448C17D97}"/>
              </a:ext>
            </a:extLst>
          </p:cNvPr>
          <p:cNvSpPr txBox="1"/>
          <p:nvPr/>
        </p:nvSpPr>
        <p:spPr>
          <a:xfrm>
            <a:off x="2669142" y="-127051"/>
            <a:ext cx="5131918" cy="707886"/>
          </a:xfrm>
          <a:prstGeom prst="rect">
            <a:avLst/>
          </a:prstGeom>
          <a:noFill/>
        </p:spPr>
        <p:txBody>
          <a:bodyPr wrap="none" rtlCol="0">
            <a:spAutoFit/>
          </a:bodyPr>
          <a:lstStyle/>
          <a:p>
            <a:r>
              <a:rPr lang="de-DE" sz="4000" b="1" dirty="0">
                <a:solidFill>
                  <a:schemeClr val="bg1"/>
                </a:solidFill>
              </a:rPr>
              <a:t>Was sind Kompetenzen</a:t>
            </a:r>
            <a:endParaRPr lang="de-AT" sz="4000" b="1" dirty="0">
              <a:solidFill>
                <a:schemeClr val="bg1"/>
              </a:solidFill>
            </a:endParaRPr>
          </a:p>
        </p:txBody>
      </p:sp>
    </p:spTree>
    <p:extLst>
      <p:ext uri="{BB962C8B-B14F-4D97-AF65-F5344CB8AC3E}">
        <p14:creationId xmlns:p14="http://schemas.microsoft.com/office/powerpoint/2010/main" val="314855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feld 13">
            <a:extLst>
              <a:ext uri="{FF2B5EF4-FFF2-40B4-BE49-F238E27FC236}">
                <a16:creationId xmlns:a16="http://schemas.microsoft.com/office/drawing/2014/main" id="{6C324A1F-6E68-135D-DE2D-E5922C233550}"/>
              </a:ext>
            </a:extLst>
          </p:cNvPr>
          <p:cNvSpPr txBox="1"/>
          <p:nvPr/>
        </p:nvSpPr>
        <p:spPr>
          <a:xfrm>
            <a:off x="228807" y="6484863"/>
            <a:ext cx="6096000" cy="281231"/>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de-AT"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Hilfreiche Quelle: </a:t>
            </a: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Kompetenz_Lehrplan_Handreichung_Endversion.pdf</a:t>
            </a: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 (04.11.2022)</a:t>
            </a:r>
            <a:endParaRPr kumimoji="0" lang="de-AT"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feld 1">
            <a:extLst>
              <a:ext uri="{FF2B5EF4-FFF2-40B4-BE49-F238E27FC236}">
                <a16:creationId xmlns:a16="http://schemas.microsoft.com/office/drawing/2014/main" id="{0185CE36-E208-F958-A59D-2C7448C17D97}"/>
              </a:ext>
            </a:extLst>
          </p:cNvPr>
          <p:cNvSpPr txBox="1"/>
          <p:nvPr/>
        </p:nvSpPr>
        <p:spPr>
          <a:xfrm>
            <a:off x="2669142" y="-27412"/>
            <a:ext cx="5131918" cy="707886"/>
          </a:xfrm>
          <a:prstGeom prst="rect">
            <a:avLst/>
          </a:prstGeom>
          <a:noFill/>
        </p:spPr>
        <p:txBody>
          <a:bodyPr wrap="none" rtlCol="0">
            <a:spAutoFit/>
          </a:bodyPr>
          <a:lstStyle/>
          <a:p>
            <a:r>
              <a:rPr lang="de-DE" sz="4000" b="1" dirty="0">
                <a:solidFill>
                  <a:schemeClr val="bg1"/>
                </a:solidFill>
              </a:rPr>
              <a:t>Was sind Kompetenzen</a:t>
            </a:r>
            <a:endParaRPr lang="de-AT" sz="4000" b="1" dirty="0">
              <a:solidFill>
                <a:schemeClr val="bg1"/>
              </a:solidFill>
            </a:endParaRPr>
          </a:p>
        </p:txBody>
      </p:sp>
      <p:pic>
        <p:nvPicPr>
          <p:cNvPr id="5" name="Grafik 4">
            <a:extLst>
              <a:ext uri="{FF2B5EF4-FFF2-40B4-BE49-F238E27FC236}">
                <a16:creationId xmlns:a16="http://schemas.microsoft.com/office/drawing/2014/main" id="{D416C9DB-0850-EA0A-8FBC-CC2B9AC548A0}"/>
              </a:ext>
            </a:extLst>
          </p:cNvPr>
          <p:cNvPicPr>
            <a:picLocks noChangeAspect="1"/>
          </p:cNvPicPr>
          <p:nvPr/>
        </p:nvPicPr>
        <p:blipFill>
          <a:blip r:embed="rId4"/>
          <a:stretch>
            <a:fillRect/>
          </a:stretch>
        </p:blipFill>
        <p:spPr>
          <a:xfrm>
            <a:off x="390790" y="1168873"/>
            <a:ext cx="11410419" cy="3435396"/>
          </a:xfrm>
          <a:prstGeom prst="rect">
            <a:avLst/>
          </a:prstGeom>
        </p:spPr>
      </p:pic>
      <p:pic>
        <p:nvPicPr>
          <p:cNvPr id="8" name="Grafik 7">
            <a:extLst>
              <a:ext uri="{FF2B5EF4-FFF2-40B4-BE49-F238E27FC236}">
                <a16:creationId xmlns:a16="http://schemas.microsoft.com/office/drawing/2014/main" id="{73C2AD8B-4EA4-079F-3611-0D00341F4E6E}"/>
              </a:ext>
            </a:extLst>
          </p:cNvPr>
          <p:cNvPicPr>
            <a:picLocks noChangeAspect="1"/>
          </p:cNvPicPr>
          <p:nvPr/>
        </p:nvPicPr>
        <p:blipFill>
          <a:blip r:embed="rId5"/>
          <a:stretch>
            <a:fillRect/>
          </a:stretch>
        </p:blipFill>
        <p:spPr>
          <a:xfrm>
            <a:off x="390790" y="4760739"/>
            <a:ext cx="11021526" cy="1268102"/>
          </a:xfrm>
          <a:prstGeom prst="rect">
            <a:avLst/>
          </a:prstGeom>
        </p:spPr>
      </p:pic>
    </p:spTree>
    <p:extLst>
      <p:ext uri="{BB962C8B-B14F-4D97-AF65-F5344CB8AC3E}">
        <p14:creationId xmlns:p14="http://schemas.microsoft.com/office/powerpoint/2010/main" val="140922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a:xfrm>
            <a:off x="1214362" y="77456"/>
            <a:ext cx="12147248" cy="433060"/>
          </a:xfrm>
        </p:spPr>
        <p:txBody>
          <a:bodyPr>
            <a:normAutofit fontScale="90000"/>
          </a:bodyPr>
          <a:lstStyle/>
          <a:p>
            <a:r>
              <a:rPr lang="de-AT" sz="2800" dirty="0"/>
              <a:t>§ 8 Generelle Beurteilungskriterien – Curriculum S 17 ff</a:t>
            </a:r>
            <a:endParaRPr lang="de-AT" sz="2400" dirty="0"/>
          </a:p>
        </p:txBody>
      </p:sp>
      <p:sp>
        <p:nvSpPr>
          <p:cNvPr id="3" name="Inhaltsplatzhalter 2">
            <a:extLst>
              <a:ext uri="{FF2B5EF4-FFF2-40B4-BE49-F238E27FC236}">
                <a16:creationId xmlns:a16="http://schemas.microsoft.com/office/drawing/2014/main" id="{63B29DCE-CBD3-4DC3-85A6-8B3684153603}"/>
              </a:ext>
            </a:extLst>
          </p:cNvPr>
          <p:cNvSpPr>
            <a:spLocks noGrp="1"/>
          </p:cNvSpPr>
          <p:nvPr>
            <p:ph idx="1"/>
          </p:nvPr>
        </p:nvSpPr>
        <p:spPr>
          <a:xfrm>
            <a:off x="154045" y="932500"/>
            <a:ext cx="10515600" cy="5448394"/>
          </a:xfrm>
        </p:spPr>
        <p:txBody>
          <a:bodyPr>
            <a:normAutofit/>
          </a:bodyPr>
          <a:lstStyle/>
          <a:p>
            <a:pPr marL="0" indent="0">
              <a:buNone/>
            </a:pPr>
            <a:endParaRPr lang="de-AT" dirty="0"/>
          </a:p>
          <a:p>
            <a:pPr marL="0" indent="0">
              <a:buNone/>
            </a:pPr>
            <a:endParaRPr lang="de-AT" dirty="0"/>
          </a:p>
          <a:p>
            <a:pPr marL="0" indent="0">
              <a:buNone/>
            </a:pPr>
            <a:endParaRPr lang="de-AT" dirty="0"/>
          </a:p>
          <a:p>
            <a:pPr marL="0" indent="0">
              <a:buNone/>
            </a:pPr>
            <a:endParaRPr lang="de-AT" dirty="0"/>
          </a:p>
          <a:p>
            <a:pPr marL="0" indent="0">
              <a:buNone/>
            </a:pPr>
            <a:endParaRPr lang="de-AT" dirty="0"/>
          </a:p>
          <a:p>
            <a:pPr marL="0" indent="0">
              <a:buNone/>
            </a:pPr>
            <a:r>
              <a:rPr lang="de-AT" b="1" dirty="0"/>
              <a:t>         </a:t>
            </a:r>
          </a:p>
          <a:p>
            <a:pPr marL="0" indent="0">
              <a:buNone/>
            </a:pPr>
            <a:r>
              <a:rPr lang="de-AT" b="1" dirty="0"/>
              <a:t> </a:t>
            </a:r>
            <a:endParaRPr lang="de-AT" sz="1200" dirty="0"/>
          </a:p>
          <a:p>
            <a:pPr marL="0" indent="0">
              <a:buNone/>
            </a:pPr>
            <a:endParaRPr lang="de-AT" dirty="0"/>
          </a:p>
          <a:p>
            <a:pPr marL="0" indent="0">
              <a:buNone/>
            </a:pPr>
            <a:endParaRPr lang="de-AT" dirty="0"/>
          </a:p>
          <a:p>
            <a:pPr marL="514350" indent="-514350">
              <a:buAutoNum type="arabicPeriod"/>
            </a:pPr>
            <a:endParaRPr lang="de-DE" dirty="0"/>
          </a:p>
          <a:p>
            <a:pPr marL="514350" indent="-514350">
              <a:buAutoNum type="arabicPeriod"/>
            </a:pPr>
            <a:endParaRPr lang="de-DE" dirty="0"/>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pic>
        <p:nvPicPr>
          <p:cNvPr id="8" name="Grafik 7">
            <a:extLst>
              <a:ext uri="{FF2B5EF4-FFF2-40B4-BE49-F238E27FC236}">
                <a16:creationId xmlns:a16="http://schemas.microsoft.com/office/drawing/2014/main" id="{E7A77E38-C191-85A6-F33D-5A80CA6187EB}"/>
              </a:ext>
            </a:extLst>
          </p:cNvPr>
          <p:cNvPicPr>
            <a:picLocks noChangeAspect="1"/>
          </p:cNvPicPr>
          <p:nvPr/>
        </p:nvPicPr>
        <p:blipFill>
          <a:blip r:embed="rId3"/>
          <a:stretch>
            <a:fillRect/>
          </a:stretch>
        </p:blipFill>
        <p:spPr>
          <a:xfrm>
            <a:off x="1522355" y="1170455"/>
            <a:ext cx="9488303" cy="1610710"/>
          </a:xfrm>
          <a:prstGeom prst="rect">
            <a:avLst/>
          </a:prstGeom>
        </p:spPr>
      </p:pic>
      <p:pic>
        <p:nvPicPr>
          <p:cNvPr id="10" name="Grafik 9">
            <a:extLst>
              <a:ext uri="{FF2B5EF4-FFF2-40B4-BE49-F238E27FC236}">
                <a16:creationId xmlns:a16="http://schemas.microsoft.com/office/drawing/2014/main" id="{33E2B151-1C03-393B-8443-A01648D48A2E}"/>
              </a:ext>
            </a:extLst>
          </p:cNvPr>
          <p:cNvPicPr>
            <a:picLocks noChangeAspect="1"/>
          </p:cNvPicPr>
          <p:nvPr/>
        </p:nvPicPr>
        <p:blipFill>
          <a:blip r:embed="rId4"/>
          <a:stretch>
            <a:fillRect/>
          </a:stretch>
        </p:blipFill>
        <p:spPr>
          <a:xfrm>
            <a:off x="1753203" y="2806341"/>
            <a:ext cx="8872293" cy="3890885"/>
          </a:xfrm>
          <a:prstGeom prst="rect">
            <a:avLst/>
          </a:prstGeom>
        </p:spPr>
      </p:pic>
      <p:pic>
        <p:nvPicPr>
          <p:cNvPr id="12" name="Grafik 11">
            <a:extLst>
              <a:ext uri="{FF2B5EF4-FFF2-40B4-BE49-F238E27FC236}">
                <a16:creationId xmlns:a16="http://schemas.microsoft.com/office/drawing/2014/main" id="{4ED3BB2A-87A2-836A-5043-71FA96DA49FA}"/>
              </a:ext>
            </a:extLst>
          </p:cNvPr>
          <p:cNvPicPr>
            <a:picLocks noChangeAspect="1"/>
          </p:cNvPicPr>
          <p:nvPr/>
        </p:nvPicPr>
        <p:blipFill>
          <a:blip r:embed="rId5"/>
          <a:stretch>
            <a:fillRect/>
          </a:stretch>
        </p:blipFill>
        <p:spPr>
          <a:xfrm>
            <a:off x="270782" y="576849"/>
            <a:ext cx="10604046" cy="527273"/>
          </a:xfrm>
          <a:prstGeom prst="rect">
            <a:avLst/>
          </a:prstGeom>
        </p:spPr>
      </p:pic>
    </p:spTree>
    <p:extLst>
      <p:ext uri="{BB962C8B-B14F-4D97-AF65-F5344CB8AC3E}">
        <p14:creationId xmlns:p14="http://schemas.microsoft.com/office/powerpoint/2010/main" val="2761627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41F3F-F83A-499B-B3F2-ED7EAB4015F7}"/>
              </a:ext>
            </a:extLst>
          </p:cNvPr>
          <p:cNvSpPr>
            <a:spLocks noGrp="1"/>
          </p:cNvSpPr>
          <p:nvPr>
            <p:ph type="ctrTitle"/>
          </p:nvPr>
        </p:nvSpPr>
        <p:spPr>
          <a:xfrm>
            <a:off x="1336963" y="3034290"/>
            <a:ext cx="9144000" cy="2387600"/>
          </a:xfrm>
        </p:spPr>
        <p:txBody>
          <a:bodyPr>
            <a:normAutofit fontScale="90000"/>
          </a:bodyPr>
          <a:lstStyle/>
          <a:p>
            <a:br>
              <a:rPr lang="de-DE" dirty="0"/>
            </a:br>
            <a:br>
              <a:rPr lang="de-DE" dirty="0"/>
            </a:br>
            <a:r>
              <a:rPr lang="de-DE" dirty="0"/>
              <a:t>PHK-KG-GAESTE</a:t>
            </a:r>
            <a:br>
              <a:rPr lang="de-DE" dirty="0"/>
            </a:br>
            <a:r>
              <a:rPr lang="de-DE" dirty="0" err="1"/>
              <a:t>Kempfstrasse</a:t>
            </a:r>
            <a:r>
              <a:rPr lang="de-DE" dirty="0"/>
              <a:t>!</a:t>
            </a:r>
          </a:p>
        </p:txBody>
      </p:sp>
      <p:sp>
        <p:nvSpPr>
          <p:cNvPr id="3" name="Untertitel 2">
            <a:extLst>
              <a:ext uri="{FF2B5EF4-FFF2-40B4-BE49-F238E27FC236}">
                <a16:creationId xmlns:a16="http://schemas.microsoft.com/office/drawing/2014/main" id="{49D0B751-EDBE-4673-83FB-0216059FB81C}"/>
              </a:ext>
            </a:extLst>
          </p:cNvPr>
          <p:cNvSpPr>
            <a:spLocks noGrp="1"/>
          </p:cNvSpPr>
          <p:nvPr>
            <p:ph type="subTitle" idx="1"/>
          </p:nvPr>
        </p:nvSpPr>
        <p:spPr/>
        <p:txBody>
          <a:bodyPr/>
          <a:lstStyle/>
          <a:p>
            <a:endParaRPr lang="de-DE" dirty="0"/>
          </a:p>
          <a:p>
            <a:endParaRPr lang="de-DE" dirty="0"/>
          </a:p>
          <a:p>
            <a:endParaRPr lang="de-DE" dirty="0"/>
          </a:p>
        </p:txBody>
      </p:sp>
    </p:spTree>
    <p:extLst>
      <p:ext uri="{BB962C8B-B14F-4D97-AF65-F5344CB8AC3E}">
        <p14:creationId xmlns:p14="http://schemas.microsoft.com/office/powerpoint/2010/main" val="3278440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3B29DCE-CBD3-4DC3-85A6-8B3684153603}"/>
              </a:ext>
            </a:extLst>
          </p:cNvPr>
          <p:cNvSpPr>
            <a:spLocks noGrp="1"/>
          </p:cNvSpPr>
          <p:nvPr>
            <p:ph idx="1"/>
          </p:nvPr>
        </p:nvSpPr>
        <p:spPr>
          <a:xfrm>
            <a:off x="154045" y="932500"/>
            <a:ext cx="10515600" cy="5448394"/>
          </a:xfrm>
        </p:spPr>
        <p:txBody>
          <a:bodyPr>
            <a:normAutofit/>
          </a:bodyPr>
          <a:lstStyle/>
          <a:p>
            <a:pPr marL="0" indent="0">
              <a:buNone/>
            </a:pPr>
            <a:endParaRPr lang="de-AT" dirty="0"/>
          </a:p>
          <a:p>
            <a:pPr marL="0" indent="0">
              <a:buNone/>
            </a:pPr>
            <a:endParaRPr lang="de-AT" dirty="0"/>
          </a:p>
          <a:p>
            <a:pPr marL="0" indent="0">
              <a:buNone/>
            </a:pPr>
            <a:endParaRPr lang="de-AT" dirty="0"/>
          </a:p>
          <a:p>
            <a:pPr marL="0" indent="0">
              <a:buNone/>
            </a:pPr>
            <a:endParaRPr lang="de-AT" dirty="0"/>
          </a:p>
          <a:p>
            <a:pPr marL="0" indent="0">
              <a:buNone/>
            </a:pPr>
            <a:endParaRPr lang="de-AT" dirty="0"/>
          </a:p>
          <a:p>
            <a:pPr marL="0" indent="0">
              <a:buNone/>
            </a:pPr>
            <a:r>
              <a:rPr lang="de-AT" b="1" dirty="0"/>
              <a:t>         </a:t>
            </a:r>
          </a:p>
          <a:p>
            <a:pPr marL="0" indent="0">
              <a:buNone/>
            </a:pPr>
            <a:r>
              <a:rPr lang="de-AT" b="1" dirty="0"/>
              <a:t> </a:t>
            </a:r>
            <a:endParaRPr lang="de-AT" sz="1200" dirty="0"/>
          </a:p>
          <a:p>
            <a:pPr marL="0" indent="0">
              <a:buNone/>
            </a:pPr>
            <a:endParaRPr lang="de-AT" dirty="0"/>
          </a:p>
          <a:p>
            <a:pPr marL="0" indent="0">
              <a:buNone/>
            </a:pPr>
            <a:endParaRPr lang="de-AT" dirty="0"/>
          </a:p>
          <a:p>
            <a:pPr marL="514350" indent="-514350">
              <a:buAutoNum type="arabicPeriod"/>
            </a:pPr>
            <a:endParaRPr lang="de-DE" dirty="0"/>
          </a:p>
          <a:p>
            <a:pPr marL="514350" indent="-514350">
              <a:buAutoNum type="arabicPeriod"/>
            </a:pPr>
            <a:endParaRPr lang="de-DE" dirty="0"/>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6" name="Titel 5">
            <a:extLst>
              <a:ext uri="{FF2B5EF4-FFF2-40B4-BE49-F238E27FC236}">
                <a16:creationId xmlns:a16="http://schemas.microsoft.com/office/drawing/2014/main" id="{5464928E-13DE-4486-89D9-CE6CA30D1E98}"/>
              </a:ext>
            </a:extLst>
          </p:cNvPr>
          <p:cNvSpPr>
            <a:spLocks noGrp="1"/>
          </p:cNvSpPr>
          <p:nvPr>
            <p:ph type="title"/>
          </p:nvPr>
        </p:nvSpPr>
        <p:spPr>
          <a:xfrm>
            <a:off x="4916496" y="44046"/>
            <a:ext cx="12147248" cy="433060"/>
          </a:xfrm>
        </p:spPr>
        <p:txBody>
          <a:bodyPr>
            <a:normAutofit fontScale="90000"/>
          </a:bodyPr>
          <a:lstStyle/>
          <a:p>
            <a:r>
              <a:rPr lang="de-DE" sz="1800" b="1" dirty="0">
                <a:effectLst/>
                <a:latin typeface="Calibri" panose="020F0502020204030204" pitchFamily="34" charset="0"/>
                <a:ea typeface="Calibri" panose="020F0502020204030204" pitchFamily="34" charset="0"/>
                <a:cs typeface="Times New Roman" panose="02020603050405020304" pitchFamily="18" charset="0"/>
              </a:rPr>
              <a:t>Leistungsbeurteilung – Kriterien – Curriculum DATG</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endParaRPr lang="de-DE" dirty="0"/>
          </a:p>
        </p:txBody>
      </p:sp>
      <p:pic>
        <p:nvPicPr>
          <p:cNvPr id="7" name="Grafik 6">
            <a:extLst>
              <a:ext uri="{FF2B5EF4-FFF2-40B4-BE49-F238E27FC236}">
                <a16:creationId xmlns:a16="http://schemas.microsoft.com/office/drawing/2014/main" id="{056AC9A0-DD7C-4E98-8551-EB71B21515AD}"/>
              </a:ext>
            </a:extLst>
          </p:cNvPr>
          <p:cNvPicPr>
            <a:picLocks noChangeAspect="1"/>
          </p:cNvPicPr>
          <p:nvPr/>
        </p:nvPicPr>
        <p:blipFill>
          <a:blip r:embed="rId3"/>
          <a:stretch>
            <a:fillRect/>
          </a:stretch>
        </p:blipFill>
        <p:spPr>
          <a:xfrm>
            <a:off x="154045" y="44046"/>
            <a:ext cx="4314092" cy="3893547"/>
          </a:xfrm>
          <a:prstGeom prst="rect">
            <a:avLst/>
          </a:prstGeom>
        </p:spPr>
      </p:pic>
      <p:pic>
        <p:nvPicPr>
          <p:cNvPr id="11" name="Grafik 10">
            <a:extLst>
              <a:ext uri="{FF2B5EF4-FFF2-40B4-BE49-F238E27FC236}">
                <a16:creationId xmlns:a16="http://schemas.microsoft.com/office/drawing/2014/main" id="{4AEA6A72-E1FF-49F4-8CE3-AFFF4BAE6178}"/>
              </a:ext>
            </a:extLst>
          </p:cNvPr>
          <p:cNvPicPr>
            <a:picLocks noChangeAspect="1"/>
          </p:cNvPicPr>
          <p:nvPr/>
        </p:nvPicPr>
        <p:blipFill>
          <a:blip r:embed="rId4"/>
          <a:stretch>
            <a:fillRect/>
          </a:stretch>
        </p:blipFill>
        <p:spPr>
          <a:xfrm>
            <a:off x="5485038" y="577706"/>
            <a:ext cx="5100638" cy="3067050"/>
          </a:xfrm>
          <a:prstGeom prst="rect">
            <a:avLst/>
          </a:prstGeom>
        </p:spPr>
      </p:pic>
      <p:sp>
        <p:nvSpPr>
          <p:cNvPr id="13" name="Textfeld 12">
            <a:extLst>
              <a:ext uri="{FF2B5EF4-FFF2-40B4-BE49-F238E27FC236}">
                <a16:creationId xmlns:a16="http://schemas.microsoft.com/office/drawing/2014/main" id="{C6CE7313-FC1A-4871-9776-8B926BA44760}"/>
              </a:ext>
            </a:extLst>
          </p:cNvPr>
          <p:cNvSpPr txBox="1"/>
          <p:nvPr/>
        </p:nvSpPr>
        <p:spPr>
          <a:xfrm>
            <a:off x="22377" y="3987332"/>
            <a:ext cx="13800060" cy="2757871"/>
          </a:xfrm>
          <a:prstGeom prst="rect">
            <a:avLst/>
          </a:prstGeom>
          <a:noFill/>
        </p:spPr>
        <p:txBody>
          <a:bodyPr wrap="none" rtlCol="0">
            <a:spAutoFit/>
          </a:bodyPr>
          <a:lstStyle/>
          <a:p>
            <a:pPr>
              <a:lnSpc>
                <a:spcPct val="107000"/>
              </a:lnSpc>
              <a:spcAft>
                <a:spcPts val="800"/>
              </a:spcAft>
            </a:pPr>
            <a:r>
              <a:rPr lang="de-DE"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Kriterien für die Beurteilung aus dem Gegenstand Lehrplaninterpretation:</a:t>
            </a:r>
            <a:r>
              <a:rPr lang="de-DE"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Erfüllung der Kompetenzen laut Lehrplan (Lehrplaninhalte):</a:t>
            </a:r>
            <a:r>
              <a:rPr lang="de-DE"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800" b="1" dirty="0">
                <a:effectLst/>
                <a:latin typeface="Calibri" panose="020F0502020204030204" pitchFamily="34" charset="0"/>
                <a:ea typeface="Calibri" panose="020F0502020204030204" pitchFamily="34" charset="0"/>
                <a:cs typeface="Times New Roman" panose="02020603050405020304" pitchFamily="18" charset="0"/>
              </a:rPr>
              <a:t>Mitarbeit im Präsenzunterricht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800" b="1" dirty="0">
                <a:effectLst/>
                <a:latin typeface="Calibri" panose="020F0502020204030204" pitchFamily="34" charset="0"/>
                <a:ea typeface="Calibri" panose="020F0502020204030204" pitchFamily="34" charset="0"/>
                <a:cs typeface="Times New Roman" panose="02020603050405020304" pitchFamily="18" charset="0"/>
              </a:rPr>
              <a:t>Ausarbeitung der Arbeitsaufträge (Qualität und Termintreue) – Hochladen in </a:t>
            </a:r>
            <a:r>
              <a:rPr lang="de-DE" sz="1800" b="1" dirty="0" err="1">
                <a:effectLst/>
                <a:latin typeface="Calibri" panose="020F0502020204030204" pitchFamily="34" charset="0"/>
                <a:ea typeface="Calibri" panose="020F0502020204030204" pitchFamily="34" charset="0"/>
                <a:cs typeface="Times New Roman" panose="02020603050405020304" pitchFamily="18" charset="0"/>
              </a:rPr>
              <a:t>Moodle</a:t>
            </a:r>
            <a:r>
              <a:rPr lang="de-DE" sz="1800" b="1" dirty="0">
                <a:effectLst/>
                <a:latin typeface="Calibri" panose="020F0502020204030204" pitchFamily="34" charset="0"/>
                <a:ea typeface="Calibri" panose="020F0502020204030204" pitchFamily="34" charset="0"/>
                <a:cs typeface="Times New Roman" panose="02020603050405020304" pitchFamily="18" charset="0"/>
              </a:rPr>
              <a:t> etc.</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800" b="1" dirty="0">
                <a:effectLst/>
                <a:latin typeface="Calibri" panose="020F0502020204030204" pitchFamily="34" charset="0"/>
                <a:ea typeface="Calibri" panose="020F0502020204030204" pitchFamily="34" charset="0"/>
                <a:cs typeface="Times New Roman" panose="02020603050405020304" pitchFamily="18" charset="0"/>
              </a:rPr>
              <a:t>Ausarbeitung der Arbeitsaufträge im Rahmen von Gruppenarbeiten (Qualität, Teamarbeit, Layout, Richtigkeit etc.)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800" b="1" dirty="0">
                <a:effectLst/>
                <a:latin typeface="Calibri" panose="020F0502020204030204" pitchFamily="34" charset="0"/>
                <a:ea typeface="Calibri" panose="020F0502020204030204" pitchFamily="34" charset="0"/>
                <a:cs typeface="Times New Roman" panose="02020603050405020304" pitchFamily="18" charset="0"/>
              </a:rPr>
              <a:t>Zusätzliche Beiträge wie z.B. Referate, Ausarbeitung von Zeitungsartikeln, Hinweise zu interessanten Links wie z.B. Videos etc.</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DE" sz="1800" b="1" dirty="0">
                <a:effectLst/>
                <a:latin typeface="Calibri" panose="020F0502020204030204" pitchFamily="34" charset="0"/>
                <a:ea typeface="Calibri" panose="020F0502020204030204" pitchFamily="34" charset="0"/>
                <a:cs typeface="Times New Roman" panose="02020603050405020304" pitchFamily="18" charset="0"/>
              </a:rPr>
              <a:t>Weitere Beiträge wie z.B.: Best Practice Beispiele, Lösungsansätze für die Päd. Arbeit am Standort, konkrete Tipps und Tricks</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 Basiskompeten</a:t>
            </a:r>
            <a:r>
              <a:rPr lang="de-DE" b="1" dirty="0">
                <a:latin typeface="Calibri" panose="020F0502020204030204" pitchFamily="34" charset="0"/>
                <a:ea typeface="Calibri" panose="020F0502020204030204" pitchFamily="34" charset="0"/>
                <a:cs typeface="Times New Roman" panose="02020603050405020304" pitchFamily="18" charset="0"/>
              </a:rPr>
              <a:t>z – im wesentlichem Bereich: eine Unterrichtsplanung aus dem persönlichen Gegenstand planen u. organisieren </a:t>
            </a:r>
            <a:r>
              <a:rPr lang="de-DE" b="1">
                <a:latin typeface="Calibri" panose="020F0502020204030204" pitchFamily="34" charset="0"/>
                <a:ea typeface="Calibri" panose="020F0502020204030204" pitchFamily="34" charset="0"/>
                <a:cs typeface="Times New Roman" panose="02020603050405020304" pitchFamily="18" charset="0"/>
              </a:rPr>
              <a:t>und reflektieren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4588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nhaltsplatzhalter 19"/>
          <p:cNvPicPr>
            <a:picLocks/>
          </p:cNvPicPr>
          <p:nvPr/>
        </p:nvPicPr>
        <p:blipFill rotWithShape="1">
          <a:blip r:embed="rId2"/>
          <a:srcRect l="31085" t="39741" r="32540" b="42387"/>
          <a:stretch/>
        </p:blipFill>
        <p:spPr bwMode="auto">
          <a:xfrm>
            <a:off x="61207" y="4723301"/>
            <a:ext cx="5448782" cy="1981981"/>
          </a:xfrm>
          <a:prstGeom prst="rect">
            <a:avLst/>
          </a:prstGeom>
          <a:ln>
            <a:noFill/>
          </a:ln>
          <a:extLst>
            <a:ext uri="{53640926-AAD7-44D8-BBD7-CCE9431645EC}">
              <a14:shadowObscured xmlns:a14="http://schemas.microsoft.com/office/drawing/2010/main"/>
            </a:ext>
          </a:extLst>
        </p:spPr>
      </p:pic>
      <p:sp>
        <p:nvSpPr>
          <p:cNvPr id="5" name="Titel 4">
            <a:extLst>
              <a:ext uri="{FF2B5EF4-FFF2-40B4-BE49-F238E27FC236}">
                <a16:creationId xmlns:a16="http://schemas.microsoft.com/office/drawing/2014/main" id="{384B2ECB-6E2A-4DCF-A9FC-C6305BD00A2D}"/>
              </a:ext>
            </a:extLst>
          </p:cNvPr>
          <p:cNvSpPr>
            <a:spLocks noGrp="1"/>
          </p:cNvSpPr>
          <p:nvPr>
            <p:ph type="title"/>
          </p:nvPr>
        </p:nvSpPr>
        <p:spPr>
          <a:xfrm>
            <a:off x="624416" y="631045"/>
            <a:ext cx="10367435" cy="1008087"/>
          </a:xfrm>
        </p:spPr>
        <p:txBody>
          <a:bodyPr/>
          <a:lstStyle/>
          <a:p>
            <a:br>
              <a:rPr lang="de-AT" dirty="0"/>
            </a:br>
            <a:endParaRPr lang="de-AT" dirty="0"/>
          </a:p>
        </p:txBody>
      </p:sp>
      <p:sp>
        <p:nvSpPr>
          <p:cNvPr id="3" name="Foliennummernplatzhalter 2">
            <a:extLst>
              <a:ext uri="{FF2B5EF4-FFF2-40B4-BE49-F238E27FC236}">
                <a16:creationId xmlns:a16="http://schemas.microsoft.com/office/drawing/2014/main" id="{6A6F3DF2-7C8D-46B8-8282-8FC19E88E0D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3B2B9A1-CC8F-4DE9-92F7-B7DD2DCD95F1}" type="slidenum">
              <a:rPr kumimoji="0" lang="de-AT" sz="1200" b="0" i="0" u="none" strike="noStrike" kern="1200" cap="none" spc="0" normalizeH="0" baseline="0" noProof="0" smtClean="0">
                <a:ln>
                  <a:noFill/>
                </a:ln>
                <a:solidFill>
                  <a:srgbClr val="004D5A"/>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de-AT" sz="1200" b="0" i="0" u="none" strike="noStrike" kern="1200" cap="none" spc="0" normalizeH="0" baseline="0" noProof="0" dirty="0">
              <a:ln>
                <a:noFill/>
              </a:ln>
              <a:solidFill>
                <a:srgbClr val="004D5A"/>
              </a:solidFill>
              <a:effectLst/>
              <a:uLnTx/>
              <a:uFillTx/>
              <a:latin typeface="Calibri"/>
              <a:ea typeface="+mn-ea"/>
              <a:cs typeface="+mn-cs"/>
            </a:endParaRPr>
          </a:p>
        </p:txBody>
      </p:sp>
      <p:sp>
        <p:nvSpPr>
          <p:cNvPr id="12" name="Textfeld 11">
            <a:extLst>
              <a:ext uri="{FF2B5EF4-FFF2-40B4-BE49-F238E27FC236}">
                <a16:creationId xmlns:a16="http://schemas.microsoft.com/office/drawing/2014/main" id="{CD76898E-D6B1-EE03-DF9C-4E949C775579}"/>
              </a:ext>
            </a:extLst>
          </p:cNvPr>
          <p:cNvSpPr txBox="1"/>
          <p:nvPr/>
        </p:nvSpPr>
        <p:spPr>
          <a:xfrm>
            <a:off x="422865" y="673565"/>
            <a:ext cx="10770536" cy="1569660"/>
          </a:xfrm>
          <a:prstGeom prst="rect">
            <a:avLst/>
          </a:prstGeom>
          <a:solidFill>
            <a:schemeClr val="accent3">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de-DE" sz="2400" b="1" i="0" u="none" strike="noStrike" kern="1200" cap="none" spc="0" normalizeH="0" baseline="0" noProof="0" dirty="0">
                <a:ln>
                  <a:noFill/>
                </a:ln>
                <a:solidFill>
                  <a:srgbClr val="000000"/>
                </a:solidFill>
                <a:effectLst/>
                <a:uLnTx/>
                <a:uFillTx/>
                <a:latin typeface="Calibri"/>
                <a:ea typeface="+mn-ea"/>
                <a:cs typeface="+mn-cs"/>
              </a:rPr>
              <a:t>Das österreichische Bildungssystem verfolgt das Ziel, Schüler/innen – unabhängig von sozialer Herkunft, Geschlecht, Sprache, ethnischer/kultureller Herkunft, Religionszugehörigkeit und Beeinträchtigung – </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de-DE" sz="2400" b="1" i="0" u="none" strike="noStrike" kern="1200" cap="none" spc="0" normalizeH="0" baseline="0" noProof="0" dirty="0">
                <a:ln>
                  <a:noFill/>
                </a:ln>
                <a:solidFill>
                  <a:srgbClr val="FF0000"/>
                </a:solidFill>
                <a:effectLst/>
                <a:uLnTx/>
                <a:uFillTx/>
                <a:latin typeface="Calibri"/>
                <a:ea typeface="+mn-ea"/>
                <a:cs typeface="+mn-cs"/>
              </a:rPr>
              <a:t>ihren individuell besten Bildungsweg beschreiten zu lassen.</a:t>
            </a:r>
          </a:p>
        </p:txBody>
      </p:sp>
      <p:sp>
        <p:nvSpPr>
          <p:cNvPr id="13" name="Textfeld 12">
            <a:extLst>
              <a:ext uri="{FF2B5EF4-FFF2-40B4-BE49-F238E27FC236}">
                <a16:creationId xmlns:a16="http://schemas.microsoft.com/office/drawing/2014/main" id="{B2F19F29-B386-0384-5144-BA2307F1794B}"/>
              </a:ext>
            </a:extLst>
          </p:cNvPr>
          <p:cNvSpPr txBox="1"/>
          <p:nvPr/>
        </p:nvSpPr>
        <p:spPr>
          <a:xfrm>
            <a:off x="422865" y="2847318"/>
            <a:ext cx="10770536" cy="1981981"/>
          </a:xfrm>
          <a:prstGeom prst="rect">
            <a:avLst/>
          </a:prstGeom>
          <a:solidFill>
            <a:srgbClr val="FDFEDA"/>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de-DE" sz="2400" b="1" i="0" u="none" strike="noStrike" kern="1200" cap="none" spc="0" normalizeH="0" baseline="0" noProof="0" dirty="0">
                <a:ln>
                  <a:noFill/>
                </a:ln>
                <a:solidFill>
                  <a:srgbClr val="000000"/>
                </a:solidFill>
                <a:effectLst/>
                <a:uLnTx/>
                <a:uFillTx/>
                <a:latin typeface="Calibri"/>
                <a:ea typeface="+mn-ea"/>
                <a:cs typeface="+mn-cs"/>
              </a:rPr>
              <a:t>“Junge selbstbestimmte Menschen sehen ihre Perspektiven. </a:t>
            </a:r>
            <a:r>
              <a:rPr kumimoji="0" lang="de-DE" sz="2400" b="1" i="0" u="none" strike="noStrike" kern="1200" cap="none" spc="0" normalizeH="0" baseline="0" noProof="0" dirty="0">
                <a:ln>
                  <a:noFill/>
                </a:ln>
                <a:solidFill>
                  <a:srgbClr val="FF0000"/>
                </a:solidFill>
                <a:effectLst/>
                <a:uLnTx/>
                <a:uFillTx/>
                <a:latin typeface="Calibri"/>
                <a:ea typeface="+mn-ea"/>
                <a:cs typeface="+mn-cs"/>
              </a:rPr>
              <a:t>Sie nutzen ihre Chancen und blicken dem weiteren Leben erwartungsvoll, neugierig und positiv entgegen. </a:t>
            </a:r>
            <a:r>
              <a:rPr kumimoji="0" lang="de-DE" sz="2400" b="1" i="0" u="none" strike="noStrike" kern="1200" cap="none" spc="0" normalizeH="0" baseline="0" noProof="0" dirty="0">
                <a:ln>
                  <a:noFill/>
                </a:ln>
                <a:solidFill>
                  <a:srgbClr val="000000"/>
                </a:solidFill>
                <a:effectLst/>
                <a:uLnTx/>
                <a:uFillTx/>
                <a:latin typeface="Calibri"/>
                <a:ea typeface="+mn-ea"/>
                <a:cs typeface="+mn-cs"/>
              </a:rPr>
              <a:t>Sie wissen, dass sie ihr privates und berufliches Leben meistern können. Als aktive Mitglieder der Gesellschaft übernehmen sie Verantwortung. Sie wissen um die Bedeutung von Mitbestimmung und Mitgestaltung an ihr.“ </a:t>
            </a:r>
          </a:p>
        </p:txBody>
      </p:sp>
      <p:sp>
        <p:nvSpPr>
          <p:cNvPr id="8" name="Rechteck 7">
            <a:extLst>
              <a:ext uri="{FF2B5EF4-FFF2-40B4-BE49-F238E27FC236}">
                <a16:creationId xmlns:a16="http://schemas.microsoft.com/office/drawing/2014/main" id="{C63B6590-E657-F482-0085-D0AE92F3970E}"/>
              </a:ext>
            </a:extLst>
          </p:cNvPr>
          <p:cNvSpPr/>
          <p:nvPr/>
        </p:nvSpPr>
        <p:spPr>
          <a:xfrm>
            <a:off x="2430438" y="5931487"/>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3837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a:xfrm>
            <a:off x="3246024" y="37370"/>
            <a:ext cx="4720104" cy="433060"/>
          </a:xfrm>
        </p:spPr>
        <p:txBody>
          <a:bodyPr>
            <a:noAutofit/>
          </a:bodyPr>
          <a:lstStyle/>
          <a:p>
            <a:r>
              <a:rPr lang="de-DE" sz="4000" dirty="0"/>
              <a:t>Was ist ein Lehrplan?</a:t>
            </a:r>
            <a:endParaRPr lang="de-AT" sz="4000" dirty="0"/>
          </a:p>
        </p:txBody>
      </p:sp>
      <p:sp>
        <p:nvSpPr>
          <p:cNvPr id="3" name="Inhaltsplatzhalter 2">
            <a:extLst>
              <a:ext uri="{FF2B5EF4-FFF2-40B4-BE49-F238E27FC236}">
                <a16:creationId xmlns:a16="http://schemas.microsoft.com/office/drawing/2014/main" id="{63B29DCE-CBD3-4DC3-85A6-8B3684153603}"/>
              </a:ext>
            </a:extLst>
          </p:cNvPr>
          <p:cNvSpPr>
            <a:spLocks noGrp="1"/>
          </p:cNvSpPr>
          <p:nvPr>
            <p:ph idx="1"/>
          </p:nvPr>
        </p:nvSpPr>
        <p:spPr>
          <a:xfrm>
            <a:off x="154045" y="932500"/>
            <a:ext cx="10515600" cy="5448394"/>
          </a:xfrm>
        </p:spPr>
        <p:txBody>
          <a:bodyPr>
            <a:normAutofit/>
          </a:bodyPr>
          <a:lstStyle/>
          <a:p>
            <a:pPr marL="0" indent="0">
              <a:buNone/>
            </a:pPr>
            <a:endParaRPr lang="de-AT" dirty="0"/>
          </a:p>
          <a:p>
            <a:pPr marL="0" indent="0">
              <a:buNone/>
            </a:pPr>
            <a:endParaRPr lang="de-AT" dirty="0"/>
          </a:p>
          <a:p>
            <a:pPr marL="0" indent="0">
              <a:buNone/>
            </a:pPr>
            <a:endParaRPr lang="de-AT" dirty="0"/>
          </a:p>
          <a:p>
            <a:pPr marL="0" indent="0">
              <a:buNone/>
            </a:pPr>
            <a:endParaRPr lang="de-AT" dirty="0"/>
          </a:p>
          <a:p>
            <a:pPr marL="0" indent="0">
              <a:buNone/>
            </a:pPr>
            <a:endParaRPr lang="de-AT" dirty="0"/>
          </a:p>
          <a:p>
            <a:pPr marL="0" indent="0">
              <a:buNone/>
            </a:pPr>
            <a:r>
              <a:rPr lang="de-AT" b="1" dirty="0"/>
              <a:t>         </a:t>
            </a:r>
          </a:p>
          <a:p>
            <a:pPr marL="0" indent="0">
              <a:buNone/>
            </a:pPr>
            <a:r>
              <a:rPr lang="de-AT" b="1" dirty="0"/>
              <a:t> </a:t>
            </a:r>
            <a:endParaRPr lang="de-AT" sz="1200" dirty="0"/>
          </a:p>
          <a:p>
            <a:pPr marL="0" indent="0">
              <a:buNone/>
            </a:pPr>
            <a:endParaRPr lang="de-AT" dirty="0"/>
          </a:p>
          <a:p>
            <a:pPr marL="0" indent="0">
              <a:buNone/>
            </a:pPr>
            <a:endParaRPr lang="de-AT" dirty="0"/>
          </a:p>
          <a:p>
            <a:pPr marL="514350" indent="-514350">
              <a:buAutoNum type="arabicPeriod"/>
            </a:pPr>
            <a:endParaRPr lang="de-DE" dirty="0"/>
          </a:p>
          <a:p>
            <a:pPr marL="514350" indent="-514350">
              <a:buAutoNum type="arabicPeriod"/>
            </a:pPr>
            <a:endParaRPr lang="de-DE" dirty="0"/>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9" name="Textfeld 8">
            <a:extLst>
              <a:ext uri="{FF2B5EF4-FFF2-40B4-BE49-F238E27FC236}">
                <a16:creationId xmlns:a16="http://schemas.microsoft.com/office/drawing/2014/main" id="{896828C2-7DFD-6654-B3B7-9309B82CC014}"/>
              </a:ext>
            </a:extLst>
          </p:cNvPr>
          <p:cNvSpPr txBox="1"/>
          <p:nvPr/>
        </p:nvSpPr>
        <p:spPr>
          <a:xfrm>
            <a:off x="154045" y="6018238"/>
            <a:ext cx="8246036" cy="369332"/>
          </a:xfrm>
          <a:prstGeom prst="rect">
            <a:avLst/>
          </a:prstGeom>
          <a:noFill/>
        </p:spPr>
        <p:txBody>
          <a:bodyPr wrap="square" rtlCol="0">
            <a:spAutoFit/>
          </a:bodyPr>
          <a:lstStyle/>
          <a:p>
            <a:r>
              <a:rPr lang="de-DE" dirty="0"/>
              <a:t>Quelle: </a:t>
            </a:r>
            <a:r>
              <a:rPr lang="de-DE" dirty="0">
                <a:hlinkClick r:id="rId3"/>
              </a:rPr>
              <a:t>https://www.bmbwf.gv.at/Themen/schule/schulpraxis/lp.html</a:t>
            </a:r>
            <a:endParaRPr lang="de-AT" dirty="0"/>
          </a:p>
        </p:txBody>
      </p:sp>
      <p:sp>
        <p:nvSpPr>
          <p:cNvPr id="11" name="Textfeld 10">
            <a:extLst>
              <a:ext uri="{FF2B5EF4-FFF2-40B4-BE49-F238E27FC236}">
                <a16:creationId xmlns:a16="http://schemas.microsoft.com/office/drawing/2014/main" id="{12937C68-AFEF-CE75-C992-3FBDD4ECA001}"/>
              </a:ext>
            </a:extLst>
          </p:cNvPr>
          <p:cNvSpPr txBox="1"/>
          <p:nvPr/>
        </p:nvSpPr>
        <p:spPr>
          <a:xfrm>
            <a:off x="318650" y="628241"/>
            <a:ext cx="10956733" cy="5324535"/>
          </a:xfrm>
          <a:prstGeom prst="rect">
            <a:avLst/>
          </a:prstGeom>
          <a:noFill/>
        </p:spPr>
        <p:txBody>
          <a:bodyPr wrap="square">
            <a:spAutoFit/>
          </a:bodyPr>
          <a:lstStyle/>
          <a:p>
            <a:r>
              <a:rPr lang="de-DE" sz="2800" dirty="0"/>
              <a:t>Lehrpläne sind für Pädagoginnen und Pädagogen die </a:t>
            </a:r>
            <a:r>
              <a:rPr lang="de-DE" sz="2800" b="1" dirty="0"/>
              <a:t>Grundlage </a:t>
            </a:r>
            <a:r>
              <a:rPr lang="de-DE" sz="2800" dirty="0"/>
              <a:t>ihrer </a:t>
            </a:r>
            <a:r>
              <a:rPr lang="de-DE" sz="2800" b="1" dirty="0"/>
              <a:t>eigenständigen und verantwortlichen Unterrichts- und Erziehungsarbeit</a:t>
            </a:r>
            <a:r>
              <a:rPr lang="de-DE" sz="2800" dirty="0"/>
              <a:t>. Aufgabe der Lehrerinnen und Lehrer ist es, durch </a:t>
            </a:r>
            <a:r>
              <a:rPr lang="de-DE" sz="2800" b="1" dirty="0"/>
              <a:t>geeignete Planung </a:t>
            </a:r>
            <a:r>
              <a:rPr lang="de-DE" sz="2800" dirty="0"/>
              <a:t>und </a:t>
            </a:r>
            <a:r>
              <a:rPr lang="de-DE" sz="2800" b="1" dirty="0"/>
              <a:t>Gestaltung des Unterrichts </a:t>
            </a:r>
            <a:r>
              <a:rPr lang="de-DE" sz="2800" dirty="0"/>
              <a:t>den </a:t>
            </a:r>
            <a:r>
              <a:rPr lang="de-DE" sz="2800" b="1" dirty="0">
                <a:highlight>
                  <a:srgbClr val="FFFF00"/>
                </a:highlight>
              </a:rPr>
              <a:t>einzelnen Schülerinnen und Schülern </a:t>
            </a:r>
            <a:r>
              <a:rPr lang="de-DE" sz="2800" dirty="0"/>
              <a:t>die </a:t>
            </a:r>
            <a:r>
              <a:rPr lang="de-DE" sz="2800" b="1" dirty="0">
                <a:highlight>
                  <a:srgbClr val="FFFF00"/>
                </a:highlight>
              </a:rPr>
              <a:t>Erreichung der im Lehrplan vorgegebenen Ziele zu ermöglichen</a:t>
            </a:r>
            <a:r>
              <a:rPr lang="de-DE" sz="2800" dirty="0"/>
              <a:t>. Sie sind ein </a:t>
            </a:r>
            <a:r>
              <a:rPr lang="de-DE" sz="2800" b="1" dirty="0"/>
              <a:t>Orientierungsrahmen</a:t>
            </a:r>
            <a:r>
              <a:rPr lang="de-DE" sz="2800" dirty="0"/>
              <a:t> für Schülerinnen und Schüler sowie Erziehungsberechtigte, über welches </a:t>
            </a:r>
            <a:r>
              <a:rPr lang="de-DE" sz="2800" b="1" dirty="0"/>
              <a:t>Wissen und Können Schülerinnen und Schüler am Ende eines Schuljahres verfügen </a:t>
            </a:r>
            <a:r>
              <a:rPr lang="de-DE" sz="2800" dirty="0"/>
              <a:t>sollen. Darüber hinaus bilden sie den Bezugspunkt für die Entwicklung von Lehrmitteln sowie für die Aus-, Fort- und Weiterbildung von Lehrpersonen. </a:t>
            </a:r>
          </a:p>
          <a:p>
            <a:r>
              <a:rPr lang="de-DE" sz="2800" i="1" dirty="0"/>
              <a:t>Die Lehrpläne werden im Bundesministerium für Bildung, Wissenschaft und Forschung </a:t>
            </a:r>
            <a:r>
              <a:rPr lang="de-DE" sz="3200" i="1" dirty="0"/>
              <a:t>erstellt.</a:t>
            </a:r>
            <a:endParaRPr lang="de-AT" sz="3200" i="1" dirty="0"/>
          </a:p>
        </p:txBody>
      </p:sp>
    </p:spTree>
    <p:extLst>
      <p:ext uri="{BB962C8B-B14F-4D97-AF65-F5344CB8AC3E}">
        <p14:creationId xmlns:p14="http://schemas.microsoft.com/office/powerpoint/2010/main" val="3395486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p:txBody>
          <a:bodyPr/>
          <a:lstStyle/>
          <a:p>
            <a:r>
              <a:rPr lang="de-AT" dirty="0"/>
              <a:t>   </a:t>
            </a:r>
          </a:p>
        </p:txBody>
      </p:sp>
      <p:sp>
        <p:nvSpPr>
          <p:cNvPr id="3" name="Inhaltsplatzhalter 2">
            <a:extLst>
              <a:ext uri="{FF2B5EF4-FFF2-40B4-BE49-F238E27FC236}">
                <a16:creationId xmlns:a16="http://schemas.microsoft.com/office/drawing/2014/main" id="{63B29DCE-CBD3-4DC3-85A6-8B3684153603}"/>
              </a:ext>
            </a:extLst>
          </p:cNvPr>
          <p:cNvSpPr>
            <a:spLocks noGrp="1"/>
          </p:cNvSpPr>
          <p:nvPr>
            <p:ph idx="1"/>
          </p:nvPr>
        </p:nvSpPr>
        <p:spPr>
          <a:xfrm>
            <a:off x="321545" y="2127183"/>
            <a:ext cx="10348099" cy="2223436"/>
          </a:xfrm>
        </p:spPr>
        <p:txBody>
          <a:bodyPr>
            <a:normAutofit/>
          </a:bodyPr>
          <a:lstStyle/>
          <a:p>
            <a:pPr marL="0" indent="0">
              <a:buNone/>
            </a:pPr>
            <a:endParaRPr lang="de-AT" dirty="0"/>
          </a:p>
          <a:p>
            <a:pPr marL="0" indent="0">
              <a:buNone/>
            </a:pPr>
            <a:endParaRPr lang="de-AT" dirty="0"/>
          </a:p>
          <a:p>
            <a:pPr marL="0" indent="0">
              <a:buNone/>
            </a:pPr>
            <a:endParaRPr lang="de-AT" dirty="0"/>
          </a:p>
          <a:p>
            <a:pPr marL="0" indent="0">
              <a:buNone/>
            </a:pPr>
            <a:endParaRPr lang="de-AT" dirty="0"/>
          </a:p>
          <a:p>
            <a:pPr marL="0" indent="0">
              <a:buNone/>
            </a:pPr>
            <a:endParaRPr lang="de-AT" dirty="0"/>
          </a:p>
          <a:p>
            <a:pPr marL="0" indent="0">
              <a:buNone/>
            </a:pPr>
            <a:endParaRPr lang="de-AT" dirty="0"/>
          </a:p>
          <a:p>
            <a:pPr marL="0" indent="0">
              <a:buNone/>
            </a:pPr>
            <a:endParaRPr lang="de-DE" dirty="0"/>
          </a:p>
          <a:p>
            <a:pPr marL="0" indent="0">
              <a:buNone/>
            </a:pPr>
            <a:endParaRPr lang="de-DE" dirty="0"/>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feld 4"/>
          <p:cNvSpPr txBox="1"/>
          <p:nvPr/>
        </p:nvSpPr>
        <p:spPr>
          <a:xfrm>
            <a:off x="321544" y="-44173"/>
            <a:ext cx="115422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prstClr val="white"/>
                </a:solidFill>
                <a:effectLst/>
                <a:uLnTx/>
                <a:uFillTx/>
                <a:latin typeface="Calibri" panose="020F0502020204030204"/>
                <a:ea typeface="+mn-ea"/>
                <a:cs typeface="+mn-cs"/>
              </a:rPr>
              <a:t>Qualitätsmanagementsystem für Schulen – QMS – der Qualitätsrahmen  </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Grafik 6">
            <a:extLst>
              <a:ext uri="{FF2B5EF4-FFF2-40B4-BE49-F238E27FC236}">
                <a16:creationId xmlns:a16="http://schemas.microsoft.com/office/drawing/2014/main" id="{D8B99B29-0B34-0FAB-BD37-F01C04685A60}"/>
              </a:ext>
            </a:extLst>
          </p:cNvPr>
          <p:cNvPicPr>
            <a:picLocks noChangeAspect="1"/>
          </p:cNvPicPr>
          <p:nvPr/>
        </p:nvPicPr>
        <p:blipFill>
          <a:blip r:embed="rId3"/>
          <a:stretch>
            <a:fillRect/>
          </a:stretch>
        </p:blipFill>
        <p:spPr>
          <a:xfrm>
            <a:off x="397171" y="381110"/>
            <a:ext cx="3881102" cy="6317574"/>
          </a:xfrm>
          <a:prstGeom prst="rect">
            <a:avLst/>
          </a:prstGeom>
        </p:spPr>
      </p:pic>
      <p:pic>
        <p:nvPicPr>
          <p:cNvPr id="9" name="Grafik 8">
            <a:extLst>
              <a:ext uri="{FF2B5EF4-FFF2-40B4-BE49-F238E27FC236}">
                <a16:creationId xmlns:a16="http://schemas.microsoft.com/office/drawing/2014/main" id="{6037C238-5513-C100-913D-4F25B9FE8DB3}"/>
              </a:ext>
            </a:extLst>
          </p:cNvPr>
          <p:cNvPicPr>
            <a:picLocks noChangeAspect="1"/>
          </p:cNvPicPr>
          <p:nvPr/>
        </p:nvPicPr>
        <p:blipFill>
          <a:blip r:embed="rId4"/>
          <a:stretch>
            <a:fillRect/>
          </a:stretch>
        </p:blipFill>
        <p:spPr>
          <a:xfrm>
            <a:off x="5368736" y="499933"/>
            <a:ext cx="6902203" cy="6398559"/>
          </a:xfrm>
          <a:prstGeom prst="rect">
            <a:avLst/>
          </a:prstGeom>
        </p:spPr>
      </p:pic>
      <p:sp>
        <p:nvSpPr>
          <p:cNvPr id="6" name="Pfeil: nach links 5">
            <a:extLst>
              <a:ext uri="{FF2B5EF4-FFF2-40B4-BE49-F238E27FC236}">
                <a16:creationId xmlns:a16="http://schemas.microsoft.com/office/drawing/2014/main" id="{1C4D1228-F067-28A6-2241-CDCAF34D2959}"/>
              </a:ext>
            </a:extLst>
          </p:cNvPr>
          <p:cNvSpPr/>
          <p:nvPr/>
        </p:nvSpPr>
        <p:spPr>
          <a:xfrm>
            <a:off x="3735506" y="3416316"/>
            <a:ext cx="1835122" cy="934303"/>
          </a:xfrm>
          <a:prstGeom prst="leftArrow">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2811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89820" y="566732"/>
            <a:ext cx="8019304" cy="4795407"/>
          </a:xfrm>
        </p:spPr>
        <p:txBody>
          <a:bodyPr>
            <a:normAutofit/>
          </a:bodyPr>
          <a:lstStyle/>
          <a:p>
            <a:pPr>
              <a:spcAft>
                <a:spcPts val="600"/>
              </a:spcAft>
            </a:pPr>
            <a:r>
              <a:rPr lang="de-AT" sz="2400" dirty="0"/>
              <a:t>Der QR trägt auf </a:t>
            </a:r>
            <a:r>
              <a:rPr lang="de-AT" sz="2400" b="1" dirty="0"/>
              <a:t>allen Ebenen des Schulsystems zu einem gemeinsamen Verständnis </a:t>
            </a:r>
            <a:r>
              <a:rPr lang="de-AT" sz="2400" dirty="0"/>
              <a:t>über wesentliche Merkmale von Schulqualität bei (Schul- und Unterrichtsentwicklung). </a:t>
            </a:r>
          </a:p>
          <a:p>
            <a:pPr>
              <a:spcAft>
                <a:spcPts val="600"/>
              </a:spcAft>
            </a:pPr>
            <a:r>
              <a:rPr lang="de-AT" sz="2400" dirty="0"/>
              <a:t>Für </a:t>
            </a:r>
            <a:r>
              <a:rPr lang="de-AT" sz="2400" b="1" dirty="0"/>
              <a:t>alle Schularten die gemeinsame inhaltliche Basis für ein QM-System.</a:t>
            </a:r>
            <a:endParaRPr lang="de-AT" sz="2400" dirty="0"/>
          </a:p>
          <a:p>
            <a:pPr>
              <a:spcAft>
                <a:spcPts val="600"/>
              </a:spcAft>
            </a:pPr>
            <a:r>
              <a:rPr lang="de-AT" sz="2400" dirty="0"/>
              <a:t>Richtet sich insbesondere an </a:t>
            </a:r>
            <a:r>
              <a:rPr lang="de-AT" sz="2400" b="1" dirty="0"/>
              <a:t>Schulleitungen</a:t>
            </a:r>
            <a:r>
              <a:rPr lang="de-AT" sz="2400" dirty="0"/>
              <a:t>, </a:t>
            </a:r>
            <a:r>
              <a:rPr lang="de-AT" sz="2400" b="1" dirty="0"/>
              <a:t>Lehrende</a:t>
            </a:r>
            <a:r>
              <a:rPr lang="de-AT" sz="2400" dirty="0"/>
              <a:t>, </a:t>
            </a:r>
            <a:r>
              <a:rPr lang="de-AT" sz="2400" b="1" dirty="0"/>
              <a:t>Lernende</a:t>
            </a:r>
            <a:r>
              <a:rPr lang="de-AT" sz="2400" dirty="0"/>
              <a:t>, </a:t>
            </a:r>
            <a:r>
              <a:rPr lang="de-AT" sz="2400" b="1" dirty="0"/>
              <a:t>Schulpartner </a:t>
            </a:r>
            <a:r>
              <a:rPr lang="de-AT" sz="2400" dirty="0"/>
              <a:t>sowie an </a:t>
            </a:r>
            <a:r>
              <a:rPr lang="de-AT" sz="2400" b="1" dirty="0"/>
              <a:t>Schulaufsicht</a:t>
            </a:r>
            <a:r>
              <a:rPr lang="de-AT" sz="2400" dirty="0"/>
              <a:t> und </a:t>
            </a:r>
            <a:r>
              <a:rPr lang="de-AT" sz="2400" b="1" dirty="0"/>
              <a:t>Verwaltung</a:t>
            </a:r>
          </a:p>
          <a:p>
            <a:pPr marL="0" indent="0">
              <a:buNone/>
            </a:pPr>
            <a:endParaRPr lang="de-AT" dirty="0"/>
          </a:p>
        </p:txBody>
      </p:sp>
      <p:sp>
        <p:nvSpPr>
          <p:cNvPr id="3" name="Foliennummernplatzhalt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0F43334-FC2F-4D71-B0F1-B4AE512E37E5}" type="slidenum">
              <a:rPr kumimoji="0" lang="de-AT" sz="1200" b="0" i="0" u="none" strike="noStrike" kern="1200" cap="none" spc="0" normalizeH="0" baseline="0" noProof="0" smtClean="0">
                <a:ln>
                  <a:noFill/>
                </a:ln>
                <a:solidFill>
                  <a:srgbClr val="004D5A"/>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de-AT" sz="1200" b="0" i="0" u="none" strike="noStrike" kern="1200" cap="none" spc="0" normalizeH="0" baseline="0" noProof="0" dirty="0">
              <a:ln>
                <a:noFill/>
              </a:ln>
              <a:solidFill>
                <a:srgbClr val="004D5A"/>
              </a:solidFill>
              <a:effectLst/>
              <a:uLnTx/>
              <a:uFillTx/>
              <a:latin typeface="Calibri"/>
              <a:ea typeface="+mn-ea"/>
              <a:cs typeface="+mn-cs"/>
            </a:endParaRPr>
          </a:p>
        </p:txBody>
      </p:sp>
      <p:sp>
        <p:nvSpPr>
          <p:cNvPr id="4" name="Titel 3"/>
          <p:cNvSpPr>
            <a:spLocks noGrp="1"/>
          </p:cNvSpPr>
          <p:nvPr>
            <p:ph type="title"/>
          </p:nvPr>
        </p:nvSpPr>
        <p:spPr>
          <a:xfrm>
            <a:off x="189820" y="41356"/>
            <a:ext cx="10367435" cy="612212"/>
          </a:xfrm>
        </p:spPr>
        <p:txBody>
          <a:bodyPr/>
          <a:lstStyle/>
          <a:p>
            <a:r>
              <a:rPr lang="de-AT" b="1" dirty="0">
                <a:solidFill>
                  <a:srgbClr val="FF0000"/>
                </a:solidFill>
              </a:rPr>
              <a:t>Der Qualitätsrahmen für Schulen: Ziele und Funktionen</a:t>
            </a:r>
          </a:p>
        </p:txBody>
      </p:sp>
      <p:sp>
        <p:nvSpPr>
          <p:cNvPr id="9" name="Fußzeilenplatzhalter 8">
            <a:extLst>
              <a:ext uri="{FF2B5EF4-FFF2-40B4-BE49-F238E27FC236}">
                <a16:creationId xmlns:a16="http://schemas.microsoft.com/office/drawing/2014/main" id="{08CEE496-8F51-4D20-AD7C-C891A80781D5}"/>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E95F5F"/>
                </a:solidFill>
                <a:effectLst/>
                <a:uLnTx/>
                <a:uFillTx/>
                <a:latin typeface="Calibri"/>
                <a:ea typeface="+mn-ea"/>
                <a:cs typeface="+mn-cs"/>
              </a:rPr>
              <a:t>QMS-Einführung</a:t>
            </a:r>
            <a:endParaRPr kumimoji="0" lang="de-AT" sz="1200" b="0" i="0" u="none" strike="noStrike" kern="1200" cap="none" spc="0" normalizeH="0" baseline="0" noProof="0" dirty="0">
              <a:ln>
                <a:noFill/>
              </a:ln>
              <a:solidFill>
                <a:srgbClr val="E95F5F"/>
              </a:solidFill>
              <a:effectLst/>
              <a:uLnTx/>
              <a:uFillTx/>
              <a:latin typeface="Calibri"/>
              <a:ea typeface="+mn-ea"/>
              <a:cs typeface="+mn-cs"/>
            </a:endParaRPr>
          </a:p>
        </p:txBody>
      </p:sp>
      <p:pic>
        <p:nvPicPr>
          <p:cNvPr id="6" name="Grafik 5" descr="Ein Bild, das Frau, haltend, Schild, Mann enthält.&#10;&#10;Automatisch generierte Beschreibung">
            <a:extLst>
              <a:ext uri="{FF2B5EF4-FFF2-40B4-BE49-F238E27FC236}">
                <a16:creationId xmlns:a16="http://schemas.microsoft.com/office/drawing/2014/main" id="{8DAA5A69-CAF4-4D98-9044-AE90472437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5999" y="136524"/>
            <a:ext cx="1821256" cy="2582299"/>
          </a:xfrm>
          <a:prstGeom prst="rect">
            <a:avLst/>
          </a:prstGeom>
          <a:ln w="3175">
            <a:solidFill>
              <a:schemeClr val="tx1">
                <a:lumMod val="50000"/>
                <a:lumOff val="50000"/>
              </a:schemeClr>
            </a:solidFill>
          </a:ln>
        </p:spPr>
      </p:pic>
      <p:pic>
        <p:nvPicPr>
          <p:cNvPr id="5" name="Grafik 4">
            <a:extLst>
              <a:ext uri="{FF2B5EF4-FFF2-40B4-BE49-F238E27FC236}">
                <a16:creationId xmlns:a16="http://schemas.microsoft.com/office/drawing/2014/main" id="{44845E32-B649-4446-87E8-1E96C4CD681B}"/>
              </a:ext>
            </a:extLst>
          </p:cNvPr>
          <p:cNvPicPr>
            <a:picLocks noChangeAspect="1"/>
          </p:cNvPicPr>
          <p:nvPr/>
        </p:nvPicPr>
        <p:blipFill>
          <a:blip r:embed="rId3"/>
          <a:stretch>
            <a:fillRect/>
          </a:stretch>
        </p:blipFill>
        <p:spPr>
          <a:xfrm>
            <a:off x="4223792" y="6226614"/>
            <a:ext cx="2725148" cy="597460"/>
          </a:xfrm>
          <a:prstGeom prst="rect">
            <a:avLst/>
          </a:prstGeom>
        </p:spPr>
      </p:pic>
      <p:pic>
        <p:nvPicPr>
          <p:cNvPr id="11" name="Grafik 10">
            <a:extLst>
              <a:ext uri="{FF2B5EF4-FFF2-40B4-BE49-F238E27FC236}">
                <a16:creationId xmlns:a16="http://schemas.microsoft.com/office/drawing/2014/main" id="{CA6D55EC-4177-543B-4CB6-5E398AAEC29E}"/>
              </a:ext>
            </a:extLst>
          </p:cNvPr>
          <p:cNvPicPr>
            <a:picLocks noChangeAspect="1"/>
          </p:cNvPicPr>
          <p:nvPr/>
        </p:nvPicPr>
        <p:blipFill>
          <a:blip r:embed="rId4"/>
          <a:stretch>
            <a:fillRect/>
          </a:stretch>
        </p:blipFill>
        <p:spPr>
          <a:xfrm>
            <a:off x="5461465" y="3602722"/>
            <a:ext cx="5660709" cy="812676"/>
          </a:xfrm>
          <a:prstGeom prst="rect">
            <a:avLst/>
          </a:prstGeom>
        </p:spPr>
      </p:pic>
      <p:sp>
        <p:nvSpPr>
          <p:cNvPr id="12" name="Textfeld 11">
            <a:extLst>
              <a:ext uri="{FF2B5EF4-FFF2-40B4-BE49-F238E27FC236}">
                <a16:creationId xmlns:a16="http://schemas.microsoft.com/office/drawing/2014/main" id="{667D62FA-7DD5-722B-920B-0B58BE3AB84C}"/>
              </a:ext>
            </a:extLst>
          </p:cNvPr>
          <p:cNvSpPr txBox="1"/>
          <p:nvPr/>
        </p:nvSpPr>
        <p:spPr>
          <a:xfrm>
            <a:off x="5461465" y="4565954"/>
            <a:ext cx="742071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800" b="1" i="0" u="none" strike="noStrike" kern="1200" cap="none" spc="0" normalizeH="0" baseline="0" noProof="0" dirty="0">
                <a:ln>
                  <a:noFill/>
                </a:ln>
                <a:solidFill>
                  <a:prstClr val="black"/>
                </a:solidFill>
                <a:effectLst/>
                <a:uLnTx/>
                <a:uFillTx/>
                <a:latin typeface="Calibri"/>
                <a:ea typeface="+mn-ea"/>
                <a:cs typeface="+mn-cs"/>
              </a:rPr>
              <a:t>Sondern, dass die Schule: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AT" sz="1800" b="1" i="0" u="none" strike="noStrike" kern="1200" cap="none" spc="0" normalizeH="0" baseline="0" noProof="0" dirty="0">
                <a:ln>
                  <a:noFill/>
                </a:ln>
                <a:solidFill>
                  <a:prstClr val="black"/>
                </a:solidFill>
                <a:effectLst/>
                <a:uLnTx/>
                <a:uFillTx/>
                <a:latin typeface="Calibri"/>
                <a:ea typeface="+mn-ea"/>
                <a:cs typeface="+mn-cs"/>
              </a:rPr>
              <a:t>diesen Qualitätsrahmen dafür NUTZT,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AT" sz="1800" b="1" i="0" u="none" strike="noStrike" kern="1200" cap="none" spc="0" normalizeH="0" baseline="0" noProof="0" dirty="0">
                <a:ln>
                  <a:noFill/>
                </a:ln>
                <a:solidFill>
                  <a:prstClr val="black"/>
                </a:solidFill>
                <a:effectLst/>
                <a:uLnTx/>
                <a:uFillTx/>
                <a:latin typeface="Calibri"/>
                <a:ea typeface="+mn-ea"/>
                <a:cs typeface="+mn-cs"/>
              </a:rPr>
              <a:t>ihre AKTUELLE SITUATION zu analysieren,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AT" sz="1800" b="1" i="0" u="none" strike="noStrike" kern="1200" cap="none" spc="0" normalizeH="0" baseline="0" noProof="0" dirty="0">
                <a:ln>
                  <a:noFill/>
                </a:ln>
                <a:solidFill>
                  <a:prstClr val="black"/>
                </a:solidFill>
                <a:effectLst/>
                <a:uLnTx/>
                <a:uFillTx/>
                <a:latin typeface="Calibri"/>
                <a:ea typeface="+mn-ea"/>
                <a:cs typeface="+mn-cs"/>
              </a:rPr>
              <a:t>GEZIELTE Qualitätsentwicklungsprozesse in Gang zu SETZEN und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AT" sz="1800" b="1" i="0" u="none" strike="noStrike" kern="1200" cap="none" spc="0" normalizeH="0" baseline="0" noProof="0" dirty="0">
                <a:ln>
                  <a:noFill/>
                </a:ln>
                <a:solidFill>
                  <a:prstClr val="black"/>
                </a:solidFill>
                <a:effectLst/>
                <a:uLnTx/>
                <a:uFillTx/>
                <a:latin typeface="Calibri"/>
                <a:ea typeface="+mn-ea"/>
                <a:cs typeface="+mn-cs"/>
              </a:rPr>
              <a:t>KONTINUIERLICH voranzutreiben.</a:t>
            </a:r>
          </a:p>
        </p:txBody>
      </p:sp>
      <p:sp>
        <p:nvSpPr>
          <p:cNvPr id="7" name="Textfeld 6">
            <a:extLst>
              <a:ext uri="{FF2B5EF4-FFF2-40B4-BE49-F238E27FC236}">
                <a16:creationId xmlns:a16="http://schemas.microsoft.com/office/drawing/2014/main" id="{8D8B92F0-1FB4-D755-340A-95E81DAAEBBE}"/>
              </a:ext>
            </a:extLst>
          </p:cNvPr>
          <p:cNvSpPr txBox="1"/>
          <p:nvPr/>
        </p:nvSpPr>
        <p:spPr>
          <a:xfrm>
            <a:off x="261579" y="5425044"/>
            <a:ext cx="4673011" cy="369332"/>
          </a:xfrm>
          <a:prstGeom prst="rect">
            <a:avLst/>
          </a:prstGeom>
          <a:noFill/>
        </p:spPr>
        <p:txBody>
          <a:bodyPr wrap="none" rtlCol="0">
            <a:spAutoFit/>
          </a:bodyPr>
          <a:lstStyle/>
          <a:p>
            <a:r>
              <a:rPr lang="de-DE" dirty="0"/>
              <a:t>Quelle: </a:t>
            </a:r>
            <a:r>
              <a:rPr lang="de-DE" dirty="0">
                <a:hlinkClick r:id="rId5"/>
              </a:rPr>
              <a:t>QMS – Der Qualitätsrahmen für Schulen</a:t>
            </a:r>
            <a:endParaRPr lang="de-AT" dirty="0"/>
          </a:p>
        </p:txBody>
      </p:sp>
    </p:spTree>
    <p:extLst>
      <p:ext uri="{BB962C8B-B14F-4D97-AF65-F5344CB8AC3E}">
        <p14:creationId xmlns:p14="http://schemas.microsoft.com/office/powerpoint/2010/main" val="2932185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1B88CEF1-0D8B-4473-80E0-C15E045C0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7648" y="71755"/>
            <a:ext cx="9156391" cy="6111891"/>
          </a:xfrm>
          <a:prstGeom prst="rect">
            <a:avLst/>
          </a:prstGeom>
          <a:noFill/>
        </p:spPr>
      </p:pic>
      <p:sp>
        <p:nvSpPr>
          <p:cNvPr id="10" name="Slide Number Placeholder 2">
            <a:extLst>
              <a:ext uri="{FF2B5EF4-FFF2-40B4-BE49-F238E27FC236}">
                <a16:creationId xmlns:a16="http://schemas.microsoft.com/office/drawing/2014/main" id="{0330DAED-3034-4DCF-9B84-685CCB5F955F}"/>
              </a:ext>
            </a:extLst>
          </p:cNvPr>
          <p:cNvSpPr>
            <a:spLocks noGrp="1"/>
          </p:cNvSpPr>
          <p:nvPr>
            <p:ph type="sldNum" sz="quarter" idx="12"/>
          </p:nvPr>
        </p:nvSpPr>
        <p:spPr>
          <a:xfrm>
            <a:off x="10991851" y="6356351"/>
            <a:ext cx="1200149" cy="365125"/>
          </a:xfrm>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10F43334-FC2F-4D71-B0F1-B4AE512E37E5}" type="slidenum">
              <a:rPr kumimoji="0" lang="de-AT" sz="1200" b="0" i="0" u="none" strike="noStrike" kern="1200" cap="none" spc="0" normalizeH="0" baseline="0" noProof="0" smtClean="0">
                <a:ln>
                  <a:noFill/>
                </a:ln>
                <a:solidFill>
                  <a:srgbClr val="004D5A"/>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25</a:t>
            </a:fld>
            <a:endParaRPr kumimoji="0" lang="de-AT" sz="1200" b="0" i="0" u="none" strike="noStrike" kern="1200" cap="none" spc="0" normalizeH="0" baseline="0" noProof="0">
              <a:ln>
                <a:noFill/>
              </a:ln>
              <a:solidFill>
                <a:srgbClr val="004D5A"/>
              </a:solidFill>
              <a:effectLst/>
              <a:uLnTx/>
              <a:uFillTx/>
              <a:latin typeface="Calibri"/>
              <a:ea typeface="+mn-ea"/>
              <a:cs typeface="+mn-cs"/>
            </a:endParaRPr>
          </a:p>
        </p:txBody>
      </p:sp>
      <p:sp>
        <p:nvSpPr>
          <p:cNvPr id="12" name="Title 3">
            <a:extLst>
              <a:ext uri="{FF2B5EF4-FFF2-40B4-BE49-F238E27FC236}">
                <a16:creationId xmlns:a16="http://schemas.microsoft.com/office/drawing/2014/main" id="{47E16FC9-9927-4A6C-8BBF-06BD4D6A6ABA}"/>
              </a:ext>
            </a:extLst>
          </p:cNvPr>
          <p:cNvSpPr>
            <a:spLocks noGrp="1"/>
          </p:cNvSpPr>
          <p:nvPr>
            <p:ph type="title"/>
          </p:nvPr>
        </p:nvSpPr>
        <p:spPr>
          <a:xfrm>
            <a:off x="624417" y="620714"/>
            <a:ext cx="10367435" cy="979486"/>
          </a:xfrm>
        </p:spPr>
        <p:txBody>
          <a:bodyPr anchor="t">
            <a:normAutofit/>
          </a:bodyPr>
          <a:lstStyle/>
          <a:p>
            <a:r>
              <a:rPr lang="en-US" dirty="0"/>
              <a:t>Das QMS-Modell</a:t>
            </a:r>
          </a:p>
        </p:txBody>
      </p:sp>
      <p:sp>
        <p:nvSpPr>
          <p:cNvPr id="2" name="Foliennummernplatzhalter 1" hidden="1">
            <a:extLst>
              <a:ext uri="{FF2B5EF4-FFF2-40B4-BE49-F238E27FC236}">
                <a16:creationId xmlns:a16="http://schemas.microsoft.com/office/drawing/2014/main" id="{A9959B59-B844-4491-A118-537A2E34D71D}"/>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10F43334-FC2F-4D71-B0F1-B4AE512E37E5}" type="slidenum">
              <a:rPr kumimoji="0" lang="de-AT" sz="1200" b="0" i="0" u="none" strike="noStrike" kern="1200" cap="none" spc="0" normalizeH="0" baseline="0" noProof="0" smtClean="0">
                <a:ln>
                  <a:noFill/>
                </a:ln>
                <a:solidFill>
                  <a:srgbClr val="004D5A"/>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25</a:t>
            </a:fld>
            <a:endParaRPr kumimoji="0" lang="de-AT" sz="1200" b="0" i="0" u="none" strike="noStrike" kern="1200" cap="none" spc="0" normalizeH="0" baseline="0" noProof="0">
              <a:ln>
                <a:noFill/>
              </a:ln>
              <a:solidFill>
                <a:srgbClr val="004D5A"/>
              </a:solidFill>
              <a:effectLst/>
              <a:uLnTx/>
              <a:uFillTx/>
              <a:latin typeface="Calibri"/>
              <a:ea typeface="+mn-ea"/>
              <a:cs typeface="+mn-cs"/>
            </a:endParaRPr>
          </a:p>
        </p:txBody>
      </p:sp>
      <p:sp>
        <p:nvSpPr>
          <p:cNvPr id="7" name="Fußzeilenplatzhalter 5"/>
          <p:cNvSpPr>
            <a:spLocks noGrp="1"/>
          </p:cNvSpPr>
          <p:nvPr>
            <p:ph type="ftr" sz="quarter" idx="3"/>
          </p:nvPr>
        </p:nvSpPr>
        <p:spPr>
          <a:xfrm>
            <a:off x="3215680" y="6356351"/>
            <a:ext cx="7776171"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AT" sz="1200" b="0" i="0" u="none" strike="noStrike" kern="1200" cap="none" spc="0" normalizeH="0" baseline="0" noProof="0">
                <a:ln>
                  <a:noFill/>
                </a:ln>
                <a:solidFill>
                  <a:srgbClr val="E95F5F"/>
                </a:solidFill>
                <a:effectLst/>
                <a:uLnTx/>
                <a:uFillTx/>
                <a:latin typeface="Calibri"/>
                <a:ea typeface="+mn-ea"/>
                <a:cs typeface="+mn-cs"/>
              </a:rPr>
              <a:t>Der Schulentwicklungsplan im QMS Teil 2: Projektplanung und Evaluation | 08.03.2023</a:t>
            </a:r>
            <a:endParaRPr kumimoji="0" lang="de-AT" sz="1200" b="0" i="0" u="none" strike="noStrike" kern="1200" cap="none" spc="0" normalizeH="0" baseline="0" noProof="0" dirty="0">
              <a:ln>
                <a:noFill/>
              </a:ln>
              <a:solidFill>
                <a:srgbClr val="E95F5F"/>
              </a:solidFill>
              <a:effectLst/>
              <a:uLnTx/>
              <a:uFillTx/>
              <a:latin typeface="Calibri"/>
              <a:ea typeface="+mn-ea"/>
              <a:cs typeface="+mn-cs"/>
            </a:endParaRPr>
          </a:p>
        </p:txBody>
      </p:sp>
      <mc:AlternateContent xmlns:mc="http://schemas.openxmlformats.org/markup-compatibility/2006" xmlns:p14="http://schemas.microsoft.com/office/powerpoint/2010/main">
        <mc:Choice Requires="p14">
          <p:contentPart p14:bwMode="auto" r:id="rId4">
            <p14:nvContentPartPr>
              <p14:cNvPr id="9" name="Freihand 8">
                <a:extLst>
                  <a:ext uri="{FF2B5EF4-FFF2-40B4-BE49-F238E27FC236}">
                    <a16:creationId xmlns:a16="http://schemas.microsoft.com/office/drawing/2014/main" id="{24771FBA-256C-D923-9D0C-59A3CF78B84D}"/>
                  </a:ext>
                </a:extLst>
              </p14:cNvPr>
              <p14:cNvContentPartPr/>
              <p14:nvPr/>
            </p14:nvContentPartPr>
            <p14:xfrm>
              <a:off x="6034708" y="2489483"/>
              <a:ext cx="1193760" cy="225720"/>
            </p14:xfrm>
          </p:contentPart>
        </mc:Choice>
        <mc:Fallback xmlns="">
          <p:pic>
            <p:nvPicPr>
              <p:cNvPr id="9" name="Freihand 8">
                <a:extLst>
                  <a:ext uri="{FF2B5EF4-FFF2-40B4-BE49-F238E27FC236}">
                    <a16:creationId xmlns:a16="http://schemas.microsoft.com/office/drawing/2014/main" id="{24771FBA-256C-D923-9D0C-59A3CF78B84D}"/>
                  </a:ext>
                </a:extLst>
              </p:cNvPr>
              <p:cNvPicPr/>
              <p:nvPr/>
            </p:nvPicPr>
            <p:blipFill>
              <a:blip r:embed="rId5"/>
              <a:stretch>
                <a:fillRect/>
              </a:stretch>
            </p:blipFill>
            <p:spPr>
              <a:xfrm>
                <a:off x="5981068" y="2381843"/>
                <a:ext cx="1301400" cy="441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Freihand 10">
                <a:extLst>
                  <a:ext uri="{FF2B5EF4-FFF2-40B4-BE49-F238E27FC236}">
                    <a16:creationId xmlns:a16="http://schemas.microsoft.com/office/drawing/2014/main" id="{BDB91B08-17DB-F9A4-C40D-F263AB181A04}"/>
                  </a:ext>
                </a:extLst>
              </p14:cNvPr>
              <p14:cNvContentPartPr/>
              <p14:nvPr/>
            </p14:nvContentPartPr>
            <p14:xfrm>
              <a:off x="6006628" y="3162683"/>
              <a:ext cx="919080" cy="116280"/>
            </p14:xfrm>
          </p:contentPart>
        </mc:Choice>
        <mc:Fallback xmlns="">
          <p:pic>
            <p:nvPicPr>
              <p:cNvPr id="11" name="Freihand 10">
                <a:extLst>
                  <a:ext uri="{FF2B5EF4-FFF2-40B4-BE49-F238E27FC236}">
                    <a16:creationId xmlns:a16="http://schemas.microsoft.com/office/drawing/2014/main" id="{BDB91B08-17DB-F9A4-C40D-F263AB181A04}"/>
                  </a:ext>
                </a:extLst>
              </p:cNvPr>
              <p:cNvPicPr/>
              <p:nvPr/>
            </p:nvPicPr>
            <p:blipFill>
              <a:blip r:embed="rId7"/>
              <a:stretch>
                <a:fillRect/>
              </a:stretch>
            </p:blipFill>
            <p:spPr>
              <a:xfrm>
                <a:off x="5952988" y="3054683"/>
                <a:ext cx="102672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Freihand 12">
                <a:extLst>
                  <a:ext uri="{FF2B5EF4-FFF2-40B4-BE49-F238E27FC236}">
                    <a16:creationId xmlns:a16="http://schemas.microsoft.com/office/drawing/2014/main" id="{9943FB46-ED06-4A8C-370D-46F731419129}"/>
                  </a:ext>
                </a:extLst>
              </p14:cNvPr>
              <p14:cNvContentPartPr/>
              <p14:nvPr/>
            </p14:nvContentPartPr>
            <p14:xfrm>
              <a:off x="6032908" y="4303163"/>
              <a:ext cx="1334880" cy="480240"/>
            </p14:xfrm>
          </p:contentPart>
        </mc:Choice>
        <mc:Fallback xmlns="">
          <p:pic>
            <p:nvPicPr>
              <p:cNvPr id="13" name="Freihand 12">
                <a:extLst>
                  <a:ext uri="{FF2B5EF4-FFF2-40B4-BE49-F238E27FC236}">
                    <a16:creationId xmlns:a16="http://schemas.microsoft.com/office/drawing/2014/main" id="{9943FB46-ED06-4A8C-370D-46F731419129}"/>
                  </a:ext>
                </a:extLst>
              </p:cNvPr>
              <p:cNvPicPr/>
              <p:nvPr/>
            </p:nvPicPr>
            <p:blipFill>
              <a:blip r:embed="rId9"/>
              <a:stretch>
                <a:fillRect/>
              </a:stretch>
            </p:blipFill>
            <p:spPr>
              <a:xfrm>
                <a:off x="5978908" y="4195523"/>
                <a:ext cx="1442520" cy="695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Freihand 13">
                <a:extLst>
                  <a:ext uri="{FF2B5EF4-FFF2-40B4-BE49-F238E27FC236}">
                    <a16:creationId xmlns:a16="http://schemas.microsoft.com/office/drawing/2014/main" id="{B78C1ADB-AA17-BD30-E559-5F2D27A0CEB9}"/>
                  </a:ext>
                </a:extLst>
              </p14:cNvPr>
              <p14:cNvContentPartPr/>
              <p14:nvPr/>
            </p14:nvContentPartPr>
            <p14:xfrm>
              <a:off x="6780268" y="829523"/>
              <a:ext cx="360" cy="360"/>
            </p14:xfrm>
          </p:contentPart>
        </mc:Choice>
        <mc:Fallback xmlns="">
          <p:pic>
            <p:nvPicPr>
              <p:cNvPr id="14" name="Freihand 13">
                <a:extLst>
                  <a:ext uri="{FF2B5EF4-FFF2-40B4-BE49-F238E27FC236}">
                    <a16:creationId xmlns:a16="http://schemas.microsoft.com/office/drawing/2014/main" id="{B78C1ADB-AA17-BD30-E559-5F2D27A0CEB9}"/>
                  </a:ext>
                </a:extLst>
              </p:cNvPr>
              <p:cNvPicPr/>
              <p:nvPr/>
            </p:nvPicPr>
            <p:blipFill>
              <a:blip r:embed="rId11"/>
              <a:stretch>
                <a:fillRect/>
              </a:stretch>
            </p:blipFill>
            <p:spPr>
              <a:xfrm>
                <a:off x="6726628" y="721883"/>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 name="Freihand 2">
                <a:extLst>
                  <a:ext uri="{FF2B5EF4-FFF2-40B4-BE49-F238E27FC236}">
                    <a16:creationId xmlns:a16="http://schemas.microsoft.com/office/drawing/2014/main" id="{92DC4C77-8C39-8AF0-B1F5-ECE0E9886036}"/>
                  </a:ext>
                </a:extLst>
              </p14:cNvPr>
              <p14:cNvContentPartPr/>
              <p14:nvPr/>
            </p14:nvContentPartPr>
            <p14:xfrm>
              <a:off x="6045120" y="1637060"/>
              <a:ext cx="1090080" cy="27000"/>
            </p14:xfrm>
          </p:contentPart>
        </mc:Choice>
        <mc:Fallback xmlns="">
          <p:pic>
            <p:nvPicPr>
              <p:cNvPr id="3" name="Freihand 2">
                <a:extLst>
                  <a:ext uri="{FF2B5EF4-FFF2-40B4-BE49-F238E27FC236}">
                    <a16:creationId xmlns:a16="http://schemas.microsoft.com/office/drawing/2014/main" id="{92DC4C77-8C39-8AF0-B1F5-ECE0E9886036}"/>
                  </a:ext>
                </a:extLst>
              </p:cNvPr>
              <p:cNvPicPr/>
              <p:nvPr/>
            </p:nvPicPr>
            <p:blipFill>
              <a:blip r:embed="rId13"/>
              <a:stretch>
                <a:fillRect/>
              </a:stretch>
            </p:blipFill>
            <p:spPr>
              <a:xfrm>
                <a:off x="5991120" y="1529060"/>
                <a:ext cx="119772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 name="Freihand 3">
                <a:extLst>
                  <a:ext uri="{FF2B5EF4-FFF2-40B4-BE49-F238E27FC236}">
                    <a16:creationId xmlns:a16="http://schemas.microsoft.com/office/drawing/2014/main" id="{167198ED-F63B-DF6F-4894-4B5569092873}"/>
                  </a:ext>
                </a:extLst>
              </p14:cNvPr>
              <p14:cNvContentPartPr/>
              <p14:nvPr/>
            </p14:nvContentPartPr>
            <p14:xfrm>
              <a:off x="6095880" y="1752260"/>
              <a:ext cx="1230480" cy="46800"/>
            </p14:xfrm>
          </p:contentPart>
        </mc:Choice>
        <mc:Fallback xmlns="">
          <p:pic>
            <p:nvPicPr>
              <p:cNvPr id="4" name="Freihand 3">
                <a:extLst>
                  <a:ext uri="{FF2B5EF4-FFF2-40B4-BE49-F238E27FC236}">
                    <a16:creationId xmlns:a16="http://schemas.microsoft.com/office/drawing/2014/main" id="{167198ED-F63B-DF6F-4894-4B5569092873}"/>
                  </a:ext>
                </a:extLst>
              </p:cNvPr>
              <p:cNvPicPr/>
              <p:nvPr/>
            </p:nvPicPr>
            <p:blipFill>
              <a:blip r:embed="rId15"/>
              <a:stretch>
                <a:fillRect/>
              </a:stretch>
            </p:blipFill>
            <p:spPr>
              <a:xfrm>
                <a:off x="6042240" y="1644620"/>
                <a:ext cx="1338120" cy="262440"/>
              </a:xfrm>
              <a:prstGeom prst="rect">
                <a:avLst/>
              </a:prstGeom>
            </p:spPr>
          </p:pic>
        </mc:Fallback>
      </mc:AlternateContent>
    </p:spTree>
    <p:extLst>
      <p:ext uri="{BB962C8B-B14F-4D97-AF65-F5344CB8AC3E}">
        <p14:creationId xmlns:p14="http://schemas.microsoft.com/office/powerpoint/2010/main" val="2068650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C7683A84-08C6-4D38-9AAE-0A26D8F7F79D}"/>
              </a:ext>
            </a:extLst>
          </p:cNvPr>
          <p:cNvGraphicFramePr>
            <a:graphicFrameLocks noGrp="1"/>
          </p:cNvGraphicFramePr>
          <p:nvPr>
            <p:ph idx="1"/>
            <p:extLst>
              <p:ext uri="{D42A27DB-BD31-4B8C-83A1-F6EECF244321}">
                <p14:modId xmlns:p14="http://schemas.microsoft.com/office/powerpoint/2010/main" val="4156337184"/>
              </p:ext>
            </p:extLst>
          </p:nvPr>
        </p:nvGraphicFramePr>
        <p:xfrm>
          <a:off x="263352" y="136524"/>
          <a:ext cx="11629291" cy="6008576"/>
        </p:xfrm>
        <a:graphic>
          <a:graphicData uri="http://schemas.openxmlformats.org/drawingml/2006/table">
            <a:tbl>
              <a:tblPr firstRow="1" bandRow="1">
                <a:tableStyleId>{21E4AEA4-8DFA-4A89-87EB-49C32662AFE0}</a:tableStyleId>
              </a:tblPr>
              <a:tblGrid>
                <a:gridCol w="1612180">
                  <a:extLst>
                    <a:ext uri="{9D8B030D-6E8A-4147-A177-3AD203B41FA5}">
                      <a16:colId xmlns:a16="http://schemas.microsoft.com/office/drawing/2014/main" val="1368526011"/>
                    </a:ext>
                  </a:extLst>
                </a:gridCol>
                <a:gridCol w="2110685">
                  <a:extLst>
                    <a:ext uri="{9D8B030D-6E8A-4147-A177-3AD203B41FA5}">
                      <a16:colId xmlns:a16="http://schemas.microsoft.com/office/drawing/2014/main" val="4133293100"/>
                    </a:ext>
                  </a:extLst>
                </a:gridCol>
                <a:gridCol w="3618317">
                  <a:extLst>
                    <a:ext uri="{9D8B030D-6E8A-4147-A177-3AD203B41FA5}">
                      <a16:colId xmlns:a16="http://schemas.microsoft.com/office/drawing/2014/main" val="1986885304"/>
                    </a:ext>
                  </a:extLst>
                </a:gridCol>
                <a:gridCol w="1969452">
                  <a:extLst>
                    <a:ext uri="{9D8B030D-6E8A-4147-A177-3AD203B41FA5}">
                      <a16:colId xmlns:a16="http://schemas.microsoft.com/office/drawing/2014/main" val="2997818041"/>
                    </a:ext>
                  </a:extLst>
                </a:gridCol>
                <a:gridCol w="2318657">
                  <a:extLst>
                    <a:ext uri="{9D8B030D-6E8A-4147-A177-3AD203B41FA5}">
                      <a16:colId xmlns:a16="http://schemas.microsoft.com/office/drawing/2014/main" val="2127578574"/>
                    </a:ext>
                  </a:extLst>
                </a:gridCol>
              </a:tblGrid>
              <a:tr h="874273">
                <a:tc>
                  <a:txBody>
                    <a:bodyPr/>
                    <a:lstStyle/>
                    <a:p>
                      <a:pPr marL="342900" indent="-342900" algn="ctr">
                        <a:buAutoNum type="arabicPeriod"/>
                      </a:pPr>
                      <a:r>
                        <a:rPr lang="de-AT" dirty="0"/>
                        <a:t>Qualitäts-manage-</a:t>
                      </a:r>
                      <a:r>
                        <a:rPr lang="de-AT" dirty="0" err="1"/>
                        <a:t>ment</a:t>
                      </a:r>
                      <a:endParaRPr lang="de-AT" dirty="0"/>
                    </a:p>
                  </a:txBody>
                  <a:tcPr/>
                </a:tc>
                <a:tc>
                  <a:txBody>
                    <a:bodyPr/>
                    <a:lstStyle/>
                    <a:p>
                      <a:pPr algn="ctr"/>
                      <a:r>
                        <a:rPr lang="de-AT" sz="2800" dirty="0"/>
                        <a:t>2. Führen und Leiten</a:t>
                      </a:r>
                    </a:p>
                  </a:txBody>
                  <a:tcPr/>
                </a:tc>
                <a:tc>
                  <a:txBody>
                    <a:bodyPr/>
                    <a:lstStyle/>
                    <a:p>
                      <a:pPr marL="0" algn="ctr" defTabSz="914400" rtl="0" eaLnBrk="1" latinLnBrk="0" hangingPunct="1"/>
                      <a:r>
                        <a:rPr lang="de-AT" sz="2800" b="1" kern="1200" dirty="0">
                          <a:solidFill>
                            <a:schemeClr val="lt1"/>
                          </a:solidFill>
                          <a:latin typeface="+mn-lt"/>
                          <a:ea typeface="+mn-ea"/>
                          <a:cs typeface="+mn-cs"/>
                        </a:rPr>
                        <a:t>3. Lernen und Lehren</a:t>
                      </a:r>
                    </a:p>
                    <a:p>
                      <a:pPr algn="ctr"/>
                      <a:endParaRPr lang="de-AT" dirty="0"/>
                    </a:p>
                  </a:txBody>
                  <a:tcPr/>
                </a:tc>
                <a:tc>
                  <a:txBody>
                    <a:bodyPr/>
                    <a:lstStyle/>
                    <a:p>
                      <a:pPr algn="ctr"/>
                      <a:r>
                        <a:rPr lang="de-AT" dirty="0"/>
                        <a:t>4. Schulpartner-</a:t>
                      </a:r>
                      <a:r>
                        <a:rPr lang="de-AT" dirty="0" err="1"/>
                        <a:t>schaft</a:t>
                      </a:r>
                      <a:r>
                        <a:rPr lang="de-AT" dirty="0"/>
                        <a:t> u.  Außen-beziehungen</a:t>
                      </a:r>
                    </a:p>
                  </a:txBody>
                  <a:tcPr/>
                </a:tc>
                <a:tc>
                  <a:txBody>
                    <a:bodyPr/>
                    <a:lstStyle/>
                    <a:p>
                      <a:pPr algn="ctr"/>
                      <a:r>
                        <a:rPr lang="de-AT" dirty="0"/>
                        <a:t>5. Ergebnisse und Wirkung</a:t>
                      </a:r>
                    </a:p>
                  </a:txBody>
                  <a:tcPr/>
                </a:tc>
                <a:extLst>
                  <a:ext uri="{0D108BD9-81ED-4DB2-BD59-A6C34878D82A}">
                    <a16:rowId xmlns:a16="http://schemas.microsoft.com/office/drawing/2014/main" val="818293312"/>
                  </a:ext>
                </a:extLst>
              </a:tr>
              <a:tr h="1569031">
                <a:tc>
                  <a:txBody>
                    <a:bodyPr/>
                    <a:lstStyle/>
                    <a:p>
                      <a:r>
                        <a:rPr lang="de-AT" sz="1800" b="1" dirty="0">
                          <a:solidFill>
                            <a:schemeClr val="tx1"/>
                          </a:solidFill>
                        </a:rPr>
                        <a:t>1.1 Qualität entwickeln und sichern </a:t>
                      </a:r>
                    </a:p>
                  </a:txBody>
                  <a:tcPr/>
                </a:tc>
                <a:tc>
                  <a:txBody>
                    <a:bodyPr/>
                    <a:lstStyle/>
                    <a:p>
                      <a:pPr marL="0" algn="l" defTabSz="914400" rtl="0" eaLnBrk="1" latinLnBrk="0" hangingPunct="1"/>
                      <a:r>
                        <a:rPr lang="de-AT" sz="1600" b="1" kern="1200" dirty="0">
                          <a:solidFill>
                            <a:schemeClr val="dk1"/>
                          </a:solidFill>
                          <a:latin typeface="+mn-lt"/>
                          <a:ea typeface="+mn-ea"/>
                          <a:cs typeface="+mn-cs"/>
                        </a:rPr>
                        <a:t>2.1 Führung wahrnehmen</a:t>
                      </a:r>
                    </a:p>
                  </a:txBody>
                  <a:tcPr/>
                </a:tc>
                <a:tc>
                  <a:txBody>
                    <a:bodyPr/>
                    <a:lstStyle/>
                    <a:p>
                      <a:pPr marL="0" algn="l" defTabSz="914400" rtl="0" eaLnBrk="1" latinLnBrk="0" hangingPunct="1"/>
                      <a:r>
                        <a:rPr lang="de-AT" sz="1600" b="1" kern="1200" dirty="0">
                          <a:solidFill>
                            <a:schemeClr val="dk1"/>
                          </a:solidFill>
                          <a:latin typeface="+mn-lt"/>
                          <a:ea typeface="+mn-ea"/>
                          <a:cs typeface="+mn-cs"/>
                        </a:rPr>
                        <a:t>3.1 Lern- und Lehrprozesse gestalten</a:t>
                      </a:r>
                    </a:p>
                    <a:p>
                      <a:pPr marL="0" indent="-285750" algn="l" defTabSz="914400" rtl="0" eaLnBrk="1" latinLnBrk="0" hangingPunct="1">
                        <a:buFont typeface="Arial" panose="020B0604020202020204" pitchFamily="34" charset="0"/>
                        <a:buChar char="•"/>
                      </a:pPr>
                      <a:r>
                        <a:rPr lang="de-AT" sz="1600" b="1" kern="1200" dirty="0">
                          <a:solidFill>
                            <a:schemeClr val="dk1"/>
                          </a:solidFill>
                          <a:latin typeface="+mn-lt"/>
                          <a:ea typeface="+mn-ea"/>
                          <a:cs typeface="+mn-cs"/>
                        </a:rPr>
                        <a:t>Unterricht gestalten und Lernen initiieren</a:t>
                      </a:r>
                    </a:p>
                    <a:p>
                      <a:pPr marL="0" indent="-285750" algn="l" defTabSz="914400" rtl="0" eaLnBrk="1" latinLnBrk="0" hangingPunct="1">
                        <a:buFont typeface="Arial" panose="020B0604020202020204" pitchFamily="34" charset="0"/>
                        <a:buChar char="•"/>
                      </a:pPr>
                      <a:r>
                        <a:rPr lang="de-AT" sz="1600" b="1" kern="1200" dirty="0">
                          <a:solidFill>
                            <a:schemeClr val="dk1"/>
                          </a:solidFill>
                          <a:latin typeface="+mn-lt"/>
                          <a:ea typeface="+mn-ea"/>
                          <a:cs typeface="+mn-cs"/>
                        </a:rPr>
                        <a:t>Individualisierung und Kompetenzorientierung</a:t>
                      </a:r>
                    </a:p>
                    <a:p>
                      <a:pPr marL="285750" indent="-285750">
                        <a:buFont typeface="Arial" panose="020B0604020202020204" pitchFamily="34" charset="0"/>
                        <a:buChar char="•"/>
                      </a:pPr>
                      <a:r>
                        <a:rPr lang="de-AT" sz="1600" b="1" kern="1200" dirty="0">
                          <a:solidFill>
                            <a:schemeClr val="dk1"/>
                          </a:solidFill>
                          <a:latin typeface="+mn-lt"/>
                          <a:ea typeface="+mn-ea"/>
                          <a:cs typeface="+mn-cs"/>
                        </a:rPr>
                        <a:t>Lernen an außerschulischen Orten</a:t>
                      </a:r>
                    </a:p>
                  </a:txBody>
                  <a:tcPr/>
                </a:tc>
                <a:tc>
                  <a:txBody>
                    <a:bodyPr/>
                    <a:lstStyle/>
                    <a:p>
                      <a:r>
                        <a:rPr lang="de-AT" sz="1600" b="1" dirty="0"/>
                        <a:t>4.1 Schul-partnerschaft gestalten</a:t>
                      </a:r>
                    </a:p>
                  </a:txBody>
                  <a:tcPr/>
                </a:tc>
                <a:tc>
                  <a:txBody>
                    <a:bodyPr/>
                    <a:lstStyle/>
                    <a:p>
                      <a:r>
                        <a:rPr lang="de-AT" sz="1600" b="1" dirty="0"/>
                        <a:t>5.1 Erworbene Kompetenzen</a:t>
                      </a:r>
                    </a:p>
                  </a:txBody>
                  <a:tcPr/>
                </a:tc>
                <a:extLst>
                  <a:ext uri="{0D108BD9-81ED-4DB2-BD59-A6C34878D82A}">
                    <a16:rowId xmlns:a16="http://schemas.microsoft.com/office/drawing/2014/main" val="3830969150"/>
                  </a:ext>
                </a:extLst>
              </a:tr>
              <a:tr h="1113487">
                <a:tc>
                  <a:txBody>
                    <a:bodyPr/>
                    <a:lstStyle/>
                    <a:p>
                      <a:endParaRPr lang="de-A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600" b="1" dirty="0"/>
                        <a:t>2.2 Schule und Unterricht organisieren und entwickeln </a:t>
                      </a:r>
                      <a:endParaRPr lang="de-AT" sz="1600" dirty="0"/>
                    </a:p>
                  </a:txBody>
                  <a:tcPr/>
                </a:tc>
                <a:tc>
                  <a:txBody>
                    <a:bodyPr/>
                    <a:lstStyle/>
                    <a:p>
                      <a:r>
                        <a:rPr lang="de-AT" sz="1600" b="1" dirty="0"/>
                        <a:t>3.2. Leistungen feststellen und beurteilen</a:t>
                      </a:r>
                    </a:p>
                    <a:p>
                      <a:endParaRPr lang="de-AT" sz="1600" b="0" dirty="0"/>
                    </a:p>
                  </a:txBody>
                  <a:tcPr/>
                </a:tc>
                <a:tc>
                  <a:txBody>
                    <a:bodyPr/>
                    <a:lstStyle/>
                    <a:p>
                      <a:r>
                        <a:rPr lang="de-AT" sz="1600" b="1" dirty="0"/>
                        <a:t>4.2 Außen-beziehungen und Kooperationen pflegen</a:t>
                      </a:r>
                    </a:p>
                  </a:txBody>
                  <a:tcPr/>
                </a:tc>
                <a:tc>
                  <a:txBody>
                    <a:bodyPr/>
                    <a:lstStyle/>
                    <a:p>
                      <a:r>
                        <a:rPr lang="de-AT" sz="1600" b="1" dirty="0"/>
                        <a:t>5.2 Bildungslaufbahnen, Abschlüsse und Übergänge</a:t>
                      </a:r>
                    </a:p>
                  </a:txBody>
                  <a:tcPr/>
                </a:tc>
                <a:extLst>
                  <a:ext uri="{0D108BD9-81ED-4DB2-BD59-A6C34878D82A}">
                    <a16:rowId xmlns:a16="http://schemas.microsoft.com/office/drawing/2014/main" val="2987785893"/>
                  </a:ext>
                </a:extLst>
              </a:tr>
              <a:tr h="856529">
                <a:tc>
                  <a:txBody>
                    <a:bodyPr/>
                    <a:lstStyle/>
                    <a:p>
                      <a:endParaRPr lang="de-AT" sz="1600" b="0" dirty="0"/>
                    </a:p>
                  </a:txBody>
                  <a:tcPr/>
                </a:tc>
                <a:tc>
                  <a:txBody>
                    <a:bodyPr/>
                    <a:lstStyle/>
                    <a:p>
                      <a:pPr marL="0" algn="l" defTabSz="914400" rtl="0" eaLnBrk="1" latinLnBrk="0" hangingPunct="1"/>
                      <a:r>
                        <a:rPr lang="de-AT" sz="1600" b="1" kern="1200" dirty="0">
                          <a:solidFill>
                            <a:schemeClr val="dk1"/>
                          </a:solidFill>
                          <a:latin typeface="+mn-lt"/>
                          <a:ea typeface="+mn-ea"/>
                          <a:cs typeface="+mn-cs"/>
                        </a:rPr>
                        <a:t>2.3 Personal auswählen und entwickeln</a:t>
                      </a:r>
                    </a:p>
                  </a:txBody>
                  <a:tcPr/>
                </a:tc>
                <a:tc>
                  <a:txBody>
                    <a:bodyPr/>
                    <a:lstStyle/>
                    <a:p>
                      <a:r>
                        <a:rPr lang="de-AT" sz="1600" b="1" dirty="0"/>
                        <a:t>3.3 Unterricht kontinuierlich weiterentwickeln</a:t>
                      </a:r>
                    </a:p>
                  </a:txBody>
                  <a:tcPr/>
                </a:tc>
                <a:tc>
                  <a:txBody>
                    <a:bodyPr/>
                    <a:lstStyle/>
                    <a:p>
                      <a:endParaRPr lang="de-AT" sz="1600" dirty="0"/>
                    </a:p>
                  </a:txBody>
                  <a:tcPr/>
                </a:tc>
                <a:tc>
                  <a:txBody>
                    <a:bodyPr/>
                    <a:lstStyle/>
                    <a:p>
                      <a:r>
                        <a:rPr lang="de-AT" sz="1600" b="1" dirty="0"/>
                        <a:t>5.3 Akzeptanz der Schule nach innen und außen</a:t>
                      </a:r>
                    </a:p>
                  </a:txBody>
                  <a:tcPr/>
                </a:tc>
                <a:extLst>
                  <a:ext uri="{0D108BD9-81ED-4DB2-BD59-A6C34878D82A}">
                    <a16:rowId xmlns:a16="http://schemas.microsoft.com/office/drawing/2014/main" val="451666655"/>
                  </a:ext>
                </a:extLst>
              </a:tr>
              <a:tr h="582468">
                <a:tc>
                  <a:txBody>
                    <a:bodyPr/>
                    <a:lstStyle/>
                    <a:p>
                      <a:endParaRPr lang="de-AT" sz="1600" b="0" dirty="0"/>
                    </a:p>
                  </a:txBody>
                  <a:tcPr/>
                </a:tc>
                <a:tc>
                  <a:txBody>
                    <a:bodyPr/>
                    <a:lstStyle/>
                    <a:p>
                      <a:endParaRPr lang="de-AT" sz="1600" b="1" dirty="0"/>
                    </a:p>
                  </a:txBody>
                  <a:tcPr/>
                </a:tc>
                <a:tc>
                  <a:txBody>
                    <a:bodyPr/>
                    <a:lstStyle/>
                    <a:p>
                      <a:pPr marL="0" algn="l" defTabSz="914400" rtl="0" eaLnBrk="1" latinLnBrk="0" hangingPunct="1"/>
                      <a:r>
                        <a:rPr lang="de-AT" sz="1800" b="1" kern="1200" dirty="0">
                          <a:solidFill>
                            <a:schemeClr val="tx1"/>
                          </a:solidFill>
                          <a:latin typeface="+mn-lt"/>
                          <a:ea typeface="+mn-ea"/>
                          <a:cs typeface="+mn-cs"/>
                        </a:rPr>
                        <a:t>3.4 Professionell zusammenarbeiten</a:t>
                      </a:r>
                    </a:p>
                  </a:txBody>
                  <a:tcPr/>
                </a:tc>
                <a:tc>
                  <a:txBody>
                    <a:bodyPr/>
                    <a:lstStyle/>
                    <a:p>
                      <a:endParaRPr lang="de-AT" sz="1600" dirty="0"/>
                    </a:p>
                  </a:txBody>
                  <a:tcPr/>
                </a:tc>
                <a:tc>
                  <a:txBody>
                    <a:bodyPr/>
                    <a:lstStyle/>
                    <a:p>
                      <a:endParaRPr lang="de-AT" sz="1600" dirty="0"/>
                    </a:p>
                  </a:txBody>
                  <a:tcPr/>
                </a:tc>
                <a:extLst>
                  <a:ext uri="{0D108BD9-81ED-4DB2-BD59-A6C34878D82A}">
                    <a16:rowId xmlns:a16="http://schemas.microsoft.com/office/drawing/2014/main" val="3659686683"/>
                  </a:ext>
                </a:extLst>
              </a:tr>
              <a:tr h="599570">
                <a:tc>
                  <a:txBody>
                    <a:bodyPr/>
                    <a:lstStyle/>
                    <a:p>
                      <a:endParaRPr lang="de-AT" sz="1600" b="0" dirty="0"/>
                    </a:p>
                  </a:txBody>
                  <a:tcPr/>
                </a:tc>
                <a:tc>
                  <a:txBody>
                    <a:bodyPr/>
                    <a:lstStyle/>
                    <a:p>
                      <a:endParaRPr lang="de-AT" sz="1600" b="1" dirty="0"/>
                    </a:p>
                  </a:txBody>
                  <a:tcPr/>
                </a:tc>
                <a:tc>
                  <a:txBody>
                    <a:bodyPr/>
                    <a:lstStyle/>
                    <a:p>
                      <a:r>
                        <a:rPr lang="de-AT" sz="1600" b="1" dirty="0"/>
                        <a:t>3.5 Beratung und Unterstützung anbieten</a:t>
                      </a:r>
                    </a:p>
                  </a:txBody>
                  <a:tcPr/>
                </a:tc>
                <a:tc>
                  <a:txBody>
                    <a:bodyPr/>
                    <a:lstStyle/>
                    <a:p>
                      <a:endParaRPr lang="de-AT" sz="1600" dirty="0"/>
                    </a:p>
                  </a:txBody>
                  <a:tcPr/>
                </a:tc>
                <a:tc>
                  <a:txBody>
                    <a:bodyPr/>
                    <a:lstStyle/>
                    <a:p>
                      <a:endParaRPr lang="de-AT" sz="1600" dirty="0"/>
                    </a:p>
                  </a:txBody>
                  <a:tcPr/>
                </a:tc>
                <a:extLst>
                  <a:ext uri="{0D108BD9-81ED-4DB2-BD59-A6C34878D82A}">
                    <a16:rowId xmlns:a16="http://schemas.microsoft.com/office/drawing/2014/main" val="3546157794"/>
                  </a:ext>
                </a:extLst>
              </a:tr>
              <a:tr h="342611">
                <a:tc>
                  <a:txBody>
                    <a:bodyPr/>
                    <a:lstStyle/>
                    <a:p>
                      <a:endParaRPr lang="de-AT" sz="1600" b="0" dirty="0"/>
                    </a:p>
                  </a:txBody>
                  <a:tcPr/>
                </a:tc>
                <a:tc>
                  <a:txBody>
                    <a:bodyPr/>
                    <a:lstStyle/>
                    <a:p>
                      <a:endParaRPr lang="de-AT" sz="1600" b="1" dirty="0"/>
                    </a:p>
                  </a:txBody>
                  <a:tcPr/>
                </a:tc>
                <a:tc>
                  <a:txBody>
                    <a:bodyPr/>
                    <a:lstStyle/>
                    <a:p>
                      <a:r>
                        <a:rPr lang="de-AT" sz="1600" b="1" dirty="0"/>
                        <a:t>3.6 Ganztägige Schule gestalten</a:t>
                      </a:r>
                    </a:p>
                  </a:txBody>
                  <a:tcPr/>
                </a:tc>
                <a:tc>
                  <a:txBody>
                    <a:bodyPr/>
                    <a:lstStyle/>
                    <a:p>
                      <a:endParaRPr lang="de-AT" sz="1600" dirty="0"/>
                    </a:p>
                  </a:txBody>
                  <a:tcPr/>
                </a:tc>
                <a:tc>
                  <a:txBody>
                    <a:bodyPr/>
                    <a:lstStyle/>
                    <a:p>
                      <a:endParaRPr lang="de-AT" sz="1600" dirty="0"/>
                    </a:p>
                  </a:txBody>
                  <a:tcPr/>
                </a:tc>
                <a:extLst>
                  <a:ext uri="{0D108BD9-81ED-4DB2-BD59-A6C34878D82A}">
                    <a16:rowId xmlns:a16="http://schemas.microsoft.com/office/drawing/2014/main" val="636488660"/>
                  </a:ext>
                </a:extLst>
              </a:tr>
            </a:tbl>
          </a:graphicData>
        </a:graphic>
      </p:graphicFrame>
      <p:sp>
        <p:nvSpPr>
          <p:cNvPr id="3" name="Foliennummernplatzhalter 2">
            <a:extLst>
              <a:ext uri="{FF2B5EF4-FFF2-40B4-BE49-F238E27FC236}">
                <a16:creationId xmlns:a16="http://schemas.microsoft.com/office/drawing/2014/main" id="{C4220C6D-2334-4622-9BF4-EE5ADCC49D3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0F43334-FC2F-4D71-B0F1-B4AE512E37E5}" type="slidenum">
              <a:rPr kumimoji="0" lang="de-AT" sz="1200" b="0" i="0" u="none" strike="noStrike" kern="1200" cap="none" spc="0" normalizeH="0" baseline="0" noProof="0" smtClean="0">
                <a:ln>
                  <a:noFill/>
                </a:ln>
                <a:solidFill>
                  <a:srgbClr val="004D5A"/>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de-AT" sz="1200" b="0" i="0" u="none" strike="noStrike" kern="1200" cap="none" spc="0" normalizeH="0" baseline="0" noProof="0" dirty="0">
              <a:ln>
                <a:noFill/>
              </a:ln>
              <a:solidFill>
                <a:srgbClr val="004D5A"/>
              </a:solidFill>
              <a:effectLst/>
              <a:uLnTx/>
              <a:uFillTx/>
              <a:latin typeface="Calibri"/>
              <a:ea typeface="+mn-ea"/>
              <a:cs typeface="+mn-cs"/>
            </a:endParaRPr>
          </a:p>
        </p:txBody>
      </p:sp>
      <p:sp>
        <p:nvSpPr>
          <p:cNvPr id="5" name="Fußzeilenplatzhalter 4">
            <a:extLst>
              <a:ext uri="{FF2B5EF4-FFF2-40B4-BE49-F238E27FC236}">
                <a16:creationId xmlns:a16="http://schemas.microsoft.com/office/drawing/2014/main" id="{96BC40B3-D58A-4A34-83C5-76745D8FDB79}"/>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E95F5F"/>
                </a:solidFill>
                <a:effectLst/>
                <a:uLnTx/>
                <a:uFillTx/>
                <a:latin typeface="Calibri"/>
                <a:ea typeface="+mn-ea"/>
                <a:cs typeface="+mn-cs"/>
              </a:rPr>
              <a:t>QMS-Einführung</a:t>
            </a:r>
            <a:endParaRPr kumimoji="0" lang="de-AT" sz="1200" b="0" i="0" u="none" strike="noStrike" kern="1200" cap="none" spc="0" normalizeH="0" baseline="0" noProof="0" dirty="0">
              <a:ln>
                <a:noFill/>
              </a:ln>
              <a:solidFill>
                <a:srgbClr val="E95F5F"/>
              </a:solidFill>
              <a:effectLst/>
              <a:uLnTx/>
              <a:uFillTx/>
              <a:latin typeface="Calibri"/>
              <a:ea typeface="+mn-ea"/>
              <a:cs typeface="+mn-cs"/>
            </a:endParaRPr>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5FCD77A1-1494-EAA3-431B-BCF9D55E417B}"/>
                  </a:ext>
                </a:extLst>
              </p14:cNvPr>
              <p14:cNvContentPartPr/>
              <p14:nvPr/>
            </p14:nvContentPartPr>
            <p14:xfrm>
              <a:off x="13172457" y="1788370"/>
              <a:ext cx="360" cy="360"/>
            </p14:xfrm>
          </p:contentPart>
        </mc:Choice>
        <mc:Fallback xmlns="">
          <p:pic>
            <p:nvPicPr>
              <p:cNvPr id="2" name="Freihand 1">
                <a:extLst>
                  <a:ext uri="{FF2B5EF4-FFF2-40B4-BE49-F238E27FC236}">
                    <a16:creationId xmlns:a16="http://schemas.microsoft.com/office/drawing/2014/main" id="{5FCD77A1-1494-EAA3-431B-BCF9D55E417B}"/>
                  </a:ext>
                </a:extLst>
              </p:cNvPr>
              <p:cNvPicPr/>
              <p:nvPr/>
            </p:nvPicPr>
            <p:blipFill>
              <a:blip r:embed="rId3"/>
              <a:stretch>
                <a:fillRect/>
              </a:stretch>
            </p:blipFill>
            <p:spPr>
              <a:xfrm>
                <a:off x="13118457" y="1680730"/>
                <a:ext cx="108000" cy="216000"/>
              </a:xfrm>
              <a:prstGeom prst="rect">
                <a:avLst/>
              </a:prstGeom>
            </p:spPr>
          </p:pic>
        </mc:Fallback>
      </mc:AlternateContent>
    </p:spTree>
    <p:extLst>
      <p:ext uri="{BB962C8B-B14F-4D97-AF65-F5344CB8AC3E}">
        <p14:creationId xmlns:p14="http://schemas.microsoft.com/office/powerpoint/2010/main" val="1451029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a:xfrm>
            <a:off x="1818050" y="557542"/>
            <a:ext cx="12147248" cy="433060"/>
          </a:xfrm>
        </p:spPr>
        <p:txBody>
          <a:bodyPr>
            <a:normAutofit/>
          </a:bodyPr>
          <a:lstStyle/>
          <a:p>
            <a:r>
              <a:rPr lang="de-DE" sz="2400" dirty="0">
                <a:solidFill>
                  <a:schemeClr val="tx1"/>
                </a:solidFill>
              </a:rPr>
              <a:t>2</a:t>
            </a:r>
            <a:r>
              <a:rPr lang="de-AT" sz="2400" dirty="0">
                <a:solidFill>
                  <a:schemeClr val="tx1"/>
                </a:solidFill>
              </a:rPr>
              <a:t>023/24 – Neue Lehrpläne in VS, MS, AHS-Unterstufe - Neuerungen</a:t>
            </a:r>
          </a:p>
        </p:txBody>
      </p:sp>
      <p:sp>
        <p:nvSpPr>
          <p:cNvPr id="3" name="Inhaltsplatzhalter 2">
            <a:extLst>
              <a:ext uri="{FF2B5EF4-FFF2-40B4-BE49-F238E27FC236}">
                <a16:creationId xmlns:a16="http://schemas.microsoft.com/office/drawing/2014/main" id="{63B29DCE-CBD3-4DC3-85A6-8B3684153603}"/>
              </a:ext>
            </a:extLst>
          </p:cNvPr>
          <p:cNvSpPr>
            <a:spLocks noGrp="1"/>
          </p:cNvSpPr>
          <p:nvPr>
            <p:ph idx="1"/>
          </p:nvPr>
        </p:nvSpPr>
        <p:spPr>
          <a:xfrm>
            <a:off x="154045" y="932500"/>
            <a:ext cx="10515600" cy="5448394"/>
          </a:xfrm>
          <a:ln>
            <a:solidFill>
              <a:schemeClr val="accent1"/>
            </a:solidFill>
          </a:ln>
        </p:spPr>
        <p:txBody>
          <a:bodyPr>
            <a:normAutofit/>
          </a:bodyPr>
          <a:lstStyle/>
          <a:p>
            <a:pPr marL="0" indent="0">
              <a:buNone/>
            </a:pPr>
            <a:endParaRPr lang="de-AT" dirty="0"/>
          </a:p>
          <a:p>
            <a:pPr marL="0" indent="0">
              <a:buNone/>
            </a:pPr>
            <a:endParaRPr lang="de-AT" dirty="0"/>
          </a:p>
          <a:p>
            <a:pPr marL="0" indent="0">
              <a:buNone/>
            </a:pPr>
            <a:endParaRPr lang="de-AT" dirty="0"/>
          </a:p>
          <a:p>
            <a:pPr marL="0" indent="0">
              <a:buNone/>
            </a:pPr>
            <a:endParaRPr lang="de-AT" dirty="0"/>
          </a:p>
          <a:p>
            <a:pPr marL="0" indent="0">
              <a:buNone/>
            </a:pPr>
            <a:endParaRPr lang="de-AT" dirty="0"/>
          </a:p>
          <a:p>
            <a:pPr marL="0" indent="0">
              <a:buNone/>
            </a:pPr>
            <a:r>
              <a:rPr lang="de-AT" b="1" dirty="0"/>
              <a:t> </a:t>
            </a:r>
            <a:endParaRPr lang="de-AT" sz="1200" dirty="0"/>
          </a:p>
          <a:p>
            <a:pPr marL="0" indent="0">
              <a:buNone/>
            </a:pPr>
            <a:endParaRPr lang="de-AT" dirty="0"/>
          </a:p>
          <a:p>
            <a:pPr marL="0" indent="0">
              <a:buNone/>
            </a:pPr>
            <a:endParaRPr lang="de-AT" dirty="0"/>
          </a:p>
          <a:p>
            <a:pPr marL="514350" indent="-514350">
              <a:buAutoNum type="arabicPeriod"/>
            </a:pPr>
            <a:endParaRPr lang="de-DE" dirty="0"/>
          </a:p>
          <a:p>
            <a:pPr marL="514350" indent="-514350">
              <a:buAutoNum type="arabicPeriod"/>
            </a:pPr>
            <a:endParaRPr lang="de-DE" dirty="0"/>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pic>
        <p:nvPicPr>
          <p:cNvPr id="8" name="Grafik 7">
            <a:extLst>
              <a:ext uri="{FF2B5EF4-FFF2-40B4-BE49-F238E27FC236}">
                <a16:creationId xmlns:a16="http://schemas.microsoft.com/office/drawing/2014/main" id="{57B61629-00A9-2E84-D9FA-7CBC76563750}"/>
              </a:ext>
            </a:extLst>
          </p:cNvPr>
          <p:cNvPicPr>
            <a:picLocks noChangeAspect="1"/>
          </p:cNvPicPr>
          <p:nvPr/>
        </p:nvPicPr>
        <p:blipFill>
          <a:blip r:embed="rId3"/>
          <a:stretch>
            <a:fillRect/>
          </a:stretch>
        </p:blipFill>
        <p:spPr>
          <a:xfrm>
            <a:off x="-23260" y="953538"/>
            <a:ext cx="6410325" cy="1885950"/>
          </a:xfrm>
          <a:prstGeom prst="rect">
            <a:avLst/>
          </a:prstGeom>
        </p:spPr>
      </p:pic>
      <p:pic>
        <p:nvPicPr>
          <p:cNvPr id="10" name="Grafik 9">
            <a:extLst>
              <a:ext uri="{FF2B5EF4-FFF2-40B4-BE49-F238E27FC236}">
                <a16:creationId xmlns:a16="http://schemas.microsoft.com/office/drawing/2014/main" id="{0F2B943E-0D0A-7C37-D40E-7EEA121B8890}"/>
              </a:ext>
            </a:extLst>
          </p:cNvPr>
          <p:cNvPicPr>
            <a:picLocks noChangeAspect="1"/>
          </p:cNvPicPr>
          <p:nvPr/>
        </p:nvPicPr>
        <p:blipFill>
          <a:blip r:embed="rId4"/>
          <a:stretch>
            <a:fillRect/>
          </a:stretch>
        </p:blipFill>
        <p:spPr>
          <a:xfrm>
            <a:off x="4193866" y="2190022"/>
            <a:ext cx="7395617" cy="2427569"/>
          </a:xfrm>
          <a:prstGeom prst="rect">
            <a:avLst/>
          </a:prstGeom>
        </p:spPr>
      </p:pic>
      <p:pic>
        <p:nvPicPr>
          <p:cNvPr id="12" name="Grafik 11">
            <a:extLst>
              <a:ext uri="{FF2B5EF4-FFF2-40B4-BE49-F238E27FC236}">
                <a16:creationId xmlns:a16="http://schemas.microsoft.com/office/drawing/2014/main" id="{A7D2D985-9A00-423A-FC8B-38DB7A9A6CB7}"/>
              </a:ext>
            </a:extLst>
          </p:cNvPr>
          <p:cNvPicPr>
            <a:picLocks noChangeAspect="1"/>
          </p:cNvPicPr>
          <p:nvPr/>
        </p:nvPicPr>
        <p:blipFill>
          <a:blip r:embed="rId5"/>
          <a:stretch>
            <a:fillRect/>
          </a:stretch>
        </p:blipFill>
        <p:spPr>
          <a:xfrm>
            <a:off x="4642338" y="4524001"/>
            <a:ext cx="7549662" cy="2160905"/>
          </a:xfrm>
          <a:prstGeom prst="rect">
            <a:avLst/>
          </a:prstGeom>
        </p:spPr>
      </p:pic>
      <p:sp>
        <p:nvSpPr>
          <p:cNvPr id="14" name="Textfeld 13">
            <a:extLst>
              <a:ext uri="{FF2B5EF4-FFF2-40B4-BE49-F238E27FC236}">
                <a16:creationId xmlns:a16="http://schemas.microsoft.com/office/drawing/2014/main" id="{390E6FAB-5674-C28A-5727-8AF399E30B99}"/>
              </a:ext>
            </a:extLst>
          </p:cNvPr>
          <p:cNvSpPr txBox="1"/>
          <p:nvPr/>
        </p:nvSpPr>
        <p:spPr>
          <a:xfrm>
            <a:off x="0" y="4775078"/>
            <a:ext cx="6641022" cy="369332"/>
          </a:xfrm>
          <a:prstGeom prst="rect">
            <a:avLst/>
          </a:prstGeom>
          <a:noFill/>
        </p:spPr>
        <p:txBody>
          <a:bodyPr wrap="square">
            <a:spAutoFit/>
          </a:bodyPr>
          <a:lstStyle/>
          <a:p>
            <a:r>
              <a:rPr lang="de-DE" b="1" dirty="0"/>
              <a:t>Mehr personelle Unterstützung an Pflichtschulen</a:t>
            </a:r>
            <a:endParaRPr lang="de-AT" b="1" dirty="0"/>
          </a:p>
        </p:txBody>
      </p:sp>
      <p:sp>
        <p:nvSpPr>
          <p:cNvPr id="16" name="Textfeld 15">
            <a:extLst>
              <a:ext uri="{FF2B5EF4-FFF2-40B4-BE49-F238E27FC236}">
                <a16:creationId xmlns:a16="http://schemas.microsoft.com/office/drawing/2014/main" id="{3EC5EF44-372A-2137-487B-6015174D947D}"/>
              </a:ext>
            </a:extLst>
          </p:cNvPr>
          <p:cNvSpPr txBox="1"/>
          <p:nvPr/>
        </p:nvSpPr>
        <p:spPr>
          <a:xfrm>
            <a:off x="230950" y="5503342"/>
            <a:ext cx="6672020" cy="369332"/>
          </a:xfrm>
          <a:prstGeom prst="rect">
            <a:avLst/>
          </a:prstGeom>
          <a:noFill/>
        </p:spPr>
        <p:txBody>
          <a:bodyPr wrap="square">
            <a:spAutoFit/>
          </a:bodyPr>
          <a:lstStyle/>
          <a:p>
            <a:r>
              <a:rPr lang="de-AT" b="1" dirty="0"/>
              <a:t>„Digitale Grundbildung“ kommt</a:t>
            </a:r>
          </a:p>
        </p:txBody>
      </p:sp>
      <p:sp>
        <p:nvSpPr>
          <p:cNvPr id="18" name="Textfeld 17">
            <a:extLst>
              <a:ext uri="{FF2B5EF4-FFF2-40B4-BE49-F238E27FC236}">
                <a16:creationId xmlns:a16="http://schemas.microsoft.com/office/drawing/2014/main" id="{3F8AC809-5769-7B2A-CD76-8D784B44FF2C}"/>
              </a:ext>
            </a:extLst>
          </p:cNvPr>
          <p:cNvSpPr txBox="1"/>
          <p:nvPr/>
        </p:nvSpPr>
        <p:spPr>
          <a:xfrm>
            <a:off x="230950" y="6080530"/>
            <a:ext cx="6672020" cy="369332"/>
          </a:xfrm>
          <a:prstGeom prst="rect">
            <a:avLst/>
          </a:prstGeom>
          <a:noFill/>
        </p:spPr>
        <p:txBody>
          <a:bodyPr wrap="square">
            <a:spAutoFit/>
          </a:bodyPr>
          <a:lstStyle/>
          <a:p>
            <a:r>
              <a:rPr lang="de-AT" b="1" dirty="0"/>
              <a:t>Auch Änderungen bei Lehrerausbildung</a:t>
            </a:r>
          </a:p>
        </p:txBody>
      </p:sp>
      <p:sp>
        <p:nvSpPr>
          <p:cNvPr id="19" name="Textfeld 18">
            <a:extLst>
              <a:ext uri="{FF2B5EF4-FFF2-40B4-BE49-F238E27FC236}">
                <a16:creationId xmlns:a16="http://schemas.microsoft.com/office/drawing/2014/main" id="{9D2A0567-7C8D-AC3F-1452-4F933E453B45}"/>
              </a:ext>
            </a:extLst>
          </p:cNvPr>
          <p:cNvSpPr txBox="1"/>
          <p:nvPr/>
        </p:nvSpPr>
        <p:spPr>
          <a:xfrm>
            <a:off x="6902509" y="931644"/>
            <a:ext cx="4227055" cy="1200329"/>
          </a:xfrm>
          <a:prstGeom prst="rect">
            <a:avLst/>
          </a:prstGeom>
          <a:noFill/>
        </p:spPr>
        <p:txBody>
          <a:bodyPr wrap="none" rtlCol="0">
            <a:spAutoFit/>
          </a:bodyPr>
          <a:lstStyle/>
          <a:p>
            <a:r>
              <a:rPr lang="de-DE" dirty="0"/>
              <a:t>Quellen: </a:t>
            </a:r>
          </a:p>
          <a:p>
            <a:r>
              <a:rPr lang="de-DE" dirty="0">
                <a:hlinkClick r:id="rId6"/>
              </a:rPr>
              <a:t>https://oesterreich.orf.at/stories/3222181/</a:t>
            </a:r>
            <a:endParaRPr lang="de-DE" dirty="0"/>
          </a:p>
          <a:p>
            <a:r>
              <a:rPr lang="de-AT" dirty="0">
                <a:hlinkClick r:id="rId7"/>
              </a:rPr>
              <a:t>https://www.bmbwf.gv.at/</a:t>
            </a:r>
            <a:endParaRPr lang="de-AT" dirty="0"/>
          </a:p>
          <a:p>
            <a:endParaRPr lang="de-AT" dirty="0"/>
          </a:p>
        </p:txBody>
      </p:sp>
      <p:sp>
        <p:nvSpPr>
          <p:cNvPr id="5" name="Textfeld 4">
            <a:extLst>
              <a:ext uri="{FF2B5EF4-FFF2-40B4-BE49-F238E27FC236}">
                <a16:creationId xmlns:a16="http://schemas.microsoft.com/office/drawing/2014/main" id="{9CB9246C-1272-FC7D-FA26-7A82137779FF}"/>
              </a:ext>
            </a:extLst>
          </p:cNvPr>
          <p:cNvSpPr txBox="1"/>
          <p:nvPr/>
        </p:nvSpPr>
        <p:spPr>
          <a:xfrm>
            <a:off x="0" y="0"/>
            <a:ext cx="12225847" cy="400110"/>
          </a:xfrm>
          <a:prstGeom prst="rect">
            <a:avLst/>
          </a:prstGeom>
          <a:noFill/>
        </p:spPr>
        <p:txBody>
          <a:bodyPr wrap="none" rtlCol="0">
            <a:spAutoFit/>
          </a:bodyPr>
          <a:lstStyle/>
          <a:p>
            <a:r>
              <a:rPr lang="de-DE" sz="2000" b="1" dirty="0">
                <a:solidFill>
                  <a:schemeClr val="bg1"/>
                </a:solidFill>
              </a:rPr>
              <a:t>QMS –  „Vorlieferanten“ im Rahmen des Prozesses für den „Individuell besten Bildungsweg“ für die Lernenden</a:t>
            </a:r>
            <a:endParaRPr lang="de-AT" sz="2000" b="1" dirty="0">
              <a:solidFill>
                <a:schemeClr val="bg1"/>
              </a:solidFill>
            </a:endParaRPr>
          </a:p>
        </p:txBody>
      </p:sp>
      <p:sp>
        <p:nvSpPr>
          <p:cNvPr id="6" name="Textfeld 5">
            <a:extLst>
              <a:ext uri="{FF2B5EF4-FFF2-40B4-BE49-F238E27FC236}">
                <a16:creationId xmlns:a16="http://schemas.microsoft.com/office/drawing/2014/main" id="{0282159B-2D64-AE13-7300-D404B1AE7BC3}"/>
              </a:ext>
            </a:extLst>
          </p:cNvPr>
          <p:cNvSpPr txBox="1"/>
          <p:nvPr/>
        </p:nvSpPr>
        <p:spPr>
          <a:xfrm rot="19509216">
            <a:off x="7891784" y="4393007"/>
            <a:ext cx="4060920" cy="1077218"/>
          </a:xfrm>
          <a:prstGeom prst="rect">
            <a:avLst/>
          </a:prstGeom>
          <a:solidFill>
            <a:schemeClr val="accent4">
              <a:lumMod val="20000"/>
              <a:lumOff val="80000"/>
            </a:schemeClr>
          </a:solidFill>
        </p:spPr>
        <p:txBody>
          <a:bodyPr wrap="none" rtlCol="0">
            <a:spAutoFit/>
          </a:bodyPr>
          <a:lstStyle/>
          <a:p>
            <a:r>
              <a:rPr lang="de-DE" sz="3200" b="1" dirty="0"/>
              <a:t>Was gibt es Neues bei </a:t>
            </a:r>
          </a:p>
          <a:p>
            <a:r>
              <a:rPr lang="de-DE" sz="3200" b="1" dirty="0"/>
              <a:t>unseren Zielgruppen ? </a:t>
            </a:r>
            <a:endParaRPr lang="de-AT" sz="3200" b="1" dirty="0"/>
          </a:p>
        </p:txBody>
      </p:sp>
      <p:sp>
        <p:nvSpPr>
          <p:cNvPr id="7" name="Textfeld 6">
            <a:extLst>
              <a:ext uri="{FF2B5EF4-FFF2-40B4-BE49-F238E27FC236}">
                <a16:creationId xmlns:a16="http://schemas.microsoft.com/office/drawing/2014/main" id="{3374FEE1-76D4-7803-9B5F-0FF23C96EC22}"/>
              </a:ext>
            </a:extLst>
          </p:cNvPr>
          <p:cNvSpPr txBox="1"/>
          <p:nvPr/>
        </p:nvSpPr>
        <p:spPr>
          <a:xfrm>
            <a:off x="6342579" y="1854656"/>
            <a:ext cx="5346913" cy="646331"/>
          </a:xfrm>
          <a:prstGeom prst="rect">
            <a:avLst/>
          </a:prstGeom>
          <a:noFill/>
        </p:spPr>
        <p:txBody>
          <a:bodyPr wrap="none" rtlCol="0">
            <a:spAutoFit/>
          </a:bodyPr>
          <a:lstStyle/>
          <a:p>
            <a:r>
              <a:rPr lang="de-AT" dirty="0">
                <a:hlinkClick r:id="rId8"/>
              </a:rPr>
              <a:t>https://www.bmbwf.gv.at/Themen/schule/zrp/pp.html</a:t>
            </a:r>
            <a:endParaRPr lang="de-AT" dirty="0"/>
          </a:p>
          <a:p>
            <a:endParaRPr lang="de-AT" dirty="0"/>
          </a:p>
        </p:txBody>
      </p:sp>
    </p:spTree>
    <p:extLst>
      <p:ext uri="{BB962C8B-B14F-4D97-AF65-F5344CB8AC3E}">
        <p14:creationId xmlns:p14="http://schemas.microsoft.com/office/powerpoint/2010/main" val="1064592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a:xfrm>
            <a:off x="-23076" y="138984"/>
            <a:ext cx="12147248" cy="433060"/>
          </a:xfrm>
        </p:spPr>
        <p:txBody>
          <a:bodyPr>
            <a:normAutofit fontScale="90000"/>
          </a:bodyPr>
          <a:lstStyle/>
          <a:p>
            <a:pPr algn="ctr"/>
            <a:r>
              <a:rPr lang="de-DE" sz="2400" dirty="0"/>
              <a:t>Arbeitsauftrag - Bundesrecht konsolidiert: Gesamte Rechtsvorschrift für Lehrpläne der Mittelschulen</a:t>
            </a:r>
            <a:br>
              <a:rPr lang="de-DE" sz="2400" dirty="0"/>
            </a:br>
            <a:endParaRPr lang="de-AT" sz="2400" dirty="0"/>
          </a:p>
        </p:txBody>
      </p:sp>
      <p:sp>
        <p:nvSpPr>
          <p:cNvPr id="3" name="Inhaltsplatzhalter 2">
            <a:extLst>
              <a:ext uri="{FF2B5EF4-FFF2-40B4-BE49-F238E27FC236}">
                <a16:creationId xmlns:a16="http://schemas.microsoft.com/office/drawing/2014/main" id="{63B29DCE-CBD3-4DC3-85A6-8B3684153603}"/>
              </a:ext>
            </a:extLst>
          </p:cNvPr>
          <p:cNvSpPr>
            <a:spLocks noGrp="1"/>
          </p:cNvSpPr>
          <p:nvPr>
            <p:ph idx="1"/>
          </p:nvPr>
        </p:nvSpPr>
        <p:spPr>
          <a:xfrm>
            <a:off x="154045" y="932500"/>
            <a:ext cx="10515600" cy="5448394"/>
          </a:xfrm>
        </p:spPr>
        <p:txBody>
          <a:bodyPr>
            <a:normAutofit/>
          </a:bodyPr>
          <a:lstStyle/>
          <a:p>
            <a:pPr marL="0" indent="0">
              <a:buNone/>
            </a:pPr>
            <a:endParaRPr lang="de-AT" dirty="0"/>
          </a:p>
          <a:p>
            <a:pPr marL="0" indent="0">
              <a:buNone/>
            </a:pPr>
            <a:endParaRPr lang="de-AT" dirty="0"/>
          </a:p>
          <a:p>
            <a:pPr marL="0" indent="0">
              <a:buNone/>
            </a:pPr>
            <a:endParaRPr lang="de-AT" dirty="0"/>
          </a:p>
          <a:p>
            <a:pPr marL="0" indent="0">
              <a:buNone/>
            </a:pPr>
            <a:endParaRPr lang="de-AT" dirty="0"/>
          </a:p>
          <a:p>
            <a:pPr marL="0" indent="0">
              <a:buNone/>
            </a:pPr>
            <a:endParaRPr lang="de-AT" dirty="0"/>
          </a:p>
          <a:p>
            <a:pPr marL="0" indent="0">
              <a:buNone/>
            </a:pPr>
            <a:r>
              <a:rPr lang="de-AT" b="1" dirty="0"/>
              <a:t>         </a:t>
            </a:r>
          </a:p>
          <a:p>
            <a:pPr marL="0" indent="0">
              <a:buNone/>
            </a:pPr>
            <a:r>
              <a:rPr lang="de-AT" b="1" dirty="0"/>
              <a:t> </a:t>
            </a:r>
            <a:endParaRPr lang="de-AT" sz="1200" dirty="0"/>
          </a:p>
          <a:p>
            <a:pPr marL="0" indent="0">
              <a:buNone/>
            </a:pPr>
            <a:endParaRPr lang="de-AT" dirty="0"/>
          </a:p>
          <a:p>
            <a:pPr marL="0" indent="0">
              <a:buNone/>
            </a:pPr>
            <a:endParaRPr lang="de-AT" dirty="0"/>
          </a:p>
          <a:p>
            <a:pPr marL="514350" indent="-514350">
              <a:buAutoNum type="arabicPeriod"/>
            </a:pPr>
            <a:endParaRPr lang="de-DE" dirty="0"/>
          </a:p>
          <a:p>
            <a:pPr marL="514350" indent="-514350">
              <a:buAutoNum type="arabicPeriod"/>
            </a:pPr>
            <a:endParaRPr lang="de-DE" dirty="0"/>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1" name="Textfeld 10">
            <a:extLst>
              <a:ext uri="{FF2B5EF4-FFF2-40B4-BE49-F238E27FC236}">
                <a16:creationId xmlns:a16="http://schemas.microsoft.com/office/drawing/2014/main" id="{2FEFE2C3-6BCF-E0E1-013A-7F2DF2D0350F}"/>
              </a:ext>
            </a:extLst>
          </p:cNvPr>
          <p:cNvSpPr txBox="1"/>
          <p:nvPr/>
        </p:nvSpPr>
        <p:spPr>
          <a:xfrm>
            <a:off x="106044" y="619856"/>
            <a:ext cx="12018128" cy="3754874"/>
          </a:xfrm>
          <a:prstGeom prst="rect">
            <a:avLst/>
          </a:prstGeom>
          <a:noFill/>
        </p:spPr>
        <p:txBody>
          <a:bodyPr wrap="square" rtlCol="0">
            <a:spAutoFit/>
          </a:bodyPr>
          <a:lstStyle/>
          <a:p>
            <a:r>
              <a:rPr lang="de-DE" sz="3200" b="1" dirty="0"/>
              <a:t>Die Mittelschule als „Vorlieferant“ für die Fachberufsschule - QMS</a:t>
            </a:r>
          </a:p>
          <a:p>
            <a:r>
              <a:rPr lang="de-DE" b="1" dirty="0">
                <a:hlinkClick r:id="rId3"/>
              </a:rPr>
              <a:t>https://www.paedagogik-paket.at/massnahmen/lehrplaene-neu/lehrpl%C3%A4ne-nach-schularten.html</a:t>
            </a:r>
            <a:endParaRPr lang="de-DE" b="1" dirty="0"/>
          </a:p>
          <a:p>
            <a:endParaRPr lang="de-DE" b="1" dirty="0"/>
          </a:p>
          <a:p>
            <a:r>
              <a:rPr lang="de-DE" sz="3200" b="1" dirty="0"/>
              <a:t>Arbeitsanweisung: </a:t>
            </a:r>
          </a:p>
          <a:p>
            <a:pPr marL="342900" indent="-342900">
              <a:buFont typeface="Arial" panose="020B0604020202020204" pitchFamily="34" charset="0"/>
              <a:buChar char="•"/>
            </a:pPr>
            <a:r>
              <a:rPr lang="de-DE" sz="2400" dirty="0"/>
              <a:t>Öffnen Sie folgenden LINK – dieser führt Sie zum neuen Lehrplan der Mittelschule.</a:t>
            </a:r>
          </a:p>
          <a:p>
            <a:r>
              <a:rPr lang="de-AT" dirty="0">
                <a:hlinkClick r:id="rId4"/>
              </a:rPr>
              <a:t>https://www.ris.bka.gv.at/GeltendeFassung.wxe?Abfrage=Bundesnormen&amp;Gesetzesnummer=20007850</a:t>
            </a:r>
            <a:endParaRPr lang="de-AT" dirty="0"/>
          </a:p>
          <a:p>
            <a:pPr marL="342900" indent="-342900">
              <a:buFont typeface="Arial" panose="020B0604020202020204" pitchFamily="34" charset="0"/>
              <a:buChar char="•"/>
            </a:pPr>
            <a:r>
              <a:rPr lang="de-AT" sz="2400" dirty="0"/>
              <a:t>Verschaffen Sie sich einen Überblick über Teil 1, 2, 3 und 4 des neuen Lehrplans.</a:t>
            </a:r>
          </a:p>
          <a:p>
            <a:pPr marL="342900" indent="-342900">
              <a:buFont typeface="Arial" panose="020B0604020202020204" pitchFamily="34" charset="0"/>
              <a:buChar char="•"/>
            </a:pPr>
            <a:r>
              <a:rPr lang="de-AT" sz="2400" dirty="0"/>
              <a:t>Welche Auswirkungen haben die Vorgaben in diesem Lehrplan auf Ihre zukünftige persönliche Unterrichtsplanung und Unterrichtsgestaltung sowie auf die Zusammenarbeit im Lehrenden-Team an Ihrem Schulstandort?</a:t>
            </a:r>
          </a:p>
        </p:txBody>
      </p:sp>
      <p:pic>
        <p:nvPicPr>
          <p:cNvPr id="13" name="Grafik 12">
            <a:extLst>
              <a:ext uri="{FF2B5EF4-FFF2-40B4-BE49-F238E27FC236}">
                <a16:creationId xmlns:a16="http://schemas.microsoft.com/office/drawing/2014/main" id="{4DBEB1D1-1031-B33A-9D2D-5D127A9E6EB1}"/>
              </a:ext>
            </a:extLst>
          </p:cNvPr>
          <p:cNvPicPr>
            <a:picLocks noChangeAspect="1"/>
          </p:cNvPicPr>
          <p:nvPr/>
        </p:nvPicPr>
        <p:blipFill>
          <a:blip r:embed="rId5"/>
          <a:stretch>
            <a:fillRect/>
          </a:stretch>
        </p:blipFill>
        <p:spPr>
          <a:xfrm>
            <a:off x="2699928" y="4360987"/>
            <a:ext cx="3690360" cy="1454706"/>
          </a:xfrm>
          <a:prstGeom prst="rect">
            <a:avLst/>
          </a:prstGeom>
        </p:spPr>
      </p:pic>
      <p:pic>
        <p:nvPicPr>
          <p:cNvPr id="15" name="Grafik 14">
            <a:extLst>
              <a:ext uri="{FF2B5EF4-FFF2-40B4-BE49-F238E27FC236}">
                <a16:creationId xmlns:a16="http://schemas.microsoft.com/office/drawing/2014/main" id="{1310B21B-E3EF-B882-3CC3-A79F5F32DE07}"/>
              </a:ext>
            </a:extLst>
          </p:cNvPr>
          <p:cNvPicPr>
            <a:picLocks noChangeAspect="1"/>
          </p:cNvPicPr>
          <p:nvPr/>
        </p:nvPicPr>
        <p:blipFill>
          <a:blip r:embed="rId6"/>
          <a:stretch>
            <a:fillRect/>
          </a:stretch>
        </p:blipFill>
        <p:spPr>
          <a:xfrm>
            <a:off x="6838726" y="4413218"/>
            <a:ext cx="4279357" cy="981504"/>
          </a:xfrm>
          <a:prstGeom prst="rect">
            <a:avLst/>
          </a:prstGeom>
        </p:spPr>
      </p:pic>
      <p:pic>
        <p:nvPicPr>
          <p:cNvPr id="17" name="Grafik 16">
            <a:extLst>
              <a:ext uri="{FF2B5EF4-FFF2-40B4-BE49-F238E27FC236}">
                <a16:creationId xmlns:a16="http://schemas.microsoft.com/office/drawing/2014/main" id="{3E53C036-B646-DB39-5197-3193D888A4B1}"/>
              </a:ext>
            </a:extLst>
          </p:cNvPr>
          <p:cNvPicPr>
            <a:picLocks noChangeAspect="1"/>
          </p:cNvPicPr>
          <p:nvPr/>
        </p:nvPicPr>
        <p:blipFill>
          <a:blip r:embed="rId7"/>
          <a:stretch>
            <a:fillRect/>
          </a:stretch>
        </p:blipFill>
        <p:spPr>
          <a:xfrm>
            <a:off x="35610" y="5839897"/>
            <a:ext cx="4897464" cy="823597"/>
          </a:xfrm>
          <a:prstGeom prst="rect">
            <a:avLst/>
          </a:prstGeom>
        </p:spPr>
      </p:pic>
      <p:pic>
        <p:nvPicPr>
          <p:cNvPr id="19" name="Grafik 18">
            <a:extLst>
              <a:ext uri="{FF2B5EF4-FFF2-40B4-BE49-F238E27FC236}">
                <a16:creationId xmlns:a16="http://schemas.microsoft.com/office/drawing/2014/main" id="{F075780E-9E5D-0749-366F-BE49D3EC343A}"/>
              </a:ext>
            </a:extLst>
          </p:cNvPr>
          <p:cNvPicPr>
            <a:picLocks noChangeAspect="1"/>
          </p:cNvPicPr>
          <p:nvPr/>
        </p:nvPicPr>
        <p:blipFill>
          <a:blip r:embed="rId8"/>
          <a:stretch>
            <a:fillRect/>
          </a:stretch>
        </p:blipFill>
        <p:spPr>
          <a:xfrm>
            <a:off x="6838726" y="5492570"/>
            <a:ext cx="3949354" cy="1005290"/>
          </a:xfrm>
          <a:prstGeom prst="rect">
            <a:avLst/>
          </a:prstGeom>
        </p:spPr>
      </p:pic>
    </p:spTree>
    <p:extLst>
      <p:ext uri="{BB962C8B-B14F-4D97-AF65-F5344CB8AC3E}">
        <p14:creationId xmlns:p14="http://schemas.microsoft.com/office/powerpoint/2010/main" val="2488283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a:xfrm>
            <a:off x="399104" y="14990"/>
            <a:ext cx="12147248" cy="433060"/>
          </a:xfrm>
        </p:spPr>
        <p:txBody>
          <a:bodyPr>
            <a:normAutofit/>
          </a:bodyPr>
          <a:lstStyle/>
          <a:p>
            <a:r>
              <a:rPr lang="de-DE" sz="2400" dirty="0" err="1"/>
              <a:t>Neur</a:t>
            </a:r>
            <a:r>
              <a:rPr lang="de-DE" sz="2400" dirty="0"/>
              <a:t> Lehrplan MS – Kompetenzen - zukünftige Auswirkungen auf den Unterricht FBS</a:t>
            </a:r>
            <a:endParaRPr lang="de-AT" sz="2400" dirty="0"/>
          </a:p>
        </p:txBody>
      </p:sp>
      <p:sp>
        <p:nvSpPr>
          <p:cNvPr id="3" name="Inhaltsplatzhalter 2">
            <a:extLst>
              <a:ext uri="{FF2B5EF4-FFF2-40B4-BE49-F238E27FC236}">
                <a16:creationId xmlns:a16="http://schemas.microsoft.com/office/drawing/2014/main" id="{63B29DCE-CBD3-4DC3-85A6-8B3684153603}"/>
              </a:ext>
            </a:extLst>
          </p:cNvPr>
          <p:cNvSpPr>
            <a:spLocks noGrp="1"/>
          </p:cNvSpPr>
          <p:nvPr>
            <p:ph idx="1"/>
          </p:nvPr>
        </p:nvSpPr>
        <p:spPr>
          <a:xfrm>
            <a:off x="22374" y="448050"/>
            <a:ext cx="11770521" cy="5448394"/>
          </a:xfrm>
        </p:spPr>
        <p:txBody>
          <a:bodyPr>
            <a:normAutofit/>
          </a:bodyPr>
          <a:lstStyle/>
          <a:p>
            <a:pPr marL="0" indent="0">
              <a:buNone/>
            </a:pPr>
            <a:r>
              <a:rPr lang="de-DE" dirty="0"/>
              <a:t>Die übergreifenden Themen werden im vierten Teil dargestellt. Dazu gehören: </a:t>
            </a:r>
          </a:p>
          <a:p>
            <a:pPr marL="0" indent="0">
              <a:buNone/>
            </a:pPr>
            <a:r>
              <a:rPr lang="de-DE" sz="2000" dirty="0">
                <a:hlinkClick r:id="rId3"/>
              </a:rPr>
              <a:t>https://www.paedagogik-paket.at/massnahmen/lehrplaene-neu/%C3%BCbergreifende-themen.html</a:t>
            </a:r>
            <a:endParaRPr lang="de-DE" sz="2000" dirty="0"/>
          </a:p>
          <a:p>
            <a:pPr marL="0" indent="0">
              <a:buNone/>
            </a:pPr>
            <a:endParaRPr lang="de-DE" sz="2000" dirty="0"/>
          </a:p>
          <a:p>
            <a:pPr marL="0" indent="0">
              <a:buNone/>
            </a:pPr>
            <a:endParaRPr lang="de-DE" dirty="0"/>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pic>
        <p:nvPicPr>
          <p:cNvPr id="8" name="Grafik 7">
            <a:extLst>
              <a:ext uri="{FF2B5EF4-FFF2-40B4-BE49-F238E27FC236}">
                <a16:creationId xmlns:a16="http://schemas.microsoft.com/office/drawing/2014/main" id="{26B24079-4B23-5575-CCE1-236153DDEF3F}"/>
              </a:ext>
            </a:extLst>
          </p:cNvPr>
          <p:cNvPicPr>
            <a:picLocks noChangeAspect="1"/>
          </p:cNvPicPr>
          <p:nvPr/>
        </p:nvPicPr>
        <p:blipFill>
          <a:blip r:embed="rId4"/>
          <a:stretch>
            <a:fillRect/>
          </a:stretch>
        </p:blipFill>
        <p:spPr>
          <a:xfrm>
            <a:off x="1933073" y="1412410"/>
            <a:ext cx="8542422" cy="5252159"/>
          </a:xfrm>
          <a:prstGeom prst="rect">
            <a:avLst/>
          </a:prstGeom>
        </p:spPr>
      </p:pic>
    </p:spTree>
    <p:extLst>
      <p:ext uri="{BB962C8B-B14F-4D97-AF65-F5344CB8AC3E}">
        <p14:creationId xmlns:p14="http://schemas.microsoft.com/office/powerpoint/2010/main" val="2774944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p:txBody>
          <a:bodyPr/>
          <a:lstStyle/>
          <a:p>
            <a:r>
              <a:rPr lang="de-AT" dirty="0"/>
              <a:t>   </a:t>
            </a:r>
          </a:p>
        </p:txBody>
      </p:sp>
      <p:sp>
        <p:nvSpPr>
          <p:cNvPr id="3" name="Inhaltsplatzhalter 2">
            <a:extLst>
              <a:ext uri="{FF2B5EF4-FFF2-40B4-BE49-F238E27FC236}">
                <a16:creationId xmlns:a16="http://schemas.microsoft.com/office/drawing/2014/main" id="{63B29DCE-CBD3-4DC3-85A6-8B3684153603}"/>
              </a:ext>
            </a:extLst>
          </p:cNvPr>
          <p:cNvSpPr>
            <a:spLocks noGrp="1"/>
          </p:cNvSpPr>
          <p:nvPr>
            <p:ph idx="1"/>
          </p:nvPr>
        </p:nvSpPr>
        <p:spPr>
          <a:xfrm>
            <a:off x="154044" y="932500"/>
            <a:ext cx="11857141" cy="5448394"/>
          </a:xfrm>
        </p:spPr>
        <p:txBody>
          <a:bodyPr>
            <a:normAutofit/>
          </a:bodyPr>
          <a:lstStyle/>
          <a:p>
            <a:pPr marL="0" indent="0">
              <a:buNone/>
            </a:pPr>
            <a:endParaRPr lang="de-AT" dirty="0"/>
          </a:p>
          <a:p>
            <a:pPr marL="0" indent="0">
              <a:buNone/>
            </a:pPr>
            <a:endParaRPr lang="de-AT" dirty="0"/>
          </a:p>
          <a:p>
            <a:pPr marL="0" indent="0">
              <a:buNone/>
            </a:pPr>
            <a:endParaRPr lang="de-AT" dirty="0"/>
          </a:p>
          <a:p>
            <a:pPr marL="0" indent="0">
              <a:buNone/>
            </a:pPr>
            <a:endParaRPr lang="de-DE" dirty="0"/>
          </a:p>
          <a:p>
            <a:pPr marL="514350" indent="-514350">
              <a:buAutoNum type="arabicPeriod"/>
            </a:pPr>
            <a:endParaRPr lang="de-DE" dirty="0"/>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5" name="Textfeld 4">
            <a:extLst>
              <a:ext uri="{FF2B5EF4-FFF2-40B4-BE49-F238E27FC236}">
                <a16:creationId xmlns:a16="http://schemas.microsoft.com/office/drawing/2014/main" id="{E87FC666-918A-4829-92C2-4A8EFF62EDFF}"/>
              </a:ext>
            </a:extLst>
          </p:cNvPr>
          <p:cNvSpPr txBox="1"/>
          <p:nvPr/>
        </p:nvSpPr>
        <p:spPr>
          <a:xfrm>
            <a:off x="154044" y="477106"/>
            <a:ext cx="13122378" cy="7509748"/>
          </a:xfrm>
          <a:prstGeom prst="rect">
            <a:avLst/>
          </a:prstGeom>
          <a:noFill/>
        </p:spPr>
        <p:txBody>
          <a:bodyPr wrap="square" rtlCol="0">
            <a:spAutoFit/>
          </a:bodyPr>
          <a:lstStyle/>
          <a:p>
            <a:pPr algn="ctr"/>
            <a:r>
              <a:rPr lang="de-DE" sz="3200" b="1" dirty="0">
                <a:solidFill>
                  <a:srgbClr val="FF0000"/>
                </a:solidFill>
              </a:rPr>
              <a:t>Themenübersicht:</a:t>
            </a:r>
          </a:p>
          <a:p>
            <a:r>
              <a:rPr lang="de-DE" sz="2400" b="1" dirty="0"/>
              <a:t>Grundlagen der Kompetenzorientierung</a:t>
            </a:r>
          </a:p>
          <a:p>
            <a:pPr marL="342900" indent="-342900">
              <a:buFont typeface="Arial" panose="020B0604020202020204" pitchFamily="34" charset="0"/>
              <a:buChar char="•"/>
            </a:pPr>
            <a:r>
              <a:rPr lang="de-DE" sz="2400" dirty="0"/>
              <a:t>EQR, Bildungsstandards, lernergebnis- und kompetenzorientierte Lehrpläne</a:t>
            </a:r>
          </a:p>
          <a:p>
            <a:pPr marL="342900" indent="-342900">
              <a:buFont typeface="Arial" panose="020B0604020202020204" pitchFamily="34" charset="0"/>
              <a:buChar char="•"/>
            </a:pPr>
            <a:r>
              <a:rPr lang="de-DE" sz="2400" dirty="0"/>
              <a:t>Erläuterungen zu den allgemeinen Bestimmungen, Bildungszielen, didaktischen Grundsätzen, </a:t>
            </a:r>
          </a:p>
          <a:p>
            <a:pPr marL="342900" indent="-342900">
              <a:buFont typeface="Arial" panose="020B0604020202020204" pitchFamily="34" charset="0"/>
              <a:buChar char="•"/>
            </a:pPr>
            <a:r>
              <a:rPr lang="de-DE" sz="2400" dirty="0"/>
              <a:t>Unterrichtsprinzipien wie z.B.:</a:t>
            </a:r>
          </a:p>
          <a:p>
            <a:r>
              <a:rPr lang="de-DE" sz="2400" dirty="0"/>
              <a:t>	Meilensteine zur Entwicklung neuer Lehrpläne</a:t>
            </a:r>
          </a:p>
          <a:p>
            <a:pPr lvl="1"/>
            <a:r>
              <a:rPr lang="de-DE" sz="2400" dirty="0"/>
              <a:t>	Lehrplan und Qualitätsrahmen – Dimension Lehren und Lernen - QMS</a:t>
            </a:r>
          </a:p>
          <a:p>
            <a:r>
              <a:rPr lang="de-DE" sz="2400" dirty="0"/>
              <a:t>	Curriculum DATG – Lehrplaninterpretation und Leistungsbeurteilung - LBVO</a:t>
            </a:r>
          </a:p>
          <a:p>
            <a:r>
              <a:rPr lang="de-DE" sz="2400" dirty="0"/>
              <a:t>	Neuer Lehrplan der Mittelschule – Teil 1,2,3,4 etc.</a:t>
            </a:r>
          </a:p>
          <a:p>
            <a:r>
              <a:rPr lang="de-DE" sz="2400" dirty="0"/>
              <a:t>	Lehrpläne der FBS</a:t>
            </a:r>
          </a:p>
          <a:p>
            <a:r>
              <a:rPr lang="de-DE" sz="2400" b="1" dirty="0"/>
              <a:t>Leitfaden zur Umsetzung der lernergebnis- und kompetenzorientierten </a:t>
            </a:r>
          </a:p>
          <a:p>
            <a:r>
              <a:rPr lang="de-DE" sz="2400" b="1" dirty="0"/>
              <a:t>Lehrpläne an Berufsschulen </a:t>
            </a:r>
          </a:p>
          <a:p>
            <a:pPr marL="342900" indent="-342900">
              <a:buFont typeface="Arial" panose="020B0604020202020204" pitchFamily="34" charset="0"/>
              <a:buChar char="•"/>
            </a:pPr>
            <a:r>
              <a:rPr lang="de-DE" sz="2400" dirty="0"/>
              <a:t>Grundlagen der Kompetenzorientierung</a:t>
            </a:r>
          </a:p>
          <a:p>
            <a:pPr marL="342900" indent="-342900">
              <a:buFont typeface="Arial" panose="020B0604020202020204" pitchFamily="34" charset="0"/>
              <a:buChar char="•"/>
            </a:pPr>
            <a:r>
              <a:rPr lang="de-DE" sz="2400" dirty="0"/>
              <a:t>Umsetzung von kompetenzorientiertem Unterricht – ein Ausblick</a:t>
            </a:r>
          </a:p>
          <a:p>
            <a:pPr marL="342900" indent="-342900">
              <a:buFont typeface="Arial" panose="020B0604020202020204" pitchFamily="34" charset="0"/>
              <a:buChar char="•"/>
            </a:pPr>
            <a:r>
              <a:rPr lang="de-DE" sz="2400" dirty="0"/>
              <a:t>IQES – Evaluationscenter</a:t>
            </a:r>
          </a:p>
          <a:p>
            <a:endParaRPr lang="de-AT" sz="2400" dirty="0"/>
          </a:p>
          <a:p>
            <a:r>
              <a:rPr lang="de-AT" sz="2400" dirty="0"/>
              <a:t>	</a:t>
            </a:r>
            <a:endParaRPr lang="de-AT" sz="2400" b="1" dirty="0"/>
          </a:p>
          <a:p>
            <a:endParaRPr lang="de-DE" sz="2400" dirty="0"/>
          </a:p>
          <a:p>
            <a:endParaRPr lang="de-DE" sz="2400" dirty="0"/>
          </a:p>
          <a:p>
            <a:endParaRPr lang="de-AT" dirty="0"/>
          </a:p>
        </p:txBody>
      </p:sp>
    </p:spTree>
    <p:extLst>
      <p:ext uri="{BB962C8B-B14F-4D97-AF65-F5344CB8AC3E}">
        <p14:creationId xmlns:p14="http://schemas.microsoft.com/office/powerpoint/2010/main" val="3550538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3B29DCE-CBD3-4DC3-85A6-8B3684153603}"/>
              </a:ext>
            </a:extLst>
          </p:cNvPr>
          <p:cNvSpPr>
            <a:spLocks noGrp="1"/>
          </p:cNvSpPr>
          <p:nvPr>
            <p:ph idx="1"/>
          </p:nvPr>
        </p:nvSpPr>
        <p:spPr>
          <a:xfrm>
            <a:off x="154045" y="932500"/>
            <a:ext cx="10515600" cy="5448394"/>
          </a:xfrm>
        </p:spPr>
        <p:txBody>
          <a:bodyPr>
            <a:normAutofit/>
          </a:bodyPr>
          <a:lstStyle/>
          <a:p>
            <a:pPr marL="0" indent="0">
              <a:buNone/>
            </a:pPr>
            <a:endParaRPr lang="de-AT" dirty="0"/>
          </a:p>
          <a:p>
            <a:pPr marL="0" indent="0">
              <a:buNone/>
            </a:pPr>
            <a:endParaRPr lang="de-AT" dirty="0"/>
          </a:p>
          <a:p>
            <a:pPr marL="0" indent="0">
              <a:buNone/>
            </a:pPr>
            <a:endParaRPr lang="de-AT" dirty="0"/>
          </a:p>
          <a:p>
            <a:pPr marL="0" indent="0">
              <a:buNone/>
            </a:pPr>
            <a:endParaRPr lang="de-AT" dirty="0"/>
          </a:p>
          <a:p>
            <a:pPr marL="0" indent="0">
              <a:buNone/>
            </a:pPr>
            <a:endParaRPr lang="de-AT" dirty="0"/>
          </a:p>
          <a:p>
            <a:pPr marL="0" indent="0">
              <a:buNone/>
            </a:pPr>
            <a:r>
              <a:rPr lang="de-AT" b="1" dirty="0"/>
              <a:t>         </a:t>
            </a:r>
          </a:p>
          <a:p>
            <a:pPr marL="0" indent="0">
              <a:buNone/>
            </a:pPr>
            <a:r>
              <a:rPr lang="de-AT" b="1" dirty="0"/>
              <a:t> </a:t>
            </a:r>
            <a:endParaRPr lang="de-AT" sz="1200" dirty="0"/>
          </a:p>
          <a:p>
            <a:pPr marL="0" indent="0">
              <a:buNone/>
            </a:pPr>
            <a:endParaRPr lang="de-AT" dirty="0"/>
          </a:p>
          <a:p>
            <a:pPr marL="0" indent="0">
              <a:buNone/>
            </a:pPr>
            <a:endParaRPr lang="de-AT" dirty="0"/>
          </a:p>
          <a:p>
            <a:pPr marL="514350" indent="-514350">
              <a:buAutoNum type="arabicPeriod"/>
            </a:pPr>
            <a:endParaRPr lang="de-DE" dirty="0"/>
          </a:p>
          <a:p>
            <a:pPr marL="514350" indent="-514350">
              <a:buAutoNum type="arabicPeriod"/>
            </a:pPr>
            <a:endParaRPr lang="de-DE" dirty="0"/>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8" name="Titel 7">
            <a:extLst>
              <a:ext uri="{FF2B5EF4-FFF2-40B4-BE49-F238E27FC236}">
                <a16:creationId xmlns:a16="http://schemas.microsoft.com/office/drawing/2014/main" id="{F8705777-0C59-2431-7F5B-5BF8F13BA6F7}"/>
              </a:ext>
            </a:extLst>
          </p:cNvPr>
          <p:cNvSpPr>
            <a:spLocks noGrp="1"/>
          </p:cNvSpPr>
          <p:nvPr>
            <p:ph type="title"/>
          </p:nvPr>
        </p:nvSpPr>
        <p:spPr>
          <a:xfrm>
            <a:off x="0" y="47290"/>
            <a:ext cx="13362995" cy="433060"/>
          </a:xfrm>
        </p:spPr>
        <p:txBody>
          <a:bodyPr>
            <a:noAutofit/>
          </a:bodyPr>
          <a:lstStyle/>
          <a:p>
            <a:r>
              <a:rPr lang="de-DE" sz="1800" dirty="0"/>
              <a:t>Neue Lehrpläne VS, MS, AHS-Unterstufe </a:t>
            </a:r>
            <a:r>
              <a:rPr lang="de-DE" sz="3200" dirty="0"/>
              <a:t>- </a:t>
            </a:r>
            <a:r>
              <a:rPr lang="de-DE" sz="2800" dirty="0"/>
              <a:t>zukünftige Auswirkungen auf den Unterricht FBS</a:t>
            </a:r>
            <a:endParaRPr lang="de-AT" sz="2800" dirty="0"/>
          </a:p>
        </p:txBody>
      </p:sp>
      <p:sp>
        <p:nvSpPr>
          <p:cNvPr id="10" name="Textfeld 9">
            <a:extLst>
              <a:ext uri="{FF2B5EF4-FFF2-40B4-BE49-F238E27FC236}">
                <a16:creationId xmlns:a16="http://schemas.microsoft.com/office/drawing/2014/main" id="{689F6A2C-0759-60AF-3808-094644AB8D38}"/>
              </a:ext>
            </a:extLst>
          </p:cNvPr>
          <p:cNvSpPr txBox="1"/>
          <p:nvPr/>
        </p:nvSpPr>
        <p:spPr>
          <a:xfrm>
            <a:off x="154045" y="748471"/>
            <a:ext cx="11883910" cy="5170646"/>
          </a:xfrm>
          <a:prstGeom prst="rect">
            <a:avLst/>
          </a:prstGeom>
          <a:noFill/>
        </p:spPr>
        <p:txBody>
          <a:bodyPr wrap="square">
            <a:spAutoFit/>
          </a:bodyPr>
          <a:lstStyle/>
          <a:p>
            <a:r>
              <a:rPr lang="de-DE" sz="2800" b="1" dirty="0"/>
              <a:t>Der Unterricht soll mit diesen neuen Lehrplänen also so gestaltet werden, dass</a:t>
            </a:r>
            <a:endParaRPr lang="de-DE" sz="2400" b="1" dirty="0"/>
          </a:p>
          <a:p>
            <a:pPr marL="457200" indent="-457200">
              <a:buFont typeface="Arial" panose="020B0604020202020204" pitchFamily="34" charset="0"/>
              <a:buChar char="•"/>
            </a:pPr>
            <a:r>
              <a:rPr lang="de-DE" sz="2800" dirty="0"/>
              <a:t>der kompetente Umgang mit Medien, Technologien, Informationen und Daten,</a:t>
            </a:r>
          </a:p>
          <a:p>
            <a:pPr marL="457200" indent="-457200">
              <a:buFont typeface="Arial" panose="020B0604020202020204" pitchFamily="34" charset="0"/>
              <a:buChar char="•"/>
            </a:pPr>
            <a:r>
              <a:rPr lang="de-DE" sz="2800" dirty="0"/>
              <a:t>die digitale/virtuelle und persönliche Kommunikation, das Interagieren in heterogenen Lerngruppen und der Umgang mit Diversität,</a:t>
            </a:r>
          </a:p>
          <a:p>
            <a:pPr marL="457200" indent="-457200">
              <a:buFont typeface="Arial" panose="020B0604020202020204" pitchFamily="34" charset="0"/>
              <a:buChar char="•"/>
            </a:pPr>
            <a:r>
              <a:rPr lang="de-DE" sz="2800" dirty="0"/>
              <a:t>die Kreativität und Innovationsfähigkeit,</a:t>
            </a:r>
          </a:p>
          <a:p>
            <a:pPr marL="457200" indent="-457200">
              <a:buFont typeface="Arial" panose="020B0604020202020204" pitchFamily="34" charset="0"/>
              <a:buChar char="•"/>
            </a:pPr>
            <a:r>
              <a:rPr lang="de-DE" sz="2800" dirty="0"/>
              <a:t>kollaborative Problemlösungsfähigkeiten, analytisches und kritisches Denken,</a:t>
            </a:r>
          </a:p>
          <a:p>
            <a:pPr marL="457200" indent="-457200">
              <a:buFont typeface="Arial" panose="020B0604020202020204" pitchFamily="34" charset="0"/>
              <a:buChar char="•"/>
            </a:pPr>
            <a:r>
              <a:rPr lang="de-DE" sz="2800" dirty="0"/>
              <a:t>Flexibilität, Resilienz, Motivation sowie selbständiges Arbeiten </a:t>
            </a:r>
            <a:r>
              <a:rPr lang="de-DE" sz="1600" dirty="0"/>
              <a:t>(Bialik et al., 2015; OECD, 2019)</a:t>
            </a:r>
          </a:p>
          <a:p>
            <a:endParaRPr lang="de-DE" dirty="0"/>
          </a:p>
          <a:p>
            <a:r>
              <a:rPr lang="de-DE" sz="2800" b="1" dirty="0"/>
              <a:t>von Schülerinnen und Schülern gestärkt werden.</a:t>
            </a:r>
          </a:p>
          <a:p>
            <a:endParaRPr lang="de-DE" sz="2800" b="1" dirty="0"/>
          </a:p>
          <a:p>
            <a:r>
              <a:rPr lang="de-DE" sz="1600" b="1" dirty="0"/>
              <a:t>Quelle: </a:t>
            </a:r>
            <a:r>
              <a:rPr lang="de-AT" sz="1600" dirty="0">
                <a:hlinkClick r:id="rId3"/>
              </a:rPr>
              <a:t>Lehrpläne NEU für Primar- und Sekundarstufe I - Pädagogik-Paket (paedagogikpaket.at)</a:t>
            </a:r>
            <a:endParaRPr lang="de-AT" sz="1600" b="1" dirty="0"/>
          </a:p>
        </p:txBody>
      </p:sp>
    </p:spTree>
    <p:extLst>
      <p:ext uri="{BB962C8B-B14F-4D97-AF65-F5344CB8AC3E}">
        <p14:creationId xmlns:p14="http://schemas.microsoft.com/office/powerpoint/2010/main" val="4256903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a:xfrm>
            <a:off x="471828" y="30997"/>
            <a:ext cx="12147248" cy="433060"/>
          </a:xfrm>
        </p:spPr>
        <p:txBody>
          <a:bodyPr>
            <a:normAutofit fontScale="90000"/>
          </a:bodyPr>
          <a:lstStyle/>
          <a:p>
            <a:r>
              <a:rPr lang="de-DE" sz="2200" dirty="0"/>
              <a:t>Neue Lehrpläne VS, MS, AHS-Unterstufe </a:t>
            </a:r>
            <a:r>
              <a:rPr lang="de-DE" sz="2800" dirty="0"/>
              <a:t>- </a:t>
            </a:r>
            <a:r>
              <a:rPr lang="de-DE" sz="2700" dirty="0"/>
              <a:t>zukünftige Auswirkungen auf den Unterricht FBS</a:t>
            </a:r>
            <a:endParaRPr lang="de-AT" sz="2700" dirty="0"/>
          </a:p>
        </p:txBody>
      </p:sp>
      <p:sp>
        <p:nvSpPr>
          <p:cNvPr id="3" name="Inhaltsplatzhalter 2">
            <a:extLst>
              <a:ext uri="{FF2B5EF4-FFF2-40B4-BE49-F238E27FC236}">
                <a16:creationId xmlns:a16="http://schemas.microsoft.com/office/drawing/2014/main" id="{63B29DCE-CBD3-4DC3-85A6-8B3684153603}"/>
              </a:ext>
            </a:extLst>
          </p:cNvPr>
          <p:cNvSpPr>
            <a:spLocks noGrp="1"/>
          </p:cNvSpPr>
          <p:nvPr>
            <p:ph idx="1"/>
          </p:nvPr>
        </p:nvSpPr>
        <p:spPr>
          <a:xfrm>
            <a:off x="154045" y="932500"/>
            <a:ext cx="10515600" cy="5448394"/>
          </a:xfrm>
        </p:spPr>
        <p:txBody>
          <a:bodyPr>
            <a:normAutofit/>
          </a:bodyPr>
          <a:lstStyle/>
          <a:p>
            <a:pPr marL="0" indent="0">
              <a:buNone/>
            </a:pPr>
            <a:endParaRPr lang="de-AT" dirty="0"/>
          </a:p>
          <a:p>
            <a:pPr marL="0" indent="0">
              <a:buNone/>
            </a:pPr>
            <a:endParaRPr lang="de-AT" dirty="0"/>
          </a:p>
          <a:p>
            <a:pPr marL="0" indent="0">
              <a:buNone/>
            </a:pPr>
            <a:endParaRPr lang="de-AT" dirty="0"/>
          </a:p>
          <a:p>
            <a:pPr marL="0" indent="0">
              <a:buNone/>
            </a:pPr>
            <a:endParaRPr lang="de-AT" dirty="0"/>
          </a:p>
          <a:p>
            <a:pPr marL="0" indent="0">
              <a:buNone/>
            </a:pPr>
            <a:endParaRPr lang="de-AT" dirty="0"/>
          </a:p>
          <a:p>
            <a:pPr marL="0" indent="0">
              <a:buNone/>
            </a:pPr>
            <a:r>
              <a:rPr lang="de-AT" b="1" dirty="0"/>
              <a:t>         </a:t>
            </a:r>
          </a:p>
          <a:p>
            <a:pPr marL="0" indent="0">
              <a:buNone/>
            </a:pPr>
            <a:r>
              <a:rPr lang="de-AT" b="1" dirty="0"/>
              <a:t> </a:t>
            </a:r>
            <a:endParaRPr lang="de-AT" sz="1200" dirty="0"/>
          </a:p>
          <a:p>
            <a:pPr marL="0" indent="0">
              <a:buNone/>
            </a:pPr>
            <a:endParaRPr lang="de-AT" dirty="0"/>
          </a:p>
          <a:p>
            <a:pPr marL="0" indent="0">
              <a:buNone/>
            </a:pPr>
            <a:endParaRPr lang="de-AT" dirty="0"/>
          </a:p>
          <a:p>
            <a:pPr marL="514350" indent="-514350">
              <a:buAutoNum type="arabicPeriod"/>
            </a:pPr>
            <a:endParaRPr lang="de-DE" dirty="0"/>
          </a:p>
          <a:p>
            <a:pPr marL="514350" indent="-514350">
              <a:buAutoNum type="arabicPeriod"/>
            </a:pPr>
            <a:endParaRPr lang="de-DE" dirty="0"/>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pic>
        <p:nvPicPr>
          <p:cNvPr id="6" name="Grafik 5">
            <a:extLst>
              <a:ext uri="{FF2B5EF4-FFF2-40B4-BE49-F238E27FC236}">
                <a16:creationId xmlns:a16="http://schemas.microsoft.com/office/drawing/2014/main" id="{5EE45E01-75F6-8DC8-CBA5-B975D8255E76}"/>
              </a:ext>
            </a:extLst>
          </p:cNvPr>
          <p:cNvPicPr>
            <a:picLocks noChangeAspect="1"/>
          </p:cNvPicPr>
          <p:nvPr/>
        </p:nvPicPr>
        <p:blipFill>
          <a:blip r:embed="rId3"/>
          <a:stretch>
            <a:fillRect/>
          </a:stretch>
        </p:blipFill>
        <p:spPr>
          <a:xfrm>
            <a:off x="340962" y="632079"/>
            <a:ext cx="11611309" cy="5699128"/>
          </a:xfrm>
          <a:prstGeom prst="rect">
            <a:avLst/>
          </a:prstGeom>
        </p:spPr>
      </p:pic>
    </p:spTree>
    <p:extLst>
      <p:ext uri="{BB962C8B-B14F-4D97-AF65-F5344CB8AC3E}">
        <p14:creationId xmlns:p14="http://schemas.microsoft.com/office/powerpoint/2010/main" val="3820716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a:xfrm>
            <a:off x="385715" y="-22452"/>
            <a:ext cx="12147248" cy="433060"/>
          </a:xfrm>
        </p:spPr>
        <p:txBody>
          <a:bodyPr>
            <a:normAutofit/>
          </a:bodyPr>
          <a:lstStyle/>
          <a:p>
            <a:r>
              <a:rPr lang="de-DE" sz="2400" dirty="0"/>
              <a:t>Exkurs: Wie werden Lehrpläne entwickelt und in der Praxis implementiert – Bsp. HAK</a:t>
            </a:r>
            <a:endParaRPr lang="de-AT" sz="2400" dirty="0"/>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pic>
        <p:nvPicPr>
          <p:cNvPr id="13" name="Grafik 12">
            <a:extLst>
              <a:ext uri="{FF2B5EF4-FFF2-40B4-BE49-F238E27FC236}">
                <a16:creationId xmlns:a16="http://schemas.microsoft.com/office/drawing/2014/main" id="{8364F39B-84A8-7B3F-F769-7ED6B87BFADB}"/>
              </a:ext>
            </a:extLst>
          </p:cNvPr>
          <p:cNvPicPr>
            <a:picLocks noChangeAspect="1"/>
          </p:cNvPicPr>
          <p:nvPr/>
        </p:nvPicPr>
        <p:blipFill>
          <a:blip r:embed="rId3"/>
          <a:stretch>
            <a:fillRect/>
          </a:stretch>
        </p:blipFill>
        <p:spPr>
          <a:xfrm>
            <a:off x="0" y="537306"/>
            <a:ext cx="12168951" cy="5783388"/>
          </a:xfrm>
          <a:prstGeom prst="rect">
            <a:avLst/>
          </a:prstGeom>
        </p:spPr>
      </p:pic>
      <p:sp>
        <p:nvSpPr>
          <p:cNvPr id="14" name="Textfeld 13">
            <a:extLst>
              <a:ext uri="{FF2B5EF4-FFF2-40B4-BE49-F238E27FC236}">
                <a16:creationId xmlns:a16="http://schemas.microsoft.com/office/drawing/2014/main" id="{E9401B84-6B2B-A89A-9E4C-BA88E7F934CE}"/>
              </a:ext>
            </a:extLst>
          </p:cNvPr>
          <p:cNvSpPr txBox="1"/>
          <p:nvPr/>
        </p:nvSpPr>
        <p:spPr>
          <a:xfrm>
            <a:off x="201478" y="6431894"/>
            <a:ext cx="6076343" cy="369332"/>
          </a:xfrm>
          <a:prstGeom prst="rect">
            <a:avLst/>
          </a:prstGeom>
          <a:noFill/>
        </p:spPr>
        <p:txBody>
          <a:bodyPr wrap="none" rtlCol="0">
            <a:spAutoFit/>
          </a:bodyPr>
          <a:lstStyle/>
          <a:p>
            <a:r>
              <a:rPr lang="de-DE" dirty="0"/>
              <a:t>Quelle: </a:t>
            </a:r>
            <a:r>
              <a:rPr lang="de-AT" dirty="0"/>
              <a:t>Peter Krauskopf, 16.12.2021, </a:t>
            </a:r>
            <a:r>
              <a:rPr lang="de-AT" dirty="0" err="1"/>
              <a:t>Wipäd</a:t>
            </a:r>
            <a:r>
              <a:rPr lang="de-AT" dirty="0"/>
              <a:t>-Bundes-ARGE, PPP</a:t>
            </a:r>
          </a:p>
        </p:txBody>
      </p:sp>
    </p:spTree>
    <p:extLst>
      <p:ext uri="{BB962C8B-B14F-4D97-AF65-F5344CB8AC3E}">
        <p14:creationId xmlns:p14="http://schemas.microsoft.com/office/powerpoint/2010/main" val="1620009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07191-E032-D29A-FFFD-1390366A3CFD}"/>
            </a:ext>
          </a:extLst>
        </p:cNvPr>
        <p:cNvGrpSpPr/>
        <p:nvPr/>
      </p:nvGrpSpPr>
      <p:grpSpPr>
        <a:xfrm>
          <a:off x="0" y="0"/>
          <a:ext cx="0" cy="0"/>
          <a:chOff x="0" y="0"/>
          <a:chExt cx="0" cy="0"/>
        </a:xfrm>
      </p:grpSpPr>
      <p:sp>
        <p:nvSpPr>
          <p:cNvPr id="4" name="Rechteck 3">
            <a:extLst>
              <a:ext uri="{FF2B5EF4-FFF2-40B4-BE49-F238E27FC236}">
                <a16:creationId xmlns:a16="http://schemas.microsoft.com/office/drawing/2014/main" id="{1FF5A555-75BC-E027-3451-ABF4E4D5C77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pic>
        <p:nvPicPr>
          <p:cNvPr id="7" name="Grafik 6">
            <a:extLst>
              <a:ext uri="{FF2B5EF4-FFF2-40B4-BE49-F238E27FC236}">
                <a16:creationId xmlns:a16="http://schemas.microsoft.com/office/drawing/2014/main" id="{564E1306-53F0-C93A-4BD2-A62EFBF16B90}"/>
              </a:ext>
            </a:extLst>
          </p:cNvPr>
          <p:cNvPicPr>
            <a:picLocks noChangeAspect="1"/>
          </p:cNvPicPr>
          <p:nvPr/>
        </p:nvPicPr>
        <p:blipFill>
          <a:blip r:embed="rId3"/>
          <a:stretch>
            <a:fillRect/>
          </a:stretch>
        </p:blipFill>
        <p:spPr>
          <a:xfrm>
            <a:off x="1315453" y="93785"/>
            <a:ext cx="9465045" cy="7095359"/>
          </a:xfrm>
          <a:prstGeom prst="rect">
            <a:avLst/>
          </a:prstGeom>
        </p:spPr>
      </p:pic>
    </p:spTree>
    <p:extLst>
      <p:ext uri="{BB962C8B-B14F-4D97-AF65-F5344CB8AC3E}">
        <p14:creationId xmlns:p14="http://schemas.microsoft.com/office/powerpoint/2010/main" val="1433291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3B29DCE-CBD3-4DC3-85A6-8B3684153603}"/>
              </a:ext>
            </a:extLst>
          </p:cNvPr>
          <p:cNvSpPr>
            <a:spLocks noGrp="1"/>
          </p:cNvSpPr>
          <p:nvPr>
            <p:ph idx="1"/>
          </p:nvPr>
        </p:nvSpPr>
        <p:spPr>
          <a:xfrm>
            <a:off x="0" y="477106"/>
            <a:ext cx="11863754" cy="5676091"/>
          </a:xfrm>
        </p:spPr>
        <p:txBody>
          <a:bodyPr>
            <a:normAutofit lnSpcReduction="10000"/>
          </a:bodyPr>
          <a:lstStyle/>
          <a:p>
            <a:pPr marL="0" indent="0">
              <a:buNone/>
            </a:pPr>
            <a:r>
              <a:rPr lang="de-AT" dirty="0"/>
              <a:t>Quelle: </a:t>
            </a:r>
            <a:r>
              <a:rPr lang="de-AT" dirty="0">
                <a:hlinkClick r:id="rId3"/>
              </a:rPr>
              <a:t>https://www.abc.berufsbildendeschulen.at/berufsschulen</a:t>
            </a:r>
            <a:endParaRPr lang="de-AT" dirty="0"/>
          </a:p>
          <a:p>
            <a:pPr marL="0" indent="0">
              <a:buNone/>
            </a:pPr>
            <a:r>
              <a:rPr lang="de-AT" dirty="0"/>
              <a:t>oder </a:t>
            </a:r>
            <a:r>
              <a:rPr lang="de-AT" dirty="0">
                <a:hlinkClick r:id="rId4"/>
              </a:rPr>
              <a:t>https://www.abc.berufsbildendeschulen.at/downloads/lehrplaene-berufsschulen-1</a:t>
            </a:r>
            <a:endParaRPr lang="de-AT" dirty="0"/>
          </a:p>
          <a:p>
            <a:pPr marL="0" indent="0">
              <a:buNone/>
            </a:pPr>
            <a:r>
              <a:rPr lang="de-AT" dirty="0">
                <a:hlinkClick r:id="rId5"/>
              </a:rPr>
              <a:t>https://www.bildung-ktn.gv.at/Schule-und-Unterricht/Landeslehrpl-ne-Berufsschulen/Landeslehrpl-ne-i.d.F-BGBl.-II-Nr.-349-2020---Teil2.html</a:t>
            </a:r>
            <a:endParaRPr lang="de-AT" dirty="0"/>
          </a:p>
          <a:p>
            <a:pPr marL="0" indent="0">
              <a:buNone/>
            </a:pPr>
            <a:r>
              <a:rPr lang="de-DE" dirty="0"/>
              <a:t>Jugendliche, die einen Lehrvertrag mit einem Betrieb oder einen Ausbildungsvertrag abgeschlossen haben -duales System – verpflichtet die Berufsschule zu besuchen.</a:t>
            </a:r>
          </a:p>
          <a:p>
            <a:pPr marL="0" indent="0">
              <a:buNone/>
            </a:pPr>
            <a:r>
              <a:rPr lang="de-DE" dirty="0"/>
              <a:t>Bildungsaufgaben auf zwei Träger verteilt: Betrieb oder überbetriebliche Einrichtung und Berufsschule. </a:t>
            </a:r>
          </a:p>
          <a:p>
            <a:pPr marL="0" indent="0">
              <a:buNone/>
            </a:pPr>
            <a:r>
              <a:rPr lang="de-DE" dirty="0"/>
              <a:t>Zurzeit gibt es über 200 anerkannte Lehrberufe, die folgende Lehrberufsgruppen umfassen:</a:t>
            </a:r>
            <a:endParaRPr lang="de-AT" dirty="0"/>
          </a:p>
          <a:p>
            <a:pPr marL="0" indent="0">
              <a:buNone/>
            </a:pPr>
            <a:r>
              <a:rPr lang="de-AT" b="1" dirty="0"/>
              <a:t> </a:t>
            </a:r>
            <a:endParaRPr lang="de-AT" sz="1200" dirty="0"/>
          </a:p>
          <a:p>
            <a:pPr marL="0" indent="0">
              <a:buNone/>
            </a:pPr>
            <a:endParaRPr lang="de-AT" dirty="0"/>
          </a:p>
          <a:p>
            <a:pPr marL="0" indent="0">
              <a:buNone/>
            </a:pPr>
            <a:endParaRPr lang="de-AT" dirty="0"/>
          </a:p>
          <a:p>
            <a:pPr marL="514350" indent="-514350">
              <a:buAutoNum type="arabicPeriod"/>
            </a:pPr>
            <a:endParaRPr lang="de-DE" dirty="0"/>
          </a:p>
          <a:p>
            <a:pPr marL="514350" indent="-514350">
              <a:buAutoNum type="arabicPeriod"/>
            </a:pPr>
            <a:endParaRPr lang="de-DE" dirty="0"/>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7" name="Titel 6">
            <a:extLst>
              <a:ext uri="{FF2B5EF4-FFF2-40B4-BE49-F238E27FC236}">
                <a16:creationId xmlns:a16="http://schemas.microsoft.com/office/drawing/2014/main" id="{55B56F13-0C54-6D2A-A430-17D6C613910D}"/>
              </a:ext>
            </a:extLst>
          </p:cNvPr>
          <p:cNvSpPr>
            <a:spLocks noGrp="1"/>
          </p:cNvSpPr>
          <p:nvPr>
            <p:ph type="title"/>
          </p:nvPr>
        </p:nvSpPr>
        <p:spPr>
          <a:xfrm>
            <a:off x="1355231" y="44046"/>
            <a:ext cx="9431589" cy="433060"/>
          </a:xfrm>
        </p:spPr>
        <p:txBody>
          <a:bodyPr>
            <a:noAutofit/>
          </a:bodyPr>
          <a:lstStyle/>
          <a:p>
            <a:r>
              <a:rPr lang="de-DE" sz="3600" dirty="0"/>
              <a:t>Lehrpläne der Fachberufsschulen</a:t>
            </a:r>
            <a:endParaRPr lang="de-AT" sz="3600" dirty="0"/>
          </a:p>
        </p:txBody>
      </p:sp>
      <p:pic>
        <p:nvPicPr>
          <p:cNvPr id="11" name="Grafik 10">
            <a:extLst>
              <a:ext uri="{FF2B5EF4-FFF2-40B4-BE49-F238E27FC236}">
                <a16:creationId xmlns:a16="http://schemas.microsoft.com/office/drawing/2014/main" id="{974225C3-609B-5009-6F94-F6BBB48DD23F}"/>
              </a:ext>
            </a:extLst>
          </p:cNvPr>
          <p:cNvPicPr>
            <a:picLocks noChangeAspect="1"/>
          </p:cNvPicPr>
          <p:nvPr/>
        </p:nvPicPr>
        <p:blipFill>
          <a:blip r:embed="rId6"/>
          <a:stretch>
            <a:fillRect/>
          </a:stretch>
        </p:blipFill>
        <p:spPr>
          <a:xfrm>
            <a:off x="6114954" y="5055731"/>
            <a:ext cx="2781762" cy="1708484"/>
          </a:xfrm>
          <a:prstGeom prst="rect">
            <a:avLst/>
          </a:prstGeom>
        </p:spPr>
      </p:pic>
      <p:pic>
        <p:nvPicPr>
          <p:cNvPr id="13" name="Grafik 12">
            <a:extLst>
              <a:ext uri="{FF2B5EF4-FFF2-40B4-BE49-F238E27FC236}">
                <a16:creationId xmlns:a16="http://schemas.microsoft.com/office/drawing/2014/main" id="{D2D1F4F8-261D-42CF-2708-DA3CC9477A2C}"/>
              </a:ext>
            </a:extLst>
          </p:cNvPr>
          <p:cNvPicPr>
            <a:picLocks noChangeAspect="1"/>
          </p:cNvPicPr>
          <p:nvPr/>
        </p:nvPicPr>
        <p:blipFill>
          <a:blip r:embed="rId7"/>
          <a:stretch>
            <a:fillRect/>
          </a:stretch>
        </p:blipFill>
        <p:spPr>
          <a:xfrm>
            <a:off x="9224962" y="5518627"/>
            <a:ext cx="2943225" cy="1200150"/>
          </a:xfrm>
          <a:prstGeom prst="rect">
            <a:avLst/>
          </a:prstGeom>
        </p:spPr>
      </p:pic>
      <p:pic>
        <p:nvPicPr>
          <p:cNvPr id="15" name="Grafik 14">
            <a:extLst>
              <a:ext uri="{FF2B5EF4-FFF2-40B4-BE49-F238E27FC236}">
                <a16:creationId xmlns:a16="http://schemas.microsoft.com/office/drawing/2014/main" id="{DDD96201-2416-7834-5EB1-BB7F44F2F5C8}"/>
              </a:ext>
            </a:extLst>
          </p:cNvPr>
          <p:cNvPicPr>
            <a:picLocks noChangeAspect="1"/>
          </p:cNvPicPr>
          <p:nvPr/>
        </p:nvPicPr>
        <p:blipFill>
          <a:blip r:embed="rId8"/>
          <a:stretch>
            <a:fillRect/>
          </a:stretch>
        </p:blipFill>
        <p:spPr>
          <a:xfrm>
            <a:off x="9201150" y="44046"/>
            <a:ext cx="2990850" cy="581025"/>
          </a:xfrm>
          <a:prstGeom prst="rect">
            <a:avLst/>
          </a:prstGeom>
        </p:spPr>
      </p:pic>
    </p:spTree>
    <p:extLst>
      <p:ext uri="{BB962C8B-B14F-4D97-AF65-F5344CB8AC3E}">
        <p14:creationId xmlns:p14="http://schemas.microsoft.com/office/powerpoint/2010/main" val="1971804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7" name="Titel 6">
            <a:extLst>
              <a:ext uri="{FF2B5EF4-FFF2-40B4-BE49-F238E27FC236}">
                <a16:creationId xmlns:a16="http://schemas.microsoft.com/office/drawing/2014/main" id="{55B56F13-0C54-6D2A-A430-17D6C613910D}"/>
              </a:ext>
            </a:extLst>
          </p:cNvPr>
          <p:cNvSpPr>
            <a:spLocks noGrp="1"/>
          </p:cNvSpPr>
          <p:nvPr>
            <p:ph type="title"/>
          </p:nvPr>
        </p:nvSpPr>
        <p:spPr>
          <a:xfrm>
            <a:off x="521671" y="46495"/>
            <a:ext cx="12794721" cy="433060"/>
          </a:xfrm>
        </p:spPr>
        <p:txBody>
          <a:bodyPr>
            <a:noAutofit/>
          </a:bodyPr>
          <a:lstStyle/>
          <a:p>
            <a:r>
              <a:rPr lang="de-DE" sz="3600" dirty="0"/>
              <a:t>Lehrpläne der Fachberufsschulen – </a:t>
            </a:r>
            <a:r>
              <a:rPr lang="de-DE" sz="2400" dirty="0"/>
              <a:t>Auswahl Website FBS </a:t>
            </a:r>
            <a:r>
              <a:rPr lang="de-DE" sz="2400" dirty="0" err="1"/>
              <a:t>Ktn</a:t>
            </a:r>
            <a:r>
              <a:rPr lang="de-DE" sz="2400" dirty="0"/>
              <a:t> </a:t>
            </a:r>
            <a:endParaRPr lang="de-AT" sz="2400" dirty="0"/>
          </a:p>
        </p:txBody>
      </p:sp>
      <p:sp>
        <p:nvSpPr>
          <p:cNvPr id="8" name="Inhaltsplatzhalter 7">
            <a:extLst>
              <a:ext uri="{FF2B5EF4-FFF2-40B4-BE49-F238E27FC236}">
                <a16:creationId xmlns:a16="http://schemas.microsoft.com/office/drawing/2014/main" id="{D1FF714A-8499-B4F3-4AF8-9092ACB8E861}"/>
              </a:ext>
            </a:extLst>
          </p:cNvPr>
          <p:cNvSpPr>
            <a:spLocks noGrp="1"/>
          </p:cNvSpPr>
          <p:nvPr>
            <p:ph idx="1"/>
          </p:nvPr>
        </p:nvSpPr>
        <p:spPr>
          <a:xfrm>
            <a:off x="271220" y="704803"/>
            <a:ext cx="10515600" cy="5448394"/>
          </a:xfrm>
        </p:spPr>
        <p:txBody>
          <a:bodyPr/>
          <a:lstStyle/>
          <a:p>
            <a:pPr marL="0" indent="0">
              <a:buNone/>
            </a:pPr>
            <a:r>
              <a:rPr lang="de-AT" sz="1400" b="0" i="0" u="none" strike="noStrike" dirty="0">
                <a:solidFill>
                  <a:srgbClr val="335871"/>
                </a:solidFill>
                <a:effectLst/>
                <a:latin typeface="Arial" panose="020B0604020202020204" pitchFamily="34" charset="0"/>
              </a:rPr>
              <a:t>Nah- und Distributionslogistik</a:t>
            </a:r>
          </a:p>
          <a:p>
            <a:pPr marL="0" indent="0">
              <a:buNone/>
            </a:pPr>
            <a:r>
              <a:rPr lang="de-AT" sz="1400" b="0" i="0" u="none" strike="noStrike" dirty="0">
                <a:solidFill>
                  <a:srgbClr val="335871"/>
                </a:solidFill>
                <a:effectLst/>
                <a:latin typeface="Arial" panose="020B0604020202020204" pitchFamily="34" charset="0"/>
              </a:rPr>
              <a:t>Mechatronik</a:t>
            </a:r>
          </a:p>
          <a:p>
            <a:pPr marL="0" indent="0">
              <a:buNone/>
            </a:pPr>
            <a:r>
              <a:rPr lang="de-AT" sz="1400" b="0" i="0" u="none" strike="noStrike" dirty="0">
                <a:solidFill>
                  <a:srgbClr val="335871"/>
                </a:solidFill>
                <a:effectLst/>
                <a:latin typeface="Arial" panose="020B0604020202020204" pitchFamily="34" charset="0"/>
              </a:rPr>
              <a:t>Sonnenschutztechnik</a:t>
            </a:r>
          </a:p>
          <a:p>
            <a:pPr marL="0" indent="0">
              <a:buNone/>
            </a:pPr>
            <a:r>
              <a:rPr lang="de-AT" sz="1400" b="0" i="0" u="none" strike="noStrike" dirty="0">
                <a:solidFill>
                  <a:srgbClr val="335871"/>
                </a:solidFill>
                <a:effectLst/>
                <a:latin typeface="Arial" panose="020B0604020202020204" pitchFamily="34" charset="0"/>
              </a:rPr>
              <a:t>Elektrotechnik</a:t>
            </a:r>
          </a:p>
          <a:p>
            <a:pPr marL="0" indent="0">
              <a:buNone/>
            </a:pPr>
            <a:r>
              <a:rPr lang="de-AT" sz="1400" b="0" i="0" u="none" strike="noStrike" dirty="0">
                <a:solidFill>
                  <a:srgbClr val="335871"/>
                </a:solidFill>
                <a:effectLst/>
                <a:latin typeface="Arial" panose="020B0604020202020204" pitchFamily="34" charset="0"/>
              </a:rPr>
              <a:t>Betriebslogistikkaufmann/-frau</a:t>
            </a:r>
          </a:p>
          <a:p>
            <a:pPr marL="0" indent="0">
              <a:buNone/>
            </a:pPr>
            <a:endParaRPr lang="de-AT" dirty="0"/>
          </a:p>
        </p:txBody>
      </p:sp>
      <p:pic>
        <p:nvPicPr>
          <p:cNvPr id="10" name="Grafik 9">
            <a:extLst>
              <a:ext uri="{FF2B5EF4-FFF2-40B4-BE49-F238E27FC236}">
                <a16:creationId xmlns:a16="http://schemas.microsoft.com/office/drawing/2014/main" id="{32C59C04-78F7-7EA8-129B-4F7B24EB5B41}"/>
              </a:ext>
            </a:extLst>
          </p:cNvPr>
          <p:cNvPicPr>
            <a:picLocks noChangeAspect="1"/>
          </p:cNvPicPr>
          <p:nvPr/>
        </p:nvPicPr>
        <p:blipFill>
          <a:blip r:embed="rId3"/>
          <a:stretch>
            <a:fillRect/>
          </a:stretch>
        </p:blipFill>
        <p:spPr>
          <a:xfrm>
            <a:off x="9509227" y="1425418"/>
            <a:ext cx="2393123" cy="5008125"/>
          </a:xfrm>
          <a:prstGeom prst="rect">
            <a:avLst/>
          </a:prstGeom>
        </p:spPr>
      </p:pic>
      <p:pic>
        <p:nvPicPr>
          <p:cNvPr id="14" name="Grafik 13">
            <a:extLst>
              <a:ext uri="{FF2B5EF4-FFF2-40B4-BE49-F238E27FC236}">
                <a16:creationId xmlns:a16="http://schemas.microsoft.com/office/drawing/2014/main" id="{8C54CC04-CD6E-D2B7-66B3-FFCC11D93C97}"/>
              </a:ext>
            </a:extLst>
          </p:cNvPr>
          <p:cNvPicPr>
            <a:picLocks noChangeAspect="1"/>
          </p:cNvPicPr>
          <p:nvPr/>
        </p:nvPicPr>
        <p:blipFill>
          <a:blip r:embed="rId4"/>
          <a:stretch>
            <a:fillRect/>
          </a:stretch>
        </p:blipFill>
        <p:spPr>
          <a:xfrm rot="5400000" flipV="1">
            <a:off x="6536684" y="4172947"/>
            <a:ext cx="4393534" cy="1429243"/>
          </a:xfrm>
          <a:prstGeom prst="rect">
            <a:avLst/>
          </a:prstGeom>
        </p:spPr>
      </p:pic>
      <p:pic>
        <p:nvPicPr>
          <p:cNvPr id="17" name="Grafik 16">
            <a:extLst>
              <a:ext uri="{FF2B5EF4-FFF2-40B4-BE49-F238E27FC236}">
                <a16:creationId xmlns:a16="http://schemas.microsoft.com/office/drawing/2014/main" id="{9482C72D-21A9-F047-CB00-1BFEBC5340EF}"/>
              </a:ext>
            </a:extLst>
          </p:cNvPr>
          <p:cNvPicPr>
            <a:picLocks noChangeAspect="1"/>
          </p:cNvPicPr>
          <p:nvPr/>
        </p:nvPicPr>
        <p:blipFill>
          <a:blip r:embed="rId5"/>
          <a:stretch>
            <a:fillRect/>
          </a:stretch>
        </p:blipFill>
        <p:spPr>
          <a:xfrm>
            <a:off x="65991" y="5170631"/>
            <a:ext cx="7764186" cy="671624"/>
          </a:xfrm>
          <a:prstGeom prst="rect">
            <a:avLst/>
          </a:prstGeom>
        </p:spPr>
      </p:pic>
      <p:pic>
        <p:nvPicPr>
          <p:cNvPr id="19" name="Grafik 18">
            <a:extLst>
              <a:ext uri="{FF2B5EF4-FFF2-40B4-BE49-F238E27FC236}">
                <a16:creationId xmlns:a16="http://schemas.microsoft.com/office/drawing/2014/main" id="{6A38B921-83A3-7F12-4287-45EEAA4D224E}"/>
              </a:ext>
            </a:extLst>
          </p:cNvPr>
          <p:cNvPicPr>
            <a:picLocks noChangeAspect="1"/>
          </p:cNvPicPr>
          <p:nvPr/>
        </p:nvPicPr>
        <p:blipFill>
          <a:blip r:embed="rId6"/>
          <a:stretch>
            <a:fillRect/>
          </a:stretch>
        </p:blipFill>
        <p:spPr>
          <a:xfrm>
            <a:off x="5978238" y="606925"/>
            <a:ext cx="5991225" cy="609600"/>
          </a:xfrm>
          <a:prstGeom prst="rect">
            <a:avLst/>
          </a:prstGeom>
        </p:spPr>
      </p:pic>
      <p:pic>
        <p:nvPicPr>
          <p:cNvPr id="21" name="Grafik 20">
            <a:extLst>
              <a:ext uri="{FF2B5EF4-FFF2-40B4-BE49-F238E27FC236}">
                <a16:creationId xmlns:a16="http://schemas.microsoft.com/office/drawing/2014/main" id="{F3FD485E-09B7-ED2E-2CC3-4434FAE37BF3}"/>
              </a:ext>
            </a:extLst>
          </p:cNvPr>
          <p:cNvPicPr>
            <a:picLocks noChangeAspect="1"/>
          </p:cNvPicPr>
          <p:nvPr/>
        </p:nvPicPr>
        <p:blipFill>
          <a:blip r:embed="rId7"/>
          <a:stretch>
            <a:fillRect/>
          </a:stretch>
        </p:blipFill>
        <p:spPr>
          <a:xfrm>
            <a:off x="5926484" y="1310233"/>
            <a:ext cx="3394091" cy="1283074"/>
          </a:xfrm>
          <a:prstGeom prst="rect">
            <a:avLst/>
          </a:prstGeom>
        </p:spPr>
      </p:pic>
      <p:pic>
        <p:nvPicPr>
          <p:cNvPr id="23" name="Grafik 22">
            <a:extLst>
              <a:ext uri="{FF2B5EF4-FFF2-40B4-BE49-F238E27FC236}">
                <a16:creationId xmlns:a16="http://schemas.microsoft.com/office/drawing/2014/main" id="{9F177FA2-9B89-AFE5-7D8F-10D289E2F2D0}"/>
              </a:ext>
            </a:extLst>
          </p:cNvPr>
          <p:cNvPicPr>
            <a:picLocks noChangeAspect="1"/>
          </p:cNvPicPr>
          <p:nvPr/>
        </p:nvPicPr>
        <p:blipFill>
          <a:blip r:embed="rId8"/>
          <a:stretch>
            <a:fillRect/>
          </a:stretch>
        </p:blipFill>
        <p:spPr>
          <a:xfrm>
            <a:off x="124452" y="4234739"/>
            <a:ext cx="7705725" cy="742950"/>
          </a:xfrm>
          <a:prstGeom prst="rect">
            <a:avLst/>
          </a:prstGeom>
        </p:spPr>
      </p:pic>
      <p:pic>
        <p:nvPicPr>
          <p:cNvPr id="25" name="Grafik 24">
            <a:extLst>
              <a:ext uri="{FF2B5EF4-FFF2-40B4-BE49-F238E27FC236}">
                <a16:creationId xmlns:a16="http://schemas.microsoft.com/office/drawing/2014/main" id="{2FFC74B7-5809-7A84-1209-E38B2A66E716}"/>
              </a:ext>
            </a:extLst>
          </p:cNvPr>
          <p:cNvPicPr>
            <a:picLocks noChangeAspect="1"/>
          </p:cNvPicPr>
          <p:nvPr/>
        </p:nvPicPr>
        <p:blipFill>
          <a:blip r:embed="rId9"/>
          <a:stretch>
            <a:fillRect/>
          </a:stretch>
        </p:blipFill>
        <p:spPr>
          <a:xfrm>
            <a:off x="197629" y="3390323"/>
            <a:ext cx="7724775" cy="552450"/>
          </a:xfrm>
          <a:prstGeom prst="rect">
            <a:avLst/>
          </a:prstGeom>
        </p:spPr>
      </p:pic>
      <p:pic>
        <p:nvPicPr>
          <p:cNvPr id="27" name="Grafik 26">
            <a:extLst>
              <a:ext uri="{FF2B5EF4-FFF2-40B4-BE49-F238E27FC236}">
                <a16:creationId xmlns:a16="http://schemas.microsoft.com/office/drawing/2014/main" id="{44C67B2C-5568-B59E-2857-EB925AFEE4CE}"/>
              </a:ext>
            </a:extLst>
          </p:cNvPr>
          <p:cNvPicPr>
            <a:picLocks noChangeAspect="1"/>
          </p:cNvPicPr>
          <p:nvPr/>
        </p:nvPicPr>
        <p:blipFill>
          <a:blip r:embed="rId10"/>
          <a:stretch>
            <a:fillRect/>
          </a:stretch>
        </p:blipFill>
        <p:spPr>
          <a:xfrm>
            <a:off x="29886" y="6137679"/>
            <a:ext cx="7734300" cy="676275"/>
          </a:xfrm>
          <a:prstGeom prst="rect">
            <a:avLst/>
          </a:prstGeom>
        </p:spPr>
      </p:pic>
      <p:pic>
        <p:nvPicPr>
          <p:cNvPr id="29" name="Grafik 28">
            <a:extLst>
              <a:ext uri="{FF2B5EF4-FFF2-40B4-BE49-F238E27FC236}">
                <a16:creationId xmlns:a16="http://schemas.microsoft.com/office/drawing/2014/main" id="{527444DA-AA80-CB01-D5B6-4890BB5C0121}"/>
              </a:ext>
            </a:extLst>
          </p:cNvPr>
          <p:cNvPicPr>
            <a:picLocks noChangeAspect="1"/>
          </p:cNvPicPr>
          <p:nvPr/>
        </p:nvPicPr>
        <p:blipFill>
          <a:blip r:embed="rId11"/>
          <a:stretch>
            <a:fillRect/>
          </a:stretch>
        </p:blipFill>
        <p:spPr>
          <a:xfrm>
            <a:off x="99659" y="2636627"/>
            <a:ext cx="7772400" cy="657225"/>
          </a:xfrm>
          <a:prstGeom prst="rect">
            <a:avLst/>
          </a:prstGeom>
        </p:spPr>
      </p:pic>
      <p:pic>
        <p:nvPicPr>
          <p:cNvPr id="33" name="Grafik 32">
            <a:extLst>
              <a:ext uri="{FF2B5EF4-FFF2-40B4-BE49-F238E27FC236}">
                <a16:creationId xmlns:a16="http://schemas.microsoft.com/office/drawing/2014/main" id="{FCCC31D4-F97D-5A32-C243-E861EC825B68}"/>
              </a:ext>
            </a:extLst>
          </p:cNvPr>
          <p:cNvPicPr>
            <a:picLocks noChangeAspect="1"/>
          </p:cNvPicPr>
          <p:nvPr/>
        </p:nvPicPr>
        <p:blipFill>
          <a:blip r:embed="rId12"/>
          <a:stretch>
            <a:fillRect/>
          </a:stretch>
        </p:blipFill>
        <p:spPr>
          <a:xfrm>
            <a:off x="2846700" y="688778"/>
            <a:ext cx="2838450" cy="1514475"/>
          </a:xfrm>
          <a:prstGeom prst="rect">
            <a:avLst/>
          </a:prstGeom>
        </p:spPr>
      </p:pic>
    </p:spTree>
    <p:extLst>
      <p:ext uri="{BB962C8B-B14F-4D97-AF65-F5344CB8AC3E}">
        <p14:creationId xmlns:p14="http://schemas.microsoft.com/office/powerpoint/2010/main" val="1824663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CF299A5-E048-40CC-96AD-D4F35C5E8D03}"/>
              </a:ext>
            </a:extLst>
          </p:cNvPr>
          <p:cNvSpPr txBox="1"/>
          <p:nvPr/>
        </p:nvSpPr>
        <p:spPr>
          <a:xfrm>
            <a:off x="134906" y="-61529"/>
            <a:ext cx="9263268" cy="618630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AT"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AT" sz="2800" b="1" i="0" u="none" strike="noStrike" kern="1200" cap="none" spc="0" normalizeH="0" baseline="0" noProof="0" dirty="0">
                <a:ln>
                  <a:noFill/>
                </a:ln>
                <a:solidFill>
                  <a:prstClr val="white"/>
                </a:solidFill>
                <a:effectLst/>
                <a:uLnTx/>
                <a:uFillTx/>
                <a:latin typeface="Calibri" panose="020F0502020204030204"/>
                <a:ea typeface="+mn-ea"/>
                <a:cs typeface="+mn-cs"/>
              </a:rPr>
              <a:t>Die Grundlage unserer Arbeit als Pädagoge*in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C00000"/>
                </a:solidFill>
                <a:effectLst/>
                <a:uLnTx/>
                <a:uFillTx/>
                <a:latin typeface="Calibri" panose="020F0502020204030204"/>
                <a:ea typeface="+mn-ea"/>
                <a:cs typeface="+mn-cs"/>
              </a:rPr>
              <a:t>Die Umsetzung der lernergebnis- und kompetenzorientierten Lehrpläne</a:t>
            </a:r>
            <a:endParaRPr kumimoji="0" lang="de-AT" sz="2800"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AT" sz="2400" b="1" i="0" u="none" strike="noStrike" kern="1200" cap="none" spc="0" normalizeH="0" baseline="0" noProof="0" dirty="0">
                <a:ln>
                  <a:noFill/>
                </a:ln>
                <a:solidFill>
                  <a:prstClr val="black"/>
                </a:solidFill>
                <a:effectLst/>
                <a:uLnTx/>
                <a:uFillTx/>
                <a:latin typeface="Calibri" panose="020F0502020204030204"/>
                <a:ea typeface="+mn-ea"/>
                <a:cs typeface="+mn-cs"/>
              </a:rPr>
              <a:t>shorturl.at/JMQX5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AT"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AT"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AT" sz="2400" b="1" i="0" u="none" strike="noStrike" kern="1200" cap="none" spc="0" normalizeH="0" baseline="0" noProof="0" dirty="0">
                <a:ln>
                  <a:noFill/>
                </a:ln>
                <a:solidFill>
                  <a:prstClr val="black"/>
                </a:solidFill>
                <a:effectLst/>
                <a:uLnTx/>
                <a:uFillTx/>
                <a:latin typeface="Calibri" panose="020F0502020204030204"/>
                <a:ea typeface="+mn-ea"/>
                <a:cs typeface="+mn-cs"/>
              </a:rPr>
              <a:t>Allgemeine Bestimmungen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AT" sz="2400" b="1" i="0" u="none" strike="noStrike" kern="1200" cap="none" spc="0" normalizeH="0" baseline="0" noProof="0" dirty="0">
                <a:ln>
                  <a:noFill/>
                </a:ln>
                <a:solidFill>
                  <a:prstClr val="black"/>
                </a:solidFill>
                <a:effectLst/>
                <a:uLnTx/>
                <a:uFillTx/>
                <a:latin typeface="Calibri" panose="020F0502020204030204"/>
                <a:ea typeface="+mn-ea"/>
                <a:cs typeface="+mn-cs"/>
              </a:rPr>
              <a:t>Allgemeines Bildungsziel</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AT" sz="2400" b="1" i="0" u="none" strike="noStrike" kern="1200" cap="none" spc="0" normalizeH="0" baseline="0" noProof="0" dirty="0">
                <a:ln>
                  <a:noFill/>
                </a:ln>
                <a:solidFill>
                  <a:prstClr val="black"/>
                </a:solidFill>
                <a:effectLst/>
                <a:uLnTx/>
                <a:uFillTx/>
                <a:latin typeface="Calibri" panose="020F0502020204030204"/>
                <a:ea typeface="+mn-ea"/>
                <a:cs typeface="+mn-cs"/>
              </a:rPr>
              <a:t>Allgemeine didaktische Grundsätze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AT" sz="2400" b="1" i="0" u="none" strike="noStrike" kern="1200" cap="none" spc="0" normalizeH="0" baseline="0" noProof="0" dirty="0">
                <a:ln>
                  <a:noFill/>
                </a:ln>
                <a:solidFill>
                  <a:prstClr val="black"/>
                </a:solidFill>
                <a:effectLst/>
                <a:uLnTx/>
                <a:uFillTx/>
                <a:latin typeface="Calibri" panose="020F0502020204030204"/>
                <a:ea typeface="+mn-ea"/>
                <a:cs typeface="+mn-cs"/>
              </a:rPr>
              <a:t>Unterrichtsprinzipien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AT"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AT"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AT" sz="2400" b="1" i="0" u="none" strike="noStrike" kern="1200" cap="none" spc="0" normalizeH="0" baseline="0" noProof="0" dirty="0">
                <a:ln>
                  <a:noFill/>
                </a:ln>
                <a:solidFill>
                  <a:prstClr val="black"/>
                </a:solidFill>
                <a:effectLst/>
                <a:uLnTx/>
                <a:uFillTx/>
                <a:latin typeface="Calibri" panose="020F0502020204030204"/>
                <a:ea typeface="+mn-ea"/>
                <a:cs typeface="+mn-cs"/>
              </a:rPr>
              <a:t>Bildungs- und Lehraufgaben sowie Lehrstoff der einzelnen UG</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AT"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AT" sz="24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4" name="Grafik 3">
            <a:extLst>
              <a:ext uri="{FF2B5EF4-FFF2-40B4-BE49-F238E27FC236}">
                <a16:creationId xmlns:a16="http://schemas.microsoft.com/office/drawing/2014/main" id="{25982994-8BC8-371B-3747-479A770B5678}"/>
              </a:ext>
            </a:extLst>
          </p:cNvPr>
          <p:cNvPicPr>
            <a:picLocks noChangeAspect="1"/>
          </p:cNvPicPr>
          <p:nvPr/>
        </p:nvPicPr>
        <p:blipFill>
          <a:blip r:embed="rId3"/>
          <a:stretch>
            <a:fillRect/>
          </a:stretch>
        </p:blipFill>
        <p:spPr>
          <a:xfrm>
            <a:off x="6556901" y="1331672"/>
            <a:ext cx="5500193" cy="1070449"/>
          </a:xfrm>
          <a:prstGeom prst="rect">
            <a:avLst/>
          </a:prstGeom>
        </p:spPr>
      </p:pic>
      <p:pic>
        <p:nvPicPr>
          <p:cNvPr id="6" name="Grafik 5">
            <a:extLst>
              <a:ext uri="{FF2B5EF4-FFF2-40B4-BE49-F238E27FC236}">
                <a16:creationId xmlns:a16="http://schemas.microsoft.com/office/drawing/2014/main" id="{C54A0417-E5B5-7AB7-1B58-123AD38B12CA}"/>
              </a:ext>
            </a:extLst>
          </p:cNvPr>
          <p:cNvPicPr>
            <a:picLocks noChangeAspect="1"/>
          </p:cNvPicPr>
          <p:nvPr/>
        </p:nvPicPr>
        <p:blipFill>
          <a:blip r:embed="rId4"/>
          <a:stretch>
            <a:fillRect/>
          </a:stretch>
        </p:blipFill>
        <p:spPr>
          <a:xfrm>
            <a:off x="6864625" y="2696378"/>
            <a:ext cx="5308731" cy="990600"/>
          </a:xfrm>
          <a:prstGeom prst="rect">
            <a:avLst/>
          </a:prstGeom>
        </p:spPr>
      </p:pic>
      <p:pic>
        <p:nvPicPr>
          <p:cNvPr id="10" name="Grafik 9">
            <a:extLst>
              <a:ext uri="{FF2B5EF4-FFF2-40B4-BE49-F238E27FC236}">
                <a16:creationId xmlns:a16="http://schemas.microsoft.com/office/drawing/2014/main" id="{033F4C7E-8CB4-7FE3-B766-A7D3E8C9CC4A}"/>
              </a:ext>
            </a:extLst>
          </p:cNvPr>
          <p:cNvPicPr>
            <a:picLocks noChangeAspect="1"/>
          </p:cNvPicPr>
          <p:nvPr/>
        </p:nvPicPr>
        <p:blipFill>
          <a:blip r:embed="rId5"/>
          <a:stretch>
            <a:fillRect/>
          </a:stretch>
        </p:blipFill>
        <p:spPr>
          <a:xfrm>
            <a:off x="6382156" y="3826374"/>
            <a:ext cx="5791200" cy="685800"/>
          </a:xfrm>
          <a:prstGeom prst="rect">
            <a:avLst/>
          </a:prstGeom>
        </p:spPr>
      </p:pic>
      <p:pic>
        <p:nvPicPr>
          <p:cNvPr id="12" name="Grafik 11">
            <a:extLst>
              <a:ext uri="{FF2B5EF4-FFF2-40B4-BE49-F238E27FC236}">
                <a16:creationId xmlns:a16="http://schemas.microsoft.com/office/drawing/2014/main" id="{46378D53-6B10-1A7F-7269-C4399CEE5801}"/>
              </a:ext>
            </a:extLst>
          </p:cNvPr>
          <p:cNvPicPr>
            <a:picLocks noChangeAspect="1"/>
          </p:cNvPicPr>
          <p:nvPr/>
        </p:nvPicPr>
        <p:blipFill>
          <a:blip r:embed="rId6"/>
          <a:stretch>
            <a:fillRect/>
          </a:stretch>
        </p:blipFill>
        <p:spPr>
          <a:xfrm>
            <a:off x="6890508" y="5321026"/>
            <a:ext cx="5015333" cy="1223620"/>
          </a:xfrm>
          <a:prstGeom prst="rect">
            <a:avLst/>
          </a:prstGeom>
        </p:spPr>
      </p:pic>
    </p:spTree>
    <p:extLst>
      <p:ext uri="{BB962C8B-B14F-4D97-AF65-F5344CB8AC3E}">
        <p14:creationId xmlns:p14="http://schemas.microsoft.com/office/powerpoint/2010/main" val="74817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nhaltsplatzhalter 27">
            <a:extLst>
              <a:ext uri="{FF2B5EF4-FFF2-40B4-BE49-F238E27FC236}">
                <a16:creationId xmlns:a16="http://schemas.microsoft.com/office/drawing/2014/main" id="{81B8A36E-ADA3-467A-1C98-E444D83FBF37}"/>
              </a:ext>
            </a:extLst>
          </p:cNvPr>
          <p:cNvPicPr>
            <a:picLocks noGrp="1" noChangeAspect="1"/>
          </p:cNvPicPr>
          <p:nvPr>
            <p:ph idx="1"/>
          </p:nvPr>
        </p:nvPicPr>
        <p:blipFill>
          <a:blip r:embed="rId3"/>
          <a:stretch>
            <a:fillRect/>
          </a:stretch>
        </p:blipFill>
        <p:spPr>
          <a:xfrm>
            <a:off x="128762" y="761572"/>
            <a:ext cx="5676900" cy="1295400"/>
          </a:xfrm>
        </p:spPr>
      </p:pic>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feld 5">
            <a:extLst>
              <a:ext uri="{FF2B5EF4-FFF2-40B4-BE49-F238E27FC236}">
                <a16:creationId xmlns:a16="http://schemas.microsoft.com/office/drawing/2014/main" id="{5F507E3A-9C29-AC04-79B8-0E9E4F2E3BB3}"/>
              </a:ext>
            </a:extLst>
          </p:cNvPr>
          <p:cNvSpPr txBox="1"/>
          <p:nvPr/>
        </p:nvSpPr>
        <p:spPr>
          <a:xfrm>
            <a:off x="227331" y="6078932"/>
            <a:ext cx="610633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Quelle: QMS – Der Qualitätsrahmen für Schulen</a:t>
            </a: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el 7">
            <a:extLst>
              <a:ext uri="{FF2B5EF4-FFF2-40B4-BE49-F238E27FC236}">
                <a16:creationId xmlns:a16="http://schemas.microsoft.com/office/drawing/2014/main" id="{F4ED99C6-513E-A017-63BC-A7847C7B454D}"/>
              </a:ext>
            </a:extLst>
          </p:cNvPr>
          <p:cNvSpPr>
            <a:spLocks noGrp="1"/>
          </p:cNvSpPr>
          <p:nvPr>
            <p:ph type="title"/>
          </p:nvPr>
        </p:nvSpPr>
        <p:spPr>
          <a:xfrm>
            <a:off x="2424615" y="44046"/>
            <a:ext cx="12147248" cy="433060"/>
          </a:xfrm>
        </p:spPr>
        <p:txBody>
          <a:bodyPr/>
          <a:lstStyle/>
          <a:p>
            <a:r>
              <a:rPr lang="de-DE" sz="2400" dirty="0"/>
              <a:t>Qualitätsrahmen - </a:t>
            </a:r>
            <a:r>
              <a:rPr lang="de-DE" sz="2400" i="0" dirty="0">
                <a:effectLst/>
                <a:latin typeface="Red Hat Text"/>
              </a:rPr>
              <a:t>3. Qualitätsdimension Lernen und Lehren</a:t>
            </a:r>
            <a:endParaRPr lang="de-AT" sz="2400" dirty="0"/>
          </a:p>
        </p:txBody>
      </p:sp>
      <p:pic>
        <p:nvPicPr>
          <p:cNvPr id="12" name="Grafik 11">
            <a:extLst>
              <a:ext uri="{FF2B5EF4-FFF2-40B4-BE49-F238E27FC236}">
                <a16:creationId xmlns:a16="http://schemas.microsoft.com/office/drawing/2014/main" id="{B2CED439-DF30-B123-5298-D303FCC46C57}"/>
              </a:ext>
            </a:extLst>
          </p:cNvPr>
          <p:cNvPicPr>
            <a:picLocks noChangeAspect="1"/>
          </p:cNvPicPr>
          <p:nvPr/>
        </p:nvPicPr>
        <p:blipFill>
          <a:blip r:embed="rId5"/>
          <a:stretch>
            <a:fillRect/>
          </a:stretch>
        </p:blipFill>
        <p:spPr>
          <a:xfrm>
            <a:off x="74736" y="2056972"/>
            <a:ext cx="6408953" cy="1428146"/>
          </a:xfrm>
          <a:prstGeom prst="rect">
            <a:avLst/>
          </a:prstGeom>
        </p:spPr>
      </p:pic>
      <p:pic>
        <p:nvPicPr>
          <p:cNvPr id="14" name="Grafik 13">
            <a:extLst>
              <a:ext uri="{FF2B5EF4-FFF2-40B4-BE49-F238E27FC236}">
                <a16:creationId xmlns:a16="http://schemas.microsoft.com/office/drawing/2014/main" id="{B1484E14-8BB8-7DDC-EC82-97516A149535}"/>
              </a:ext>
            </a:extLst>
          </p:cNvPr>
          <p:cNvPicPr>
            <a:picLocks noChangeAspect="1"/>
          </p:cNvPicPr>
          <p:nvPr/>
        </p:nvPicPr>
        <p:blipFill>
          <a:blip r:embed="rId6"/>
          <a:stretch>
            <a:fillRect/>
          </a:stretch>
        </p:blipFill>
        <p:spPr>
          <a:xfrm>
            <a:off x="227331" y="3616764"/>
            <a:ext cx="5305425" cy="1114425"/>
          </a:xfrm>
          <a:prstGeom prst="rect">
            <a:avLst/>
          </a:prstGeom>
        </p:spPr>
      </p:pic>
      <p:pic>
        <p:nvPicPr>
          <p:cNvPr id="16" name="Grafik 15">
            <a:extLst>
              <a:ext uri="{FF2B5EF4-FFF2-40B4-BE49-F238E27FC236}">
                <a16:creationId xmlns:a16="http://schemas.microsoft.com/office/drawing/2014/main" id="{5D5005AE-DF9F-C145-E3D5-DD462B88EC7F}"/>
              </a:ext>
            </a:extLst>
          </p:cNvPr>
          <p:cNvPicPr>
            <a:picLocks noChangeAspect="1"/>
          </p:cNvPicPr>
          <p:nvPr/>
        </p:nvPicPr>
        <p:blipFill>
          <a:blip r:embed="rId7"/>
          <a:stretch>
            <a:fillRect/>
          </a:stretch>
        </p:blipFill>
        <p:spPr>
          <a:xfrm>
            <a:off x="128762" y="4809986"/>
            <a:ext cx="5638800" cy="1238250"/>
          </a:xfrm>
          <a:prstGeom prst="rect">
            <a:avLst/>
          </a:prstGeom>
        </p:spPr>
      </p:pic>
      <p:pic>
        <p:nvPicPr>
          <p:cNvPr id="18" name="Grafik 17">
            <a:extLst>
              <a:ext uri="{FF2B5EF4-FFF2-40B4-BE49-F238E27FC236}">
                <a16:creationId xmlns:a16="http://schemas.microsoft.com/office/drawing/2014/main" id="{72630CB5-71F1-22CD-881E-550FE8AB5F68}"/>
              </a:ext>
            </a:extLst>
          </p:cNvPr>
          <p:cNvPicPr>
            <a:picLocks noChangeAspect="1"/>
          </p:cNvPicPr>
          <p:nvPr/>
        </p:nvPicPr>
        <p:blipFill>
          <a:blip r:embed="rId8"/>
          <a:stretch>
            <a:fillRect/>
          </a:stretch>
        </p:blipFill>
        <p:spPr>
          <a:xfrm>
            <a:off x="6052174" y="973043"/>
            <a:ext cx="6139826" cy="1161298"/>
          </a:xfrm>
          <a:prstGeom prst="rect">
            <a:avLst/>
          </a:prstGeom>
        </p:spPr>
      </p:pic>
      <p:pic>
        <p:nvPicPr>
          <p:cNvPr id="20" name="Grafik 19">
            <a:extLst>
              <a:ext uri="{FF2B5EF4-FFF2-40B4-BE49-F238E27FC236}">
                <a16:creationId xmlns:a16="http://schemas.microsoft.com/office/drawing/2014/main" id="{E029FC73-39EA-7103-0FD9-6AF98A89EFF1}"/>
              </a:ext>
            </a:extLst>
          </p:cNvPr>
          <p:cNvPicPr>
            <a:picLocks noChangeAspect="1"/>
          </p:cNvPicPr>
          <p:nvPr/>
        </p:nvPicPr>
        <p:blipFill>
          <a:blip r:embed="rId9"/>
          <a:stretch>
            <a:fillRect/>
          </a:stretch>
        </p:blipFill>
        <p:spPr>
          <a:xfrm>
            <a:off x="6002014" y="2058812"/>
            <a:ext cx="6115250" cy="1463220"/>
          </a:xfrm>
          <a:prstGeom prst="rect">
            <a:avLst/>
          </a:prstGeom>
        </p:spPr>
      </p:pic>
      <p:pic>
        <p:nvPicPr>
          <p:cNvPr id="22" name="Grafik 21">
            <a:extLst>
              <a:ext uri="{FF2B5EF4-FFF2-40B4-BE49-F238E27FC236}">
                <a16:creationId xmlns:a16="http://schemas.microsoft.com/office/drawing/2014/main" id="{4C3CB97B-0ABE-8B99-9B15-B10802267834}"/>
              </a:ext>
            </a:extLst>
          </p:cNvPr>
          <p:cNvPicPr>
            <a:picLocks noChangeAspect="1"/>
          </p:cNvPicPr>
          <p:nvPr/>
        </p:nvPicPr>
        <p:blipFill>
          <a:blip r:embed="rId10"/>
          <a:stretch>
            <a:fillRect/>
          </a:stretch>
        </p:blipFill>
        <p:spPr>
          <a:xfrm>
            <a:off x="6131846" y="3483256"/>
            <a:ext cx="5648325" cy="1371600"/>
          </a:xfrm>
          <a:prstGeom prst="rect">
            <a:avLst/>
          </a:prstGeom>
        </p:spPr>
      </p:pic>
      <p:pic>
        <p:nvPicPr>
          <p:cNvPr id="24" name="Grafik 23">
            <a:extLst>
              <a:ext uri="{FF2B5EF4-FFF2-40B4-BE49-F238E27FC236}">
                <a16:creationId xmlns:a16="http://schemas.microsoft.com/office/drawing/2014/main" id="{34EC40F5-685C-1515-AFCD-8828F4F7BBAB}"/>
              </a:ext>
            </a:extLst>
          </p:cNvPr>
          <p:cNvPicPr>
            <a:picLocks noChangeAspect="1"/>
          </p:cNvPicPr>
          <p:nvPr/>
        </p:nvPicPr>
        <p:blipFill>
          <a:blip r:embed="rId11"/>
          <a:stretch>
            <a:fillRect/>
          </a:stretch>
        </p:blipFill>
        <p:spPr>
          <a:xfrm>
            <a:off x="6131846" y="4912380"/>
            <a:ext cx="5524500" cy="1419225"/>
          </a:xfrm>
          <a:prstGeom prst="rect">
            <a:avLst/>
          </a:prstGeom>
        </p:spPr>
      </p:pic>
      <p:pic>
        <p:nvPicPr>
          <p:cNvPr id="26" name="Grafik 25">
            <a:extLst>
              <a:ext uri="{FF2B5EF4-FFF2-40B4-BE49-F238E27FC236}">
                <a16:creationId xmlns:a16="http://schemas.microsoft.com/office/drawing/2014/main" id="{A0F16564-2F16-59E7-3A59-CE0F3443D762}"/>
              </a:ext>
            </a:extLst>
          </p:cNvPr>
          <p:cNvPicPr>
            <a:picLocks noChangeAspect="1"/>
          </p:cNvPicPr>
          <p:nvPr/>
        </p:nvPicPr>
        <p:blipFill>
          <a:blip r:embed="rId12"/>
          <a:stretch>
            <a:fillRect/>
          </a:stretch>
        </p:blipFill>
        <p:spPr>
          <a:xfrm>
            <a:off x="6333663" y="6298049"/>
            <a:ext cx="3838575" cy="342900"/>
          </a:xfrm>
          <a:prstGeom prst="rect">
            <a:avLst/>
          </a:prstGeom>
        </p:spPr>
      </p:pic>
    </p:spTree>
    <p:extLst>
      <p:ext uri="{BB962C8B-B14F-4D97-AF65-F5344CB8AC3E}">
        <p14:creationId xmlns:p14="http://schemas.microsoft.com/office/powerpoint/2010/main" val="4342202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6" name="Textfeld 15">
            <a:extLst>
              <a:ext uri="{FF2B5EF4-FFF2-40B4-BE49-F238E27FC236}">
                <a16:creationId xmlns:a16="http://schemas.microsoft.com/office/drawing/2014/main" id="{C9621A8D-67FC-BEF4-80B2-AE3FA0153D19}"/>
              </a:ext>
            </a:extLst>
          </p:cNvPr>
          <p:cNvSpPr txBox="1"/>
          <p:nvPr/>
        </p:nvSpPr>
        <p:spPr>
          <a:xfrm>
            <a:off x="61992" y="199835"/>
            <a:ext cx="12068016" cy="7232749"/>
          </a:xfrm>
          <a:prstGeom prst="rect">
            <a:avLst/>
          </a:prstGeom>
          <a:noFill/>
        </p:spPr>
        <p:txBody>
          <a:bodyPr wrap="square" rtlCol="0">
            <a:spAutoFit/>
          </a:bodyPr>
          <a:lstStyle/>
          <a:p>
            <a:r>
              <a:rPr lang="de-DE" sz="1600" b="1" dirty="0"/>
              <a:t>Quelle:</a:t>
            </a:r>
          </a:p>
          <a:p>
            <a:r>
              <a:rPr lang="de-DE" sz="2000" dirty="0"/>
              <a:t>Curriculum:</a:t>
            </a:r>
            <a:r>
              <a:rPr lang="de-AT"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https://www.abc.berufsbildendeschulen.at/downloads/lehrplaene-berufsschulen-1</a:t>
            </a:r>
            <a:endParaRPr lang="de-DE" sz="1200" dirty="0"/>
          </a:p>
          <a:p>
            <a:r>
              <a:rPr lang="de-AT" sz="2400" b="1" dirty="0"/>
              <a:t>Arbeitsanweisung:</a:t>
            </a:r>
            <a:endParaRPr lang="de-AT" sz="2400" b="1" dirty="0">
              <a:highlight>
                <a:srgbClr val="FFFF00"/>
              </a:highlight>
            </a:endParaRPr>
          </a:p>
          <a:p>
            <a:pPr marL="457200" indent="-457200">
              <a:buFont typeface="Arial" panose="020B0604020202020204" pitchFamily="34" charset="0"/>
              <a:buChar char="•"/>
            </a:pPr>
            <a:r>
              <a:rPr lang="de-AT" sz="2200" dirty="0"/>
              <a:t>Öffnen Sie den </a:t>
            </a:r>
            <a:r>
              <a:rPr lang="de-AT" sz="2200" b="1" dirty="0">
                <a:highlight>
                  <a:srgbClr val="FFFF00"/>
                </a:highlight>
              </a:rPr>
              <a:t>LINK zum Lehrplan</a:t>
            </a:r>
            <a:r>
              <a:rPr lang="de-AT" sz="2200" dirty="0"/>
              <a:t>, welcher für Sie im Rahmen Ihrer Lehrtätigkeit an der FBS aktuell gültig ist. </a:t>
            </a:r>
            <a:r>
              <a:rPr lang="de-DE" sz="2200" dirty="0"/>
              <a:t>Lesen Sie den Lehrplan zu folgenden Themen durch und </a:t>
            </a:r>
            <a:r>
              <a:rPr lang="de-DE" sz="2200" b="1" dirty="0"/>
              <a:t>heben Sie für sich die  Informationen, die für Ihren Unterricht wesentlich sind, mit einer Farbe etc. hervor. </a:t>
            </a:r>
          </a:p>
          <a:p>
            <a:pPr marL="457200" indent="-457200">
              <a:buFont typeface="Arial" panose="020B0604020202020204" pitchFamily="34" charset="0"/>
              <a:buChar char="•"/>
            </a:pPr>
            <a:r>
              <a:rPr lang="de-DE" sz="2200" dirty="0"/>
              <a:t>Tipp/Idee: Vielleicht möchten Sie sich die zentralen Informationen auf einem Blatt Papier, Mindmap, Struktur zusammenfassen</a:t>
            </a:r>
            <a:r>
              <a:rPr lang="de-DE" sz="2400" dirty="0"/>
              <a:t>.</a:t>
            </a:r>
          </a:p>
          <a:p>
            <a:r>
              <a:rPr lang="de-DE" sz="2800" dirty="0"/>
              <a:t>	</a:t>
            </a:r>
            <a:r>
              <a:rPr lang="de-DE" b="1" dirty="0"/>
              <a:t>ALLGEMEINE BESTIMMUNGEN - ALLGEMEINES BILDUNGSZIEL --	</a:t>
            </a:r>
          </a:p>
          <a:p>
            <a:r>
              <a:rPr lang="de-DE" b="1" dirty="0"/>
              <a:t>	ALLGEMEINE DIDAKTISCHE GRUNDSÄTZE  - UNTERRICHTSPRINZIPIEN</a:t>
            </a:r>
          </a:p>
          <a:p>
            <a:r>
              <a:rPr lang="de-AT" sz="2200" dirty="0"/>
              <a:t>Qualitätsrahmen: </a:t>
            </a:r>
            <a:r>
              <a:rPr lang="de-DE" sz="2200" dirty="0">
                <a:hlinkClick r:id="rId4"/>
              </a:rPr>
              <a:t>QMS – Der Qualitätsrahmen für Schulen</a:t>
            </a:r>
            <a:endParaRPr lang="de-AT" sz="2200" dirty="0"/>
          </a:p>
          <a:p>
            <a:pPr marL="457200" indent="-457200">
              <a:buFont typeface="Arial" panose="020B0604020202020204" pitchFamily="34" charset="0"/>
              <a:buChar char="•"/>
            </a:pPr>
            <a:r>
              <a:rPr lang="de-AT" sz="2200" dirty="0"/>
              <a:t>Öffnen Sie den </a:t>
            </a:r>
            <a:r>
              <a:rPr lang="de-AT" sz="2200" b="1" dirty="0">
                <a:highlight>
                  <a:srgbClr val="FFFF00"/>
                </a:highlight>
              </a:rPr>
              <a:t>LINK zum Qualitätsrahmen </a:t>
            </a:r>
            <a:r>
              <a:rPr lang="de-AT" sz="2200" dirty="0"/>
              <a:t>und gehen Sie zur Qualitätsdimension Lehren und Lernen. Lesen Sie sich die Bereiche und Kriterien durch. Wo gibt es Gemeinsamkeiten für diese Dimension in Ihrem Lehrplan für die FBS und dem Qualitätsrahmen im QMS? Heben Sie die Gemeinsamkeiten hervor.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AT" sz="2200" b="0" i="0" u="none" strike="noStrike" kern="1200" cap="none" spc="0" normalizeH="0" baseline="0" noProof="0" dirty="0">
                <a:ln>
                  <a:noFill/>
                </a:ln>
                <a:solidFill>
                  <a:prstClr val="black"/>
                </a:solidFill>
                <a:effectLst/>
                <a:uLnTx/>
                <a:uFillTx/>
                <a:latin typeface="Calibri" panose="020F0502020204030204"/>
                <a:ea typeface="+mn-ea"/>
                <a:cs typeface="+mn-cs"/>
              </a:rPr>
              <a:t>Bilden Sie Gruppen zu 4 Personen, achten Sie darauf, dass in Ihrer Gruppe, Personen mit unterschiedlichen Lehrplänen (Lehrberufen) vertreten sind und </a:t>
            </a:r>
            <a:r>
              <a:rPr kumimoji="0" lang="de-AT" sz="2200" b="1" i="0" u="none" strike="noStrike" kern="1200" cap="none" spc="0" normalizeH="0" baseline="0" noProof="0" dirty="0">
                <a:ln>
                  <a:noFill/>
                </a:ln>
                <a:solidFill>
                  <a:prstClr val="black"/>
                </a:solidFill>
                <a:effectLst/>
                <a:uLnTx/>
                <a:uFillTx/>
                <a:latin typeface="Calibri" panose="020F0502020204030204"/>
                <a:ea typeface="+mn-ea"/>
                <a:cs typeface="+mn-cs"/>
              </a:rPr>
              <a:t>vergleichen Sie Ihre Ergebnisse und Lösungsansätze </a:t>
            </a:r>
            <a:r>
              <a:rPr kumimoji="0" lang="de-AT" sz="2200" b="0" i="0" u="none" strike="noStrike" kern="1200" cap="none" spc="0" normalizeH="0" baseline="0" noProof="0" dirty="0">
                <a:ln>
                  <a:noFill/>
                </a:ln>
                <a:solidFill>
                  <a:prstClr val="black"/>
                </a:solidFill>
                <a:effectLst/>
                <a:uLnTx/>
                <a:uFillTx/>
                <a:latin typeface="Calibri" panose="020F0502020204030204"/>
                <a:ea typeface="+mn-ea"/>
                <a:cs typeface="+mn-cs"/>
              </a:rPr>
              <a:t>im Rahmen der gewählten Darstellung zu den unterschiedlichen Lehrplänen und den Gemeinsamkeiten im QR.</a:t>
            </a:r>
          </a:p>
          <a:p>
            <a:pPr marL="457200" indent="-457200">
              <a:buFont typeface="Arial" panose="020B0604020202020204" pitchFamily="34" charset="0"/>
              <a:buChar char="•"/>
            </a:pPr>
            <a:endParaRPr lang="de-AT" sz="2400" dirty="0"/>
          </a:p>
          <a:p>
            <a:pPr marL="457200" indent="-457200">
              <a:buFont typeface="Arial" panose="020B0604020202020204" pitchFamily="34" charset="0"/>
              <a:buChar char="•"/>
            </a:pPr>
            <a:endParaRPr lang="de-AT" sz="2400" dirty="0"/>
          </a:p>
        </p:txBody>
      </p:sp>
      <p:sp>
        <p:nvSpPr>
          <p:cNvPr id="23" name="Textfeld 22">
            <a:extLst>
              <a:ext uri="{FF2B5EF4-FFF2-40B4-BE49-F238E27FC236}">
                <a16:creationId xmlns:a16="http://schemas.microsoft.com/office/drawing/2014/main" id="{92A82EEC-0A2C-FC3A-FC02-638D6E8539FF}"/>
              </a:ext>
            </a:extLst>
          </p:cNvPr>
          <p:cNvSpPr txBox="1"/>
          <p:nvPr/>
        </p:nvSpPr>
        <p:spPr>
          <a:xfrm>
            <a:off x="1544861" y="-30997"/>
            <a:ext cx="11481265" cy="461665"/>
          </a:xfrm>
          <a:prstGeom prst="rect">
            <a:avLst/>
          </a:prstGeom>
          <a:noFill/>
        </p:spPr>
        <p:txBody>
          <a:bodyPr wrap="square">
            <a:spAutoFit/>
          </a:bodyPr>
          <a:lstStyle/>
          <a:p>
            <a:r>
              <a:rPr lang="de-DE" sz="2400" b="1" dirty="0">
                <a:solidFill>
                  <a:schemeClr val="bg1"/>
                </a:solidFill>
              </a:rPr>
              <a:t>Arbeitsauftrag – Analyse Curriculum FBS – für den persönlicher Unterricht</a:t>
            </a:r>
            <a:endParaRPr lang="en-US" sz="2400" b="1" dirty="0">
              <a:solidFill>
                <a:schemeClr val="bg1"/>
              </a:solidFill>
            </a:endParaRPr>
          </a:p>
        </p:txBody>
      </p:sp>
      <p:sp>
        <p:nvSpPr>
          <p:cNvPr id="2" name="Textfeld 1">
            <a:extLst>
              <a:ext uri="{FF2B5EF4-FFF2-40B4-BE49-F238E27FC236}">
                <a16:creationId xmlns:a16="http://schemas.microsoft.com/office/drawing/2014/main" id="{9FCF603B-B4FD-ED3C-0B14-DB93F67AABCB}"/>
              </a:ext>
            </a:extLst>
          </p:cNvPr>
          <p:cNvSpPr txBox="1"/>
          <p:nvPr/>
        </p:nvSpPr>
        <p:spPr>
          <a:xfrm>
            <a:off x="8578112" y="2716674"/>
            <a:ext cx="3146157" cy="1200329"/>
          </a:xfrm>
          <a:prstGeom prst="rect">
            <a:avLst/>
          </a:prstGeom>
          <a:solidFill>
            <a:schemeClr val="accent4">
              <a:lumMod val="20000"/>
              <a:lumOff val="80000"/>
            </a:schemeClr>
          </a:solidFill>
          <a:ln>
            <a:solidFill>
              <a:schemeClr val="accent4">
                <a:lumMod val="20000"/>
                <a:lumOff val="80000"/>
              </a:schemeClr>
            </a:solidFill>
          </a:ln>
        </p:spPr>
        <p:txBody>
          <a:bodyPr wrap="square" rtlCol="0">
            <a:spAutoFit/>
          </a:bodyPr>
          <a:lstStyle/>
          <a:p>
            <a:pPr algn="ctr"/>
            <a:r>
              <a:rPr lang="de-DE" sz="2400" b="1" dirty="0">
                <a:solidFill>
                  <a:srgbClr val="C00000"/>
                </a:solidFill>
              </a:rPr>
              <a:t>Hinweis:</a:t>
            </a:r>
          </a:p>
          <a:p>
            <a:pPr algn="ctr"/>
            <a:r>
              <a:rPr lang="de-DE" sz="2400" b="1" dirty="0">
                <a:solidFill>
                  <a:srgbClr val="C00000"/>
                </a:solidFill>
              </a:rPr>
              <a:t>Sprachbewusster</a:t>
            </a:r>
          </a:p>
          <a:p>
            <a:pPr algn="ctr"/>
            <a:r>
              <a:rPr lang="de-DE" sz="2400" b="1" dirty="0">
                <a:solidFill>
                  <a:srgbClr val="C00000"/>
                </a:solidFill>
              </a:rPr>
              <a:t>Unterricht -SBU</a:t>
            </a:r>
            <a:endParaRPr lang="de-AT" sz="2400" b="1" dirty="0">
              <a:solidFill>
                <a:srgbClr val="C00000"/>
              </a:solidFill>
            </a:endParaRPr>
          </a:p>
        </p:txBody>
      </p:sp>
    </p:spTree>
    <p:extLst>
      <p:ext uri="{BB962C8B-B14F-4D97-AF65-F5344CB8AC3E}">
        <p14:creationId xmlns:p14="http://schemas.microsoft.com/office/powerpoint/2010/main" val="19816247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feld 18">
            <a:extLst>
              <a:ext uri="{FF2B5EF4-FFF2-40B4-BE49-F238E27FC236}">
                <a16:creationId xmlns:a16="http://schemas.microsoft.com/office/drawing/2014/main" id="{0B8DFED4-F1A8-57F4-B3AC-6DC67CB32C60}"/>
              </a:ext>
            </a:extLst>
          </p:cNvPr>
          <p:cNvSpPr txBox="1"/>
          <p:nvPr/>
        </p:nvSpPr>
        <p:spPr>
          <a:xfrm>
            <a:off x="836908" y="1906292"/>
            <a:ext cx="184731" cy="369332"/>
          </a:xfrm>
          <a:prstGeom prst="rect">
            <a:avLst/>
          </a:prstGeom>
          <a:noFill/>
        </p:spPr>
        <p:txBody>
          <a:bodyPr wrap="none" rtlCol="0">
            <a:spAutoFit/>
          </a:bodyPr>
          <a:lstStyle/>
          <a:p>
            <a:endParaRPr lang="de-AT" dirty="0"/>
          </a:p>
        </p:txBody>
      </p:sp>
      <p:sp>
        <p:nvSpPr>
          <p:cNvPr id="3" name="Textfeld 2">
            <a:extLst>
              <a:ext uri="{FF2B5EF4-FFF2-40B4-BE49-F238E27FC236}">
                <a16:creationId xmlns:a16="http://schemas.microsoft.com/office/drawing/2014/main" id="{446205FA-A059-B177-C47B-50D071B13306}"/>
              </a:ext>
            </a:extLst>
          </p:cNvPr>
          <p:cNvSpPr txBox="1"/>
          <p:nvPr/>
        </p:nvSpPr>
        <p:spPr>
          <a:xfrm>
            <a:off x="388535" y="894255"/>
            <a:ext cx="11414930" cy="5509200"/>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de-AT" sz="2200" b="1" dirty="0">
                <a:solidFill>
                  <a:prstClr val="black"/>
                </a:solidFill>
                <a:latin typeface="Calibri" panose="020F0502020204030204"/>
              </a:rPr>
              <a:t>Arbeitsanweisung zur Teamarbeit: Zeit: 20 Minuten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AT" sz="2200" b="0" i="0" u="none" strike="noStrike" kern="1200" cap="none" spc="0" normalizeH="0" baseline="0" noProof="0" dirty="0">
                <a:ln>
                  <a:noFill/>
                </a:ln>
                <a:solidFill>
                  <a:prstClr val="black"/>
                </a:solidFill>
                <a:effectLst/>
                <a:uLnTx/>
                <a:uFillTx/>
                <a:latin typeface="Calibri" panose="020F0502020204030204"/>
                <a:ea typeface="+mn-ea"/>
                <a:cs typeface="+mn-cs"/>
              </a:rPr>
              <a:t>Bilden Sie Gruppen zu 6 Personen, achten Sie darauf, dass in Ihrer Gruppe, Personen mit unterschiedlichen Lehrplänen (Lehrberufen) vertreten sind und </a:t>
            </a:r>
            <a:r>
              <a:rPr kumimoji="0" lang="de-AT" sz="2200" b="1" i="0" u="none" strike="noStrike" kern="1200" cap="none" spc="0" normalizeH="0" baseline="0" noProof="0" dirty="0">
                <a:ln>
                  <a:noFill/>
                </a:ln>
                <a:solidFill>
                  <a:prstClr val="black"/>
                </a:solidFill>
                <a:effectLst/>
                <a:uLnTx/>
                <a:uFillTx/>
                <a:latin typeface="Calibri" panose="020F0502020204030204"/>
                <a:ea typeface="+mn-ea"/>
                <a:cs typeface="+mn-cs"/>
              </a:rPr>
              <a:t>vergleichen Sie Ihre Ergebnisse und Lösungsansätze </a:t>
            </a:r>
            <a:r>
              <a:rPr kumimoji="0" lang="de-AT" sz="2200" b="0" i="0" u="none" strike="noStrike" kern="1200" cap="none" spc="0" normalizeH="0" baseline="0" noProof="0" dirty="0">
                <a:ln>
                  <a:noFill/>
                </a:ln>
                <a:solidFill>
                  <a:prstClr val="black"/>
                </a:solidFill>
                <a:effectLst/>
                <a:uLnTx/>
                <a:uFillTx/>
                <a:latin typeface="Calibri" panose="020F0502020204030204"/>
                <a:ea typeface="+mn-ea"/>
                <a:cs typeface="+mn-cs"/>
              </a:rPr>
              <a:t>im Rahmen der gewählten Darstellung zu den unterschiedlichen Lehrplänen und den Gemeinsamkeiten im QR.</a:t>
            </a:r>
          </a:p>
          <a:p>
            <a:pPr>
              <a:defRPr/>
            </a:pPr>
            <a:r>
              <a:rPr lang="de-AT" sz="2200" b="1" dirty="0">
                <a:solidFill>
                  <a:prstClr val="black"/>
                </a:solidFill>
                <a:latin typeface="Calibri" panose="020F0502020204030204"/>
              </a:rPr>
              <a:t>Sammeln der Ergebnisse: Fassen Sie die wesentlichen Ergebnisse der folgenden 3 Punkte auf einem Plakat zusammen</a:t>
            </a:r>
            <a:endParaRPr kumimoji="0" lang="de-AT"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AT" sz="2200" b="1" i="0" u="none" strike="noStrike" kern="1200" cap="none" spc="0" normalizeH="0" baseline="0" noProof="0" dirty="0">
                <a:ln>
                  <a:noFill/>
                </a:ln>
                <a:solidFill>
                  <a:prstClr val="black"/>
                </a:solidFill>
                <a:effectLst/>
                <a:uLnTx/>
                <a:uFillTx/>
                <a:latin typeface="Calibri" panose="020F0502020204030204"/>
                <a:ea typeface="+mn-ea"/>
                <a:cs typeface="+mn-cs"/>
              </a:rPr>
              <a:t>Fragestellungen zum </a:t>
            </a:r>
            <a:r>
              <a:rPr kumimoji="0" lang="de-AT" sz="22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Bildungsziel</a:t>
            </a:r>
            <a:r>
              <a:rPr kumimoji="0" lang="de-AT"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de-AT" sz="2200" dirty="0">
                <a:solidFill>
                  <a:prstClr val="black"/>
                </a:solidFill>
                <a:latin typeface="Calibri" panose="020F0502020204030204"/>
              </a:rPr>
              <a:t>Nennen Sie 2 konkrete </a:t>
            </a:r>
            <a:r>
              <a:rPr kumimoji="0" lang="de-AT" sz="2200" b="0" i="0" u="none" strike="noStrike" kern="1200" cap="none" spc="0" normalizeH="0" baseline="0" noProof="0" dirty="0">
                <a:ln>
                  <a:noFill/>
                </a:ln>
                <a:solidFill>
                  <a:prstClr val="black"/>
                </a:solidFill>
                <a:effectLst/>
                <a:uLnTx/>
                <a:uFillTx/>
                <a:latin typeface="Calibri" panose="020F0502020204030204"/>
                <a:ea typeface="+mn-ea"/>
                <a:cs typeface="+mn-cs"/>
              </a:rPr>
              <a:t> Bildungsziele im Rahmen des Bildungsauftrages der FBS, auf die Ihre Gruppe im Rahmen der kommenden Unterrichtsplanungen Ihren Schwerpunkt legen möchte. </a:t>
            </a:r>
            <a:r>
              <a:rPr lang="de-AT" sz="2200" dirty="0">
                <a:solidFill>
                  <a:prstClr val="black"/>
                </a:solidFill>
                <a:latin typeface="Calibri" panose="020F0502020204030204"/>
              </a:rPr>
              <a:t>Begründen Sie Ihre Antwort.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AT" sz="2200" b="1" i="0" u="none" strike="noStrike" kern="1200" cap="none" spc="0" normalizeH="0" baseline="0" noProof="0" dirty="0">
                <a:ln>
                  <a:noFill/>
                </a:ln>
                <a:solidFill>
                  <a:prstClr val="black"/>
                </a:solidFill>
                <a:effectLst/>
                <a:uLnTx/>
                <a:uFillTx/>
                <a:latin typeface="Calibri" panose="020F0502020204030204"/>
                <a:ea typeface="+mn-ea"/>
                <a:cs typeface="+mn-cs"/>
              </a:rPr>
              <a:t>Fragestellungen zu den </a:t>
            </a:r>
            <a:r>
              <a:rPr kumimoji="0" lang="de-AT" sz="22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allgemeinen didaktischen Grundsätzen</a:t>
            </a:r>
            <a:r>
              <a:rPr kumimoji="0" lang="de-AT" sz="2200" b="0" i="0" u="none" strike="noStrike" kern="1200" cap="none" spc="0" normalizeH="0" baseline="0" noProof="0" dirty="0">
                <a:ln>
                  <a:noFill/>
                </a:ln>
                <a:solidFill>
                  <a:prstClr val="black"/>
                </a:solidFill>
                <a:effectLst/>
                <a:uLnTx/>
                <a:uFillTx/>
                <a:latin typeface="Calibri" panose="020F0502020204030204"/>
                <a:ea typeface="+mn-ea"/>
                <a:cs typeface="+mn-cs"/>
              </a:rPr>
              <a:t>: In welchen Bereichen sieht Ihre Gruppe, die größten Herausforderungen in der Umsetzung, welche Hilfestellung von welchen Stellen wird gewünscht?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AT" sz="2200" b="1" dirty="0">
                <a:solidFill>
                  <a:prstClr val="black"/>
                </a:solidFill>
                <a:latin typeface="Calibri" panose="020F0502020204030204"/>
              </a:rPr>
              <a:t>Fragestellungen zu den </a:t>
            </a:r>
            <a:r>
              <a:rPr lang="de-AT" sz="2200" b="1" dirty="0">
                <a:solidFill>
                  <a:prstClr val="black"/>
                </a:solidFill>
                <a:highlight>
                  <a:srgbClr val="FFFF00"/>
                </a:highlight>
                <a:latin typeface="Calibri" panose="020F0502020204030204"/>
              </a:rPr>
              <a:t>Unterrichtsprinzipien</a:t>
            </a:r>
            <a:r>
              <a:rPr lang="de-AT" sz="2200" b="1" dirty="0">
                <a:solidFill>
                  <a:prstClr val="black"/>
                </a:solidFill>
                <a:latin typeface="Calibri" panose="020F0502020204030204"/>
              </a:rPr>
              <a:t>: </a:t>
            </a:r>
            <a:r>
              <a:rPr lang="de-AT" sz="2200" dirty="0">
                <a:solidFill>
                  <a:prstClr val="black"/>
                </a:solidFill>
                <a:latin typeface="Calibri" panose="020F0502020204030204"/>
              </a:rPr>
              <a:t>Nennen Sie 3 Unterrichtsprinzipen, auf welche die Mitglieder Ihrer Gruppe in den kommenden Monaten Ihre Schwerpunkte in der Umsetzung legen möchten. Begründen Sie Ihre Antwort.</a:t>
            </a:r>
            <a:endParaRPr kumimoji="0" lang="de-AT"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Grafik 4">
            <a:extLst>
              <a:ext uri="{FF2B5EF4-FFF2-40B4-BE49-F238E27FC236}">
                <a16:creationId xmlns:a16="http://schemas.microsoft.com/office/drawing/2014/main" id="{52B6CCBF-E23E-2AB0-938D-A10D9265EACB}"/>
              </a:ext>
            </a:extLst>
          </p:cNvPr>
          <p:cNvPicPr>
            <a:picLocks noChangeAspect="1"/>
          </p:cNvPicPr>
          <p:nvPr/>
        </p:nvPicPr>
        <p:blipFill>
          <a:blip r:embed="rId3"/>
          <a:stretch>
            <a:fillRect/>
          </a:stretch>
        </p:blipFill>
        <p:spPr>
          <a:xfrm>
            <a:off x="286447" y="-1617"/>
            <a:ext cx="11577307" cy="646232"/>
          </a:xfrm>
          <a:prstGeom prst="rect">
            <a:avLst/>
          </a:prstGeom>
        </p:spPr>
      </p:pic>
    </p:spTree>
    <p:extLst>
      <p:ext uri="{BB962C8B-B14F-4D97-AF65-F5344CB8AC3E}">
        <p14:creationId xmlns:p14="http://schemas.microsoft.com/office/powerpoint/2010/main" val="1723261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p:txBody>
          <a:bodyPr/>
          <a:lstStyle/>
          <a:p>
            <a:r>
              <a:rPr lang="de-AT" dirty="0"/>
              <a:t>   </a:t>
            </a:r>
          </a:p>
        </p:txBody>
      </p:sp>
      <p:sp>
        <p:nvSpPr>
          <p:cNvPr id="3" name="Inhaltsplatzhalter 2">
            <a:extLst>
              <a:ext uri="{FF2B5EF4-FFF2-40B4-BE49-F238E27FC236}">
                <a16:creationId xmlns:a16="http://schemas.microsoft.com/office/drawing/2014/main" id="{63B29DCE-CBD3-4DC3-85A6-8B3684153603}"/>
              </a:ext>
            </a:extLst>
          </p:cNvPr>
          <p:cNvSpPr>
            <a:spLocks noGrp="1"/>
          </p:cNvSpPr>
          <p:nvPr>
            <p:ph idx="1"/>
          </p:nvPr>
        </p:nvSpPr>
        <p:spPr>
          <a:xfrm>
            <a:off x="120267" y="650179"/>
            <a:ext cx="12049357" cy="5448394"/>
          </a:xfrm>
        </p:spPr>
        <p:txBody>
          <a:bodyPr>
            <a:normAutofit/>
          </a:bodyPr>
          <a:lstStyle/>
          <a:p>
            <a:pPr marL="0" indent="0">
              <a:buNone/>
            </a:pPr>
            <a:r>
              <a:rPr lang="de-AT" dirty="0"/>
              <a:t>„</a:t>
            </a:r>
            <a:r>
              <a:rPr lang="de-AT" i="1" dirty="0"/>
              <a:t>Die internationale Forschung zeigt, dass kein anderes Merkmal so eindeutig und konsistent mit dem Leistungsniveau und dem Leistungsfortschritt von Schulklassen verknüpft ist wie die Klassenführung.“</a:t>
            </a:r>
          </a:p>
          <a:p>
            <a:pPr marL="0" indent="0">
              <a:buNone/>
            </a:pPr>
            <a:r>
              <a:rPr lang="de-AT" sz="1600" dirty="0"/>
              <a:t>Andreas Helmke</a:t>
            </a:r>
          </a:p>
          <a:p>
            <a:pPr marL="0" indent="0">
              <a:buNone/>
            </a:pPr>
            <a:endParaRPr lang="de-AT" sz="1600" dirty="0"/>
          </a:p>
          <a:p>
            <a:pPr marL="0" indent="0">
              <a:buNone/>
            </a:pPr>
            <a:endParaRPr lang="de-AT" sz="1600" dirty="0"/>
          </a:p>
          <a:p>
            <a:pPr marL="0" indent="0">
              <a:buNone/>
            </a:pPr>
            <a:endParaRPr lang="de-AT" dirty="0"/>
          </a:p>
          <a:p>
            <a:pPr marL="0" indent="0">
              <a:buNone/>
            </a:pPr>
            <a:endParaRPr lang="de-AT" dirty="0"/>
          </a:p>
          <a:p>
            <a:pPr marL="0" indent="0">
              <a:buNone/>
            </a:pPr>
            <a:endParaRPr lang="de-DE" dirty="0"/>
          </a:p>
          <a:p>
            <a:pPr marL="0" indent="0">
              <a:buNone/>
            </a:pPr>
            <a:endParaRPr lang="de-DE" dirty="0"/>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5" name="Textfeld 4"/>
          <p:cNvSpPr txBox="1"/>
          <p:nvPr/>
        </p:nvSpPr>
        <p:spPr>
          <a:xfrm>
            <a:off x="321547" y="14990"/>
            <a:ext cx="8775958" cy="523220"/>
          </a:xfrm>
          <a:prstGeom prst="rect">
            <a:avLst/>
          </a:prstGeom>
          <a:noFill/>
        </p:spPr>
        <p:txBody>
          <a:bodyPr wrap="square" rtlCol="0">
            <a:spAutoFit/>
          </a:bodyPr>
          <a:lstStyle/>
          <a:p>
            <a:r>
              <a:rPr lang="de-DE" sz="2800" b="1" dirty="0">
                <a:solidFill>
                  <a:schemeClr val="bg1"/>
                </a:solidFill>
              </a:rPr>
              <a:t>Classroom Management als Basis guten Unterrichts</a:t>
            </a:r>
            <a:endParaRPr lang="en-US" sz="2800" b="1" dirty="0">
              <a:solidFill>
                <a:schemeClr val="bg1"/>
              </a:solidFill>
            </a:endParaRPr>
          </a:p>
        </p:txBody>
      </p:sp>
      <p:sp>
        <p:nvSpPr>
          <p:cNvPr id="6" name="Textfeld 5">
            <a:extLst>
              <a:ext uri="{FF2B5EF4-FFF2-40B4-BE49-F238E27FC236}">
                <a16:creationId xmlns:a16="http://schemas.microsoft.com/office/drawing/2014/main" id="{6F9BA6C4-5D9C-9935-AD6F-69C68707A06C}"/>
              </a:ext>
            </a:extLst>
          </p:cNvPr>
          <p:cNvSpPr txBox="1"/>
          <p:nvPr/>
        </p:nvSpPr>
        <p:spPr>
          <a:xfrm>
            <a:off x="1549831" y="932500"/>
            <a:ext cx="184731" cy="369332"/>
          </a:xfrm>
          <a:prstGeom prst="rect">
            <a:avLst/>
          </a:prstGeom>
          <a:noFill/>
        </p:spPr>
        <p:txBody>
          <a:bodyPr wrap="none" rtlCol="0">
            <a:spAutoFit/>
          </a:bodyPr>
          <a:lstStyle/>
          <a:p>
            <a:endParaRPr lang="de-AT" dirty="0"/>
          </a:p>
        </p:txBody>
      </p:sp>
      <p:sp>
        <p:nvSpPr>
          <p:cNvPr id="8" name="Flussdiagramm: Prozess 7">
            <a:extLst>
              <a:ext uri="{FF2B5EF4-FFF2-40B4-BE49-F238E27FC236}">
                <a16:creationId xmlns:a16="http://schemas.microsoft.com/office/drawing/2014/main" id="{2304EABA-B4A4-4A47-A82D-9595924FFEA4}"/>
              </a:ext>
            </a:extLst>
          </p:cNvPr>
          <p:cNvSpPr/>
          <p:nvPr/>
        </p:nvSpPr>
        <p:spPr>
          <a:xfrm>
            <a:off x="2693811" y="4477614"/>
            <a:ext cx="8935084" cy="853782"/>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Klassen effizient führen und Methoden variieren </a:t>
            </a:r>
          </a:p>
          <a:p>
            <a:pPr algn="ctr"/>
            <a:r>
              <a:rPr lang="de-DE" sz="1600" dirty="0"/>
              <a:t>Beispiel: Umgang mit Störungen durch die Lehrende</a:t>
            </a:r>
            <a:endParaRPr lang="de-AT" sz="1600" dirty="0"/>
          </a:p>
        </p:txBody>
      </p:sp>
      <p:sp>
        <p:nvSpPr>
          <p:cNvPr id="9" name="Flussdiagramm: Prozess 8">
            <a:extLst>
              <a:ext uri="{FF2B5EF4-FFF2-40B4-BE49-F238E27FC236}">
                <a16:creationId xmlns:a16="http://schemas.microsoft.com/office/drawing/2014/main" id="{FA5DB4D7-2C0B-0F4D-5C3D-213A9D0126A9}"/>
              </a:ext>
            </a:extLst>
          </p:cNvPr>
          <p:cNvSpPr/>
          <p:nvPr/>
        </p:nvSpPr>
        <p:spPr>
          <a:xfrm>
            <a:off x="1549831" y="5353384"/>
            <a:ext cx="10693830" cy="1086570"/>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Lernklima und pädagogische Strukturen sichern</a:t>
            </a:r>
          </a:p>
          <a:p>
            <a:pPr algn="ctr"/>
            <a:r>
              <a:rPr lang="de-DE" sz="1600" dirty="0"/>
              <a:t>Beispiel: Umgangston zwischen Lehrenden und Lernenden</a:t>
            </a:r>
            <a:endParaRPr lang="de-AT" sz="1600" dirty="0"/>
          </a:p>
        </p:txBody>
      </p:sp>
      <p:sp>
        <p:nvSpPr>
          <p:cNvPr id="11" name="Flussdiagramm: Prozess 10">
            <a:extLst>
              <a:ext uri="{FF2B5EF4-FFF2-40B4-BE49-F238E27FC236}">
                <a16:creationId xmlns:a16="http://schemas.microsoft.com/office/drawing/2014/main" id="{C460D074-EF24-C3D1-E134-8777C30289DD}"/>
              </a:ext>
            </a:extLst>
          </p:cNvPr>
          <p:cNvSpPr/>
          <p:nvPr/>
        </p:nvSpPr>
        <p:spPr>
          <a:xfrm>
            <a:off x="3973293" y="3263894"/>
            <a:ext cx="6635771" cy="1213720"/>
          </a:xfrm>
          <a:prstGeom prst="flowChartProcess">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Lernende motivieren, aktives Lernen und Wissenstransfer ermöglichen</a:t>
            </a:r>
          </a:p>
          <a:p>
            <a:pPr algn="ctr"/>
            <a:r>
              <a:rPr lang="de-DE" sz="1600" dirty="0"/>
              <a:t>Beispiel: Lernende erwerben unterschiedliche Lerntechniken und Lernstrategien und wenden diese auch an</a:t>
            </a:r>
            <a:endParaRPr lang="de-AT" sz="1600" dirty="0"/>
          </a:p>
        </p:txBody>
      </p:sp>
      <p:sp>
        <p:nvSpPr>
          <p:cNvPr id="12" name="Flussdiagramm: Prozess 11">
            <a:extLst>
              <a:ext uri="{FF2B5EF4-FFF2-40B4-BE49-F238E27FC236}">
                <a16:creationId xmlns:a16="http://schemas.microsoft.com/office/drawing/2014/main" id="{3AD7E06A-5742-7091-284F-E9E4511738F9}"/>
              </a:ext>
            </a:extLst>
          </p:cNvPr>
          <p:cNvSpPr/>
          <p:nvPr/>
        </p:nvSpPr>
        <p:spPr>
          <a:xfrm>
            <a:off x="4716141" y="2043431"/>
            <a:ext cx="5298148" cy="1213720"/>
          </a:xfrm>
          <a:prstGeom prst="flowChartProcess">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Differenzieren, Lernende wirkungs- und kompetenzorientiert fördern</a:t>
            </a:r>
          </a:p>
          <a:p>
            <a:pPr algn="ctr"/>
            <a:r>
              <a:rPr lang="de-DE" sz="1600" dirty="0"/>
              <a:t>Beispiel: Lernende werden entsprechend ihren individuellen Lernvoraussetzungen gefördert</a:t>
            </a:r>
            <a:endParaRPr lang="de-AT" sz="1600" dirty="0"/>
          </a:p>
        </p:txBody>
      </p:sp>
      <p:sp>
        <p:nvSpPr>
          <p:cNvPr id="13" name="Textfeld 12">
            <a:extLst>
              <a:ext uri="{FF2B5EF4-FFF2-40B4-BE49-F238E27FC236}">
                <a16:creationId xmlns:a16="http://schemas.microsoft.com/office/drawing/2014/main" id="{A96DDCCE-457E-8610-C0CF-DAC504CE0CC7}"/>
              </a:ext>
            </a:extLst>
          </p:cNvPr>
          <p:cNvSpPr txBox="1"/>
          <p:nvPr/>
        </p:nvSpPr>
        <p:spPr>
          <a:xfrm rot="18641547">
            <a:off x="436356" y="3599988"/>
            <a:ext cx="3941225" cy="646331"/>
          </a:xfrm>
          <a:prstGeom prst="rect">
            <a:avLst/>
          </a:prstGeom>
          <a:solidFill>
            <a:schemeClr val="accent5">
              <a:lumMod val="20000"/>
              <a:lumOff val="80000"/>
            </a:schemeClr>
          </a:solidFill>
        </p:spPr>
        <p:txBody>
          <a:bodyPr wrap="square" rtlCol="0">
            <a:spAutoFit/>
          </a:bodyPr>
          <a:lstStyle/>
          <a:p>
            <a:r>
              <a:rPr lang="de-DE" sz="3600" b="1" dirty="0"/>
              <a:t>Unterrichtsqualität</a:t>
            </a:r>
            <a:endParaRPr lang="de-AT" sz="3600" b="1" dirty="0"/>
          </a:p>
        </p:txBody>
      </p:sp>
      <p:sp>
        <p:nvSpPr>
          <p:cNvPr id="14" name="Pfeil: nach links 13">
            <a:extLst>
              <a:ext uri="{FF2B5EF4-FFF2-40B4-BE49-F238E27FC236}">
                <a16:creationId xmlns:a16="http://schemas.microsoft.com/office/drawing/2014/main" id="{CCC54580-1011-CC70-2D47-4D3E99E28535}"/>
              </a:ext>
            </a:extLst>
          </p:cNvPr>
          <p:cNvSpPr/>
          <p:nvPr/>
        </p:nvSpPr>
        <p:spPr>
          <a:xfrm rot="7853668">
            <a:off x="5639" y="3133574"/>
            <a:ext cx="4127806" cy="675189"/>
          </a:xfrm>
          <a:prstGeom prst="leftArrow">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1547174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Grafik 9">
            <a:extLst>
              <a:ext uri="{FF2B5EF4-FFF2-40B4-BE49-F238E27FC236}">
                <a16:creationId xmlns:a16="http://schemas.microsoft.com/office/drawing/2014/main" id="{E5B40DC6-369B-66C4-731D-D35F4A07CA60}"/>
              </a:ext>
            </a:extLst>
          </p:cNvPr>
          <p:cNvPicPr>
            <a:picLocks noChangeAspect="1"/>
          </p:cNvPicPr>
          <p:nvPr/>
        </p:nvPicPr>
        <p:blipFill>
          <a:blip r:embed="rId3"/>
          <a:stretch>
            <a:fillRect/>
          </a:stretch>
        </p:blipFill>
        <p:spPr>
          <a:xfrm>
            <a:off x="3347659" y="93959"/>
            <a:ext cx="5496682" cy="1093318"/>
          </a:xfrm>
          <a:prstGeom prst="rect">
            <a:avLst/>
          </a:prstGeom>
        </p:spPr>
      </p:pic>
      <p:sp>
        <p:nvSpPr>
          <p:cNvPr id="19" name="Textfeld 18">
            <a:extLst>
              <a:ext uri="{FF2B5EF4-FFF2-40B4-BE49-F238E27FC236}">
                <a16:creationId xmlns:a16="http://schemas.microsoft.com/office/drawing/2014/main" id="{0B8DFED4-F1A8-57F4-B3AC-6DC67CB32C60}"/>
              </a:ext>
            </a:extLst>
          </p:cNvPr>
          <p:cNvSpPr txBox="1"/>
          <p:nvPr/>
        </p:nvSpPr>
        <p:spPr>
          <a:xfrm>
            <a:off x="836908" y="1906292"/>
            <a:ext cx="184731" cy="369332"/>
          </a:xfrm>
          <a:prstGeom prst="rect">
            <a:avLst/>
          </a:prstGeom>
          <a:noFill/>
        </p:spPr>
        <p:txBody>
          <a:bodyPr wrap="none" rtlCol="0">
            <a:spAutoFit/>
          </a:bodyPr>
          <a:lstStyle/>
          <a:p>
            <a:endParaRPr lang="de-AT" dirty="0"/>
          </a:p>
        </p:txBody>
      </p:sp>
      <p:pic>
        <p:nvPicPr>
          <p:cNvPr id="23" name="Grafik 22">
            <a:extLst>
              <a:ext uri="{FF2B5EF4-FFF2-40B4-BE49-F238E27FC236}">
                <a16:creationId xmlns:a16="http://schemas.microsoft.com/office/drawing/2014/main" id="{6522D817-D0E6-A291-9F00-F49CB0684704}"/>
              </a:ext>
            </a:extLst>
          </p:cNvPr>
          <p:cNvPicPr>
            <a:picLocks noChangeAspect="1"/>
          </p:cNvPicPr>
          <p:nvPr/>
        </p:nvPicPr>
        <p:blipFill>
          <a:blip r:embed="rId4"/>
          <a:stretch>
            <a:fillRect/>
          </a:stretch>
        </p:blipFill>
        <p:spPr>
          <a:xfrm>
            <a:off x="172499" y="1212181"/>
            <a:ext cx="10090022" cy="1029595"/>
          </a:xfrm>
          <a:prstGeom prst="rect">
            <a:avLst/>
          </a:prstGeom>
        </p:spPr>
      </p:pic>
      <p:sp>
        <p:nvSpPr>
          <p:cNvPr id="25" name="Textfeld 24">
            <a:extLst>
              <a:ext uri="{FF2B5EF4-FFF2-40B4-BE49-F238E27FC236}">
                <a16:creationId xmlns:a16="http://schemas.microsoft.com/office/drawing/2014/main" id="{AD59C7BE-0961-4083-D80E-AFD1987CA1DC}"/>
              </a:ext>
            </a:extLst>
          </p:cNvPr>
          <p:cNvSpPr txBox="1"/>
          <p:nvPr/>
        </p:nvSpPr>
        <p:spPr>
          <a:xfrm>
            <a:off x="172499" y="2351802"/>
            <a:ext cx="12241642" cy="3693319"/>
          </a:xfrm>
          <a:prstGeom prst="rect">
            <a:avLst/>
          </a:prstGeom>
          <a:noFill/>
        </p:spPr>
        <p:txBody>
          <a:bodyPr wrap="square" rtlCol="0">
            <a:spAutoFit/>
          </a:bodyPr>
          <a:lstStyle/>
          <a:p>
            <a:pPr marL="285750" indent="-285750">
              <a:buFont typeface="Arial" panose="020B0604020202020204" pitchFamily="34" charset="0"/>
              <a:buChar char="•"/>
            </a:pPr>
            <a:r>
              <a:rPr lang="de-DE" dirty="0"/>
              <a:t>sind zum selbstständigen, eigenverantwortlichen und lösungsorientierten Handeln motiviert und befähigt,</a:t>
            </a:r>
          </a:p>
          <a:p>
            <a:pPr marL="285750" indent="-285750">
              <a:buFont typeface="Arial" panose="020B0604020202020204" pitchFamily="34" charset="0"/>
              <a:buChar char="•"/>
            </a:pPr>
            <a:r>
              <a:rPr lang="de-DE" dirty="0"/>
              <a:t>können unter Einsatz ihrer Fach- und Methodenkompetenz sowie ihrer sozialen und personalen Kompetenz</a:t>
            </a:r>
          </a:p>
          <a:p>
            <a:r>
              <a:rPr lang="de-DE" dirty="0"/>
              <a:t>	berufliche und außerberufliche Herausforderungen bewältigen,</a:t>
            </a:r>
          </a:p>
          <a:p>
            <a:pPr marL="285750" indent="-285750">
              <a:buFont typeface="Arial" panose="020B0604020202020204" pitchFamily="34" charset="0"/>
              <a:buChar char="•"/>
            </a:pPr>
            <a:r>
              <a:rPr lang="de-DE" dirty="0"/>
              <a:t>haben ihre Individualität und Kreativität weiterentwickelt sowie ihren Selbstwert gefestigt, </a:t>
            </a:r>
          </a:p>
          <a:p>
            <a:pPr marL="285750" indent="-285750">
              <a:buFont typeface="Arial" panose="020B0604020202020204" pitchFamily="34" charset="0"/>
              <a:buChar char="•"/>
            </a:pPr>
            <a:r>
              <a:rPr lang="de-DE" dirty="0"/>
              <a:t>haben Lerntechniken und Lernstrategien weiterentwickelt und können diese für das lebenslange Lernen einsetzen, </a:t>
            </a:r>
          </a:p>
          <a:p>
            <a:pPr marL="285750" indent="-285750">
              <a:buFont typeface="Arial" panose="020B0604020202020204" pitchFamily="34" charset="0"/>
              <a:buChar char="•"/>
            </a:pPr>
            <a:r>
              <a:rPr lang="de-DE" dirty="0"/>
              <a:t>haben unternehmerisches Potenzial, Leistungsbereitschaft und Eigeninitiative entwickelt und </a:t>
            </a:r>
          </a:p>
          <a:p>
            <a:r>
              <a:rPr lang="de-DE" dirty="0"/>
              <a:t>	können sich konstruktiv in ein Team einbringen,</a:t>
            </a:r>
          </a:p>
          <a:p>
            <a:pPr marL="285750" indent="-285750">
              <a:buFont typeface="Arial" panose="020B0604020202020204" pitchFamily="34" charset="0"/>
              <a:buChar char="•"/>
            </a:pPr>
            <a:r>
              <a:rPr lang="de-DE" dirty="0"/>
              <a:t>können sich mit sozialen, wirtschaftlichen und gesellschaftlichen Benachteiligungen kritisch auseinandersetzen </a:t>
            </a:r>
          </a:p>
          <a:p>
            <a:r>
              <a:rPr lang="de-DE" dirty="0"/>
              <a:t>	sowie geschlechtersensibel agieren,</a:t>
            </a:r>
          </a:p>
          <a:p>
            <a:pPr marL="285750" indent="-285750">
              <a:buFont typeface="Arial" panose="020B0604020202020204" pitchFamily="34" charset="0"/>
              <a:buChar char="•"/>
            </a:pPr>
            <a:r>
              <a:rPr lang="de-DE" dirty="0"/>
              <a:t>kennen die Bedeutung eines wertschätzenden Umgangs mit ihrer Umwelt, sind sich ihrer sozialen Verantwortung bewusst und 	verfügen über entsprechende Handlungskompetenz, </a:t>
            </a:r>
          </a:p>
          <a:p>
            <a:pPr marL="285750" indent="-285750">
              <a:buFont typeface="Arial" panose="020B0604020202020204" pitchFamily="34" charset="0"/>
              <a:buChar char="•"/>
            </a:pPr>
            <a:r>
              <a:rPr lang="de-DE" dirty="0"/>
              <a:t>sind fähig, berufsbezogene und gesundheitliche Belastungen zu erkennen und möglichen Fehlentwicklungen 	entgegenzuwirken.</a:t>
            </a:r>
            <a:endParaRPr lang="de-AT" dirty="0"/>
          </a:p>
        </p:txBody>
      </p:sp>
    </p:spTree>
    <p:extLst>
      <p:ext uri="{BB962C8B-B14F-4D97-AF65-F5344CB8AC3E}">
        <p14:creationId xmlns:p14="http://schemas.microsoft.com/office/powerpoint/2010/main" val="16462809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61DBDA38-DF86-C775-419F-5042F1DB5CC2}"/>
              </a:ext>
            </a:extLst>
          </p:cNvPr>
          <p:cNvPicPr>
            <a:picLocks noChangeAspect="1"/>
          </p:cNvPicPr>
          <p:nvPr/>
        </p:nvPicPr>
        <p:blipFill>
          <a:blip r:embed="rId3"/>
          <a:stretch>
            <a:fillRect/>
          </a:stretch>
        </p:blipFill>
        <p:spPr>
          <a:xfrm>
            <a:off x="135818" y="238540"/>
            <a:ext cx="10803126" cy="1540802"/>
          </a:xfrm>
          <a:prstGeom prst="rect">
            <a:avLst/>
          </a:prstGeom>
        </p:spPr>
      </p:pic>
      <p:pic>
        <p:nvPicPr>
          <p:cNvPr id="10" name="Grafik 9">
            <a:extLst>
              <a:ext uri="{FF2B5EF4-FFF2-40B4-BE49-F238E27FC236}">
                <a16:creationId xmlns:a16="http://schemas.microsoft.com/office/drawing/2014/main" id="{7E39CA69-3926-83A4-665F-E3B6B7E7E01C}"/>
              </a:ext>
            </a:extLst>
          </p:cNvPr>
          <p:cNvPicPr>
            <a:picLocks noChangeAspect="1"/>
          </p:cNvPicPr>
          <p:nvPr/>
        </p:nvPicPr>
        <p:blipFill>
          <a:blip r:embed="rId4"/>
          <a:stretch>
            <a:fillRect/>
          </a:stretch>
        </p:blipFill>
        <p:spPr>
          <a:xfrm>
            <a:off x="1242724" y="1540802"/>
            <a:ext cx="9266488" cy="2542268"/>
          </a:xfrm>
          <a:prstGeom prst="rect">
            <a:avLst/>
          </a:prstGeom>
        </p:spPr>
      </p:pic>
      <p:pic>
        <p:nvPicPr>
          <p:cNvPr id="12" name="Grafik 11">
            <a:extLst>
              <a:ext uri="{FF2B5EF4-FFF2-40B4-BE49-F238E27FC236}">
                <a16:creationId xmlns:a16="http://schemas.microsoft.com/office/drawing/2014/main" id="{96954A97-9105-84F4-9F1D-C78FBEBD260A}"/>
              </a:ext>
            </a:extLst>
          </p:cNvPr>
          <p:cNvPicPr>
            <a:picLocks noChangeAspect="1"/>
          </p:cNvPicPr>
          <p:nvPr/>
        </p:nvPicPr>
        <p:blipFill>
          <a:blip r:embed="rId5"/>
          <a:stretch>
            <a:fillRect/>
          </a:stretch>
        </p:blipFill>
        <p:spPr>
          <a:xfrm>
            <a:off x="3917158" y="3558683"/>
            <a:ext cx="8274842" cy="2085103"/>
          </a:xfrm>
          <a:prstGeom prst="rect">
            <a:avLst/>
          </a:prstGeom>
        </p:spPr>
      </p:pic>
      <p:sp>
        <p:nvSpPr>
          <p:cNvPr id="14" name="Textfeld 13">
            <a:extLst>
              <a:ext uri="{FF2B5EF4-FFF2-40B4-BE49-F238E27FC236}">
                <a16:creationId xmlns:a16="http://schemas.microsoft.com/office/drawing/2014/main" id="{6C324A1F-6E68-135D-DE2D-E5922C233550}"/>
              </a:ext>
            </a:extLst>
          </p:cNvPr>
          <p:cNvSpPr txBox="1"/>
          <p:nvPr/>
        </p:nvSpPr>
        <p:spPr>
          <a:xfrm>
            <a:off x="228807" y="6484863"/>
            <a:ext cx="6096000" cy="281231"/>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de-AT"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Hilfreiche Quelle: </a:t>
            </a: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Kompetenz_Lehrplan_Handreichung_Endversion.pdf</a:t>
            </a: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 (04.11.2022)</a:t>
            </a:r>
            <a:endParaRPr kumimoji="0" lang="de-AT"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fik 6">
            <a:extLst>
              <a:ext uri="{FF2B5EF4-FFF2-40B4-BE49-F238E27FC236}">
                <a16:creationId xmlns:a16="http://schemas.microsoft.com/office/drawing/2014/main" id="{031D6DF1-0CCB-449E-E547-DE69DA97FFA9}"/>
              </a:ext>
            </a:extLst>
          </p:cNvPr>
          <p:cNvPicPr>
            <a:picLocks noChangeAspect="1"/>
          </p:cNvPicPr>
          <p:nvPr/>
        </p:nvPicPr>
        <p:blipFill>
          <a:blip r:embed="rId7"/>
          <a:stretch>
            <a:fillRect/>
          </a:stretch>
        </p:blipFill>
        <p:spPr>
          <a:xfrm>
            <a:off x="6721098" y="5643786"/>
            <a:ext cx="5470902" cy="1181459"/>
          </a:xfrm>
          <a:prstGeom prst="rect">
            <a:avLst/>
          </a:prstGeom>
        </p:spPr>
      </p:pic>
    </p:spTree>
    <p:extLst>
      <p:ext uri="{BB962C8B-B14F-4D97-AF65-F5344CB8AC3E}">
        <p14:creationId xmlns:p14="http://schemas.microsoft.com/office/powerpoint/2010/main" val="28215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feld 13">
            <a:extLst>
              <a:ext uri="{FF2B5EF4-FFF2-40B4-BE49-F238E27FC236}">
                <a16:creationId xmlns:a16="http://schemas.microsoft.com/office/drawing/2014/main" id="{6C324A1F-6E68-135D-DE2D-E5922C233550}"/>
              </a:ext>
            </a:extLst>
          </p:cNvPr>
          <p:cNvSpPr txBox="1"/>
          <p:nvPr/>
        </p:nvSpPr>
        <p:spPr>
          <a:xfrm>
            <a:off x="228807" y="6484863"/>
            <a:ext cx="6096000" cy="281231"/>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de-AT"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Hilfreiche Quelle: </a:t>
            </a: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Kompetenz_Lehrplan_Handreichung_Endversion.pdf</a:t>
            </a: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 (04.11.2022)</a:t>
            </a:r>
            <a:endParaRPr kumimoji="0" lang="de-AT"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feld 15">
            <a:extLst>
              <a:ext uri="{FF2B5EF4-FFF2-40B4-BE49-F238E27FC236}">
                <a16:creationId xmlns:a16="http://schemas.microsoft.com/office/drawing/2014/main" id="{B0A5F9E8-2C11-1111-093F-9CDDC666A541}"/>
              </a:ext>
            </a:extLst>
          </p:cNvPr>
          <p:cNvSpPr txBox="1"/>
          <p:nvPr/>
        </p:nvSpPr>
        <p:spPr>
          <a:xfrm>
            <a:off x="228807" y="1192431"/>
            <a:ext cx="11734386" cy="5139869"/>
          </a:xfrm>
          <a:prstGeom prst="rect">
            <a:avLst/>
          </a:prstGeom>
          <a:noFill/>
        </p:spPr>
        <p:txBody>
          <a:bodyPr wrap="square">
            <a:spAutoFit/>
          </a:bodyPr>
          <a:lstStyle/>
          <a:p>
            <a:r>
              <a:rPr lang="de-DE" sz="2800" b="1" dirty="0"/>
              <a:t>Fachkompetenz: </a:t>
            </a:r>
            <a:r>
              <a:rPr lang="de-DE" sz="2400" dirty="0"/>
              <a:t>Basis zur Erlangung von Handlungskompetenz z.B. fachliches Wissen, fachliche Fertigkeiten und Fähigkeiten. Sie befähigt zum kritischen Prüfen, Verknüpfen und Vertiefen von fachbezogenen und fachübergreifenden Kenntnissen.</a:t>
            </a:r>
          </a:p>
          <a:p>
            <a:r>
              <a:rPr lang="de-DE" sz="2800" b="1" dirty="0"/>
              <a:t>Methodenkompetenz:</a:t>
            </a:r>
            <a:r>
              <a:rPr lang="de-DE" sz="2800" dirty="0"/>
              <a:t> </a:t>
            </a:r>
            <a:r>
              <a:rPr lang="de-DE" sz="2400" dirty="0"/>
              <a:t>Fähigkeit zur Anwendung von Arbeitstechniken, Verfahrensweisen und Lernstrategien, Informationen zu beschaffen, zu strukturieren, wiederzuverwerten und darzustellen sowie Ergebnisse von Verarbeitungsprozessen richtig zu interpretieren und geeignet zu präsentieren sowie Fähigkeiten zur Problemlösung und Entscheidungsfindung.</a:t>
            </a:r>
          </a:p>
          <a:p>
            <a:r>
              <a:rPr lang="de-DE" sz="2800" b="1" dirty="0"/>
              <a:t>Personale Kompetenz: </a:t>
            </a:r>
            <a:r>
              <a:rPr lang="de-DE" sz="2400" dirty="0"/>
              <a:t>betrifft die eigene Person, das eigene Handeln reflektieren und zu steuern. Bezieht sich auf persönliche Eigenschaften, wie Selbstsicherheit, Belastbarkeit, Eigeninitiative, Eigenverantwortung sowie Wertehaltungen.</a:t>
            </a:r>
          </a:p>
          <a:p>
            <a:r>
              <a:rPr lang="de-DE" sz="2800" b="1" dirty="0"/>
              <a:t>Sozialen Kompetenz:</a:t>
            </a:r>
            <a:r>
              <a:rPr lang="de-DE" sz="2800" dirty="0"/>
              <a:t> </a:t>
            </a:r>
            <a:r>
              <a:rPr lang="de-DE" sz="2400" dirty="0"/>
              <a:t>Fähigkeiten der Kommunikation und Kooperation und Interaktion Aspekte wie Empathie, Teamfähigkeit, Bereitschaft zur Übernahme von Verantwortung, Organisation des gemeinsamen Arbeitens oder etwa die Einhaltung von Zielvorgaben.</a:t>
            </a:r>
            <a:endParaRPr lang="de-AT" sz="2400" dirty="0"/>
          </a:p>
        </p:txBody>
      </p:sp>
      <p:sp>
        <p:nvSpPr>
          <p:cNvPr id="18" name="Textfeld 17">
            <a:extLst>
              <a:ext uri="{FF2B5EF4-FFF2-40B4-BE49-F238E27FC236}">
                <a16:creationId xmlns:a16="http://schemas.microsoft.com/office/drawing/2014/main" id="{B0A90E75-3DC9-CD8C-68C2-FCBC86831E18}"/>
              </a:ext>
            </a:extLst>
          </p:cNvPr>
          <p:cNvSpPr txBox="1"/>
          <p:nvPr/>
        </p:nvSpPr>
        <p:spPr>
          <a:xfrm>
            <a:off x="0" y="129627"/>
            <a:ext cx="12367647" cy="1077218"/>
          </a:xfrm>
          <a:prstGeom prst="rect">
            <a:avLst/>
          </a:prstGeom>
          <a:noFill/>
        </p:spPr>
        <p:txBody>
          <a:bodyPr wrap="square">
            <a:spAutoFit/>
          </a:bodyPr>
          <a:lstStyle/>
          <a:p>
            <a:r>
              <a:rPr lang="de-AT" sz="3200" b="1" dirty="0">
                <a:solidFill>
                  <a:schemeClr val="bg1"/>
                </a:solidFill>
              </a:rPr>
              <a:t>Berufliche Handlungskompetenz  - übergeordnete Zielsetzung</a:t>
            </a:r>
          </a:p>
          <a:p>
            <a:r>
              <a:rPr lang="de-AT" sz="3200" b="1" dirty="0"/>
              <a:t>des </a:t>
            </a:r>
            <a:r>
              <a:rPr lang="de-AT" sz="3200" b="1" dirty="0" err="1"/>
              <a:t>kompentenzorientierten</a:t>
            </a:r>
            <a:r>
              <a:rPr lang="de-AT" sz="3200" b="1" dirty="0"/>
              <a:t> Unterrichts über die Dimensionen:</a:t>
            </a:r>
          </a:p>
        </p:txBody>
      </p:sp>
    </p:spTree>
    <p:extLst>
      <p:ext uri="{BB962C8B-B14F-4D97-AF65-F5344CB8AC3E}">
        <p14:creationId xmlns:p14="http://schemas.microsoft.com/office/powerpoint/2010/main" val="341039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feld 13">
            <a:extLst>
              <a:ext uri="{FF2B5EF4-FFF2-40B4-BE49-F238E27FC236}">
                <a16:creationId xmlns:a16="http://schemas.microsoft.com/office/drawing/2014/main" id="{6C324A1F-6E68-135D-DE2D-E5922C233550}"/>
              </a:ext>
            </a:extLst>
          </p:cNvPr>
          <p:cNvSpPr txBox="1"/>
          <p:nvPr/>
        </p:nvSpPr>
        <p:spPr>
          <a:xfrm>
            <a:off x="216749" y="6035849"/>
            <a:ext cx="6096000" cy="281231"/>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de-AT"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Hilfreiche Quellen:</a:t>
            </a:r>
          </a:p>
        </p:txBody>
      </p:sp>
      <p:sp>
        <p:nvSpPr>
          <p:cNvPr id="13" name="Textfeld 12">
            <a:extLst>
              <a:ext uri="{FF2B5EF4-FFF2-40B4-BE49-F238E27FC236}">
                <a16:creationId xmlns:a16="http://schemas.microsoft.com/office/drawing/2014/main" id="{59EBA1EE-216C-D01A-E8F8-345CEB1052D4}"/>
              </a:ext>
            </a:extLst>
          </p:cNvPr>
          <p:cNvSpPr txBox="1"/>
          <p:nvPr/>
        </p:nvSpPr>
        <p:spPr>
          <a:xfrm>
            <a:off x="226225" y="6317080"/>
            <a:ext cx="9118202" cy="369332"/>
          </a:xfrm>
          <a:prstGeom prst="rect">
            <a:avLst/>
          </a:prstGeom>
          <a:noFill/>
        </p:spPr>
        <p:txBody>
          <a:bodyPr wrap="none" rtlCol="0">
            <a:spAutoFit/>
          </a:bodyPr>
          <a:lstStyle/>
          <a:p>
            <a:r>
              <a:rPr lang="de-DE" dirty="0">
                <a:hlinkClick r:id="rId3"/>
              </a:rPr>
              <a:t>Bildungsstandards in der Berufsbildung und kompetenzorientiertes Unterrichten (bmbwf.gv.at)</a:t>
            </a:r>
            <a:endParaRPr lang="de-AT" dirty="0"/>
          </a:p>
        </p:txBody>
      </p:sp>
      <p:sp>
        <p:nvSpPr>
          <p:cNvPr id="15" name="Textfeld 14">
            <a:extLst>
              <a:ext uri="{FF2B5EF4-FFF2-40B4-BE49-F238E27FC236}">
                <a16:creationId xmlns:a16="http://schemas.microsoft.com/office/drawing/2014/main" id="{4D39BFED-F567-DF24-68F5-B8A873F2C636}"/>
              </a:ext>
            </a:extLst>
          </p:cNvPr>
          <p:cNvSpPr txBox="1"/>
          <p:nvPr/>
        </p:nvSpPr>
        <p:spPr>
          <a:xfrm>
            <a:off x="3657600" y="0"/>
            <a:ext cx="7425174" cy="646331"/>
          </a:xfrm>
          <a:prstGeom prst="rect">
            <a:avLst/>
          </a:prstGeom>
          <a:noFill/>
        </p:spPr>
        <p:txBody>
          <a:bodyPr wrap="none" rtlCol="0">
            <a:spAutoFit/>
          </a:bodyPr>
          <a:lstStyle/>
          <a:p>
            <a:r>
              <a:rPr lang="de-DE" sz="3600" b="1" dirty="0">
                <a:solidFill>
                  <a:schemeClr val="bg1"/>
                </a:solidFill>
              </a:rPr>
              <a:t>NQR/EQR – Kompetenzrahmen - BIST </a:t>
            </a:r>
            <a:endParaRPr lang="de-AT" sz="3600" b="1" dirty="0">
              <a:solidFill>
                <a:schemeClr val="bg1"/>
              </a:solidFill>
            </a:endParaRPr>
          </a:p>
        </p:txBody>
      </p:sp>
      <p:sp>
        <p:nvSpPr>
          <p:cNvPr id="3" name="Textfeld 2">
            <a:extLst>
              <a:ext uri="{FF2B5EF4-FFF2-40B4-BE49-F238E27FC236}">
                <a16:creationId xmlns:a16="http://schemas.microsoft.com/office/drawing/2014/main" id="{1EE4581B-1FCA-0AD8-2DE2-6534A97F171B}"/>
              </a:ext>
            </a:extLst>
          </p:cNvPr>
          <p:cNvSpPr txBox="1"/>
          <p:nvPr/>
        </p:nvSpPr>
        <p:spPr>
          <a:xfrm>
            <a:off x="579074" y="984483"/>
            <a:ext cx="10951665" cy="3539430"/>
          </a:xfrm>
          <a:prstGeom prst="rect">
            <a:avLst/>
          </a:prstGeom>
          <a:noFill/>
        </p:spPr>
        <p:txBody>
          <a:bodyPr wrap="square">
            <a:spAutoFit/>
          </a:bodyPr>
          <a:lstStyle/>
          <a:p>
            <a:r>
              <a:rPr lang="de-DE" sz="2800" b="1" dirty="0"/>
              <a:t>Bildungsstandards beschreiben somit allgemeinbildende, berufsbezogene sowie soziale und personale Kernkompetenzen. </a:t>
            </a:r>
          </a:p>
          <a:p>
            <a:endParaRPr lang="de-DE" sz="2400" b="1" dirty="0"/>
          </a:p>
          <a:p>
            <a:r>
              <a:rPr lang="de-DE" sz="2400" b="1" dirty="0"/>
              <a:t>BIST bestehen immer aus:</a:t>
            </a:r>
            <a:endParaRPr lang="de-DE" sz="2400" dirty="0"/>
          </a:p>
          <a:p>
            <a:pPr marL="342900" indent="-342900">
              <a:buFont typeface="Arial" panose="020B0604020202020204" pitchFamily="34" charset="0"/>
              <a:buChar char="•"/>
            </a:pPr>
            <a:r>
              <a:rPr lang="de-DE" sz="2400" dirty="0"/>
              <a:t>einem </a:t>
            </a:r>
            <a:r>
              <a:rPr lang="de-DE" sz="2400" b="1" dirty="0"/>
              <a:t>Kompetenzmodell</a:t>
            </a:r>
            <a:r>
              <a:rPr lang="de-DE" sz="2400" dirty="0"/>
              <a:t> für den jeweiligen Unterrichtsgegenstand/Fachbereich (zusammengesetzt aus </a:t>
            </a:r>
            <a:r>
              <a:rPr lang="de-DE" sz="2400" b="1" dirty="0"/>
              <a:t>Handlungs- und Inhaltsdimension</a:t>
            </a:r>
            <a:r>
              <a:rPr lang="de-DE" sz="2400" dirty="0"/>
              <a:t>), </a:t>
            </a:r>
          </a:p>
          <a:p>
            <a:pPr marL="342900" indent="-342900">
              <a:buFont typeface="Arial" panose="020B0604020202020204" pitchFamily="34" charset="0"/>
              <a:buChar char="•"/>
            </a:pPr>
            <a:r>
              <a:rPr lang="de-DE" sz="2400" dirty="0"/>
              <a:t>aus </a:t>
            </a:r>
            <a:r>
              <a:rPr lang="de-DE" sz="2400" b="1" dirty="0"/>
              <a:t>Deskriptoren</a:t>
            </a:r>
            <a:r>
              <a:rPr lang="de-DE" sz="2400" dirty="0"/>
              <a:t> (Schnittpunkte von Handlungs- und Inhaltsdimension) und </a:t>
            </a:r>
          </a:p>
          <a:p>
            <a:pPr marL="342900" indent="-342900">
              <a:buFont typeface="Arial" panose="020B0604020202020204" pitchFamily="34" charset="0"/>
              <a:buChar char="•"/>
            </a:pPr>
            <a:r>
              <a:rPr lang="de-DE" sz="2400" dirty="0"/>
              <a:t>aus </a:t>
            </a:r>
            <a:r>
              <a:rPr lang="de-DE" sz="2400" b="1" dirty="0"/>
              <a:t>Unterrichtsbeispielen</a:t>
            </a:r>
            <a:r>
              <a:rPr lang="de-DE" sz="2400" dirty="0"/>
              <a:t>, welche die Deskriptoren präzisieren und im Unterricht eingesetzt werden können.</a:t>
            </a:r>
            <a:endParaRPr lang="de-AT" sz="2400" dirty="0"/>
          </a:p>
        </p:txBody>
      </p:sp>
      <p:pic>
        <p:nvPicPr>
          <p:cNvPr id="4" name="Grafik 3">
            <a:extLst>
              <a:ext uri="{FF2B5EF4-FFF2-40B4-BE49-F238E27FC236}">
                <a16:creationId xmlns:a16="http://schemas.microsoft.com/office/drawing/2014/main" id="{4750FCD1-2FE6-A009-82DD-12D377EAA578}"/>
              </a:ext>
            </a:extLst>
          </p:cNvPr>
          <p:cNvPicPr>
            <a:picLocks noChangeAspect="1"/>
          </p:cNvPicPr>
          <p:nvPr/>
        </p:nvPicPr>
        <p:blipFill>
          <a:blip r:embed="rId4"/>
          <a:stretch>
            <a:fillRect/>
          </a:stretch>
        </p:blipFill>
        <p:spPr>
          <a:xfrm>
            <a:off x="4858223" y="4154582"/>
            <a:ext cx="5023927" cy="1323234"/>
          </a:xfrm>
          <a:prstGeom prst="rect">
            <a:avLst/>
          </a:prstGeom>
        </p:spPr>
      </p:pic>
      <p:pic>
        <p:nvPicPr>
          <p:cNvPr id="6" name="Grafik 5">
            <a:extLst>
              <a:ext uri="{FF2B5EF4-FFF2-40B4-BE49-F238E27FC236}">
                <a16:creationId xmlns:a16="http://schemas.microsoft.com/office/drawing/2014/main" id="{4084753F-D4F0-D74A-3D19-6F211E4AAAD1}"/>
              </a:ext>
            </a:extLst>
          </p:cNvPr>
          <p:cNvPicPr>
            <a:picLocks noChangeAspect="1"/>
          </p:cNvPicPr>
          <p:nvPr/>
        </p:nvPicPr>
        <p:blipFill>
          <a:blip r:embed="rId5"/>
          <a:stretch>
            <a:fillRect/>
          </a:stretch>
        </p:blipFill>
        <p:spPr>
          <a:xfrm>
            <a:off x="6663464" y="5592648"/>
            <a:ext cx="4867275" cy="609600"/>
          </a:xfrm>
          <a:prstGeom prst="rect">
            <a:avLst/>
          </a:prstGeom>
        </p:spPr>
      </p:pic>
    </p:spTree>
    <p:extLst>
      <p:ext uri="{BB962C8B-B14F-4D97-AF65-F5344CB8AC3E}">
        <p14:creationId xmlns:p14="http://schemas.microsoft.com/office/powerpoint/2010/main" val="264030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feld 13">
            <a:extLst>
              <a:ext uri="{FF2B5EF4-FFF2-40B4-BE49-F238E27FC236}">
                <a16:creationId xmlns:a16="http://schemas.microsoft.com/office/drawing/2014/main" id="{6C324A1F-6E68-135D-DE2D-E5922C233550}"/>
              </a:ext>
            </a:extLst>
          </p:cNvPr>
          <p:cNvSpPr txBox="1"/>
          <p:nvPr/>
        </p:nvSpPr>
        <p:spPr>
          <a:xfrm>
            <a:off x="216749" y="6035849"/>
            <a:ext cx="6096000" cy="281231"/>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de-AT"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Hilfreiche Quellen:</a:t>
            </a:r>
          </a:p>
        </p:txBody>
      </p:sp>
      <p:sp>
        <p:nvSpPr>
          <p:cNvPr id="4" name="Textfeld 3">
            <a:extLst>
              <a:ext uri="{FF2B5EF4-FFF2-40B4-BE49-F238E27FC236}">
                <a16:creationId xmlns:a16="http://schemas.microsoft.com/office/drawing/2014/main" id="{DE4E6846-41C4-F815-E9E2-2B1D62A99B26}"/>
              </a:ext>
            </a:extLst>
          </p:cNvPr>
          <p:cNvSpPr txBox="1"/>
          <p:nvPr/>
        </p:nvSpPr>
        <p:spPr>
          <a:xfrm>
            <a:off x="226225" y="846665"/>
            <a:ext cx="10219634" cy="2123658"/>
          </a:xfrm>
          <a:prstGeom prst="rect">
            <a:avLst/>
          </a:prstGeom>
          <a:noFill/>
        </p:spPr>
        <p:txBody>
          <a:bodyPr wrap="square">
            <a:spAutoFit/>
          </a:bodyPr>
          <a:lstStyle/>
          <a:p>
            <a:r>
              <a:rPr lang="de-DE" sz="2000" b="1" dirty="0"/>
              <a:t>Die angeführten vier Teilkompetenzen bzw. fünf Qualitätsdimensionen stehen in Wechselwirkung zueinander und münden in einer persönlichen und beruflichen Handlungskompetenz.</a:t>
            </a:r>
          </a:p>
          <a:p>
            <a:endParaRPr lang="de-DE" dirty="0"/>
          </a:p>
          <a:p>
            <a:r>
              <a:rPr lang="de-AT" dirty="0">
                <a:hlinkClick r:id="rId3"/>
              </a:rPr>
              <a:t>NQR/EQR (bmbwf.gv.at)</a:t>
            </a:r>
            <a:endParaRPr lang="de-AT" dirty="0"/>
          </a:p>
          <a:p>
            <a:endParaRPr lang="de-AT" dirty="0"/>
          </a:p>
          <a:p>
            <a:endParaRPr lang="de-AT" dirty="0"/>
          </a:p>
        </p:txBody>
      </p:sp>
      <p:pic>
        <p:nvPicPr>
          <p:cNvPr id="12" name="Grafik 11">
            <a:extLst>
              <a:ext uri="{FF2B5EF4-FFF2-40B4-BE49-F238E27FC236}">
                <a16:creationId xmlns:a16="http://schemas.microsoft.com/office/drawing/2014/main" id="{7A646F4E-5026-9343-C7E9-9F72354BE901}"/>
              </a:ext>
            </a:extLst>
          </p:cNvPr>
          <p:cNvPicPr>
            <a:picLocks noChangeAspect="1"/>
          </p:cNvPicPr>
          <p:nvPr/>
        </p:nvPicPr>
        <p:blipFill>
          <a:blip r:embed="rId4"/>
          <a:stretch>
            <a:fillRect/>
          </a:stretch>
        </p:blipFill>
        <p:spPr>
          <a:xfrm>
            <a:off x="3125265" y="1626009"/>
            <a:ext cx="8060606" cy="4798246"/>
          </a:xfrm>
          <a:prstGeom prst="rect">
            <a:avLst/>
          </a:prstGeom>
        </p:spPr>
      </p:pic>
      <p:sp>
        <p:nvSpPr>
          <p:cNvPr id="13" name="Textfeld 12">
            <a:extLst>
              <a:ext uri="{FF2B5EF4-FFF2-40B4-BE49-F238E27FC236}">
                <a16:creationId xmlns:a16="http://schemas.microsoft.com/office/drawing/2014/main" id="{59EBA1EE-216C-D01A-E8F8-345CEB1052D4}"/>
              </a:ext>
            </a:extLst>
          </p:cNvPr>
          <p:cNvSpPr txBox="1"/>
          <p:nvPr/>
        </p:nvSpPr>
        <p:spPr>
          <a:xfrm>
            <a:off x="226225" y="6317080"/>
            <a:ext cx="9118202" cy="369332"/>
          </a:xfrm>
          <a:prstGeom prst="rect">
            <a:avLst/>
          </a:prstGeom>
          <a:noFill/>
        </p:spPr>
        <p:txBody>
          <a:bodyPr wrap="none" rtlCol="0">
            <a:spAutoFit/>
          </a:bodyPr>
          <a:lstStyle/>
          <a:p>
            <a:r>
              <a:rPr lang="de-DE" dirty="0">
                <a:hlinkClick r:id="rId5"/>
              </a:rPr>
              <a:t>Bildungsstandards in der Berufsbildung und kompetenzorientiertes Unterrichten (bmbwf.gv.at)</a:t>
            </a:r>
            <a:endParaRPr lang="de-AT" dirty="0"/>
          </a:p>
        </p:txBody>
      </p:sp>
      <p:sp>
        <p:nvSpPr>
          <p:cNvPr id="15" name="Textfeld 14">
            <a:extLst>
              <a:ext uri="{FF2B5EF4-FFF2-40B4-BE49-F238E27FC236}">
                <a16:creationId xmlns:a16="http://schemas.microsoft.com/office/drawing/2014/main" id="{4D39BFED-F567-DF24-68F5-B8A873F2C636}"/>
              </a:ext>
            </a:extLst>
          </p:cNvPr>
          <p:cNvSpPr txBox="1"/>
          <p:nvPr/>
        </p:nvSpPr>
        <p:spPr>
          <a:xfrm>
            <a:off x="3657600" y="0"/>
            <a:ext cx="6251455" cy="646331"/>
          </a:xfrm>
          <a:prstGeom prst="rect">
            <a:avLst/>
          </a:prstGeom>
          <a:noFill/>
        </p:spPr>
        <p:txBody>
          <a:bodyPr wrap="none" rtlCol="0">
            <a:spAutoFit/>
          </a:bodyPr>
          <a:lstStyle/>
          <a:p>
            <a:r>
              <a:rPr lang="de-DE" sz="3600" b="1" dirty="0">
                <a:solidFill>
                  <a:schemeClr val="bg1"/>
                </a:solidFill>
              </a:rPr>
              <a:t>NQR/EQR – Kompetenzrahmen </a:t>
            </a:r>
            <a:endParaRPr lang="de-AT" sz="3600" b="1" dirty="0">
              <a:solidFill>
                <a:schemeClr val="bg1"/>
              </a:solidFill>
            </a:endParaRPr>
          </a:p>
        </p:txBody>
      </p:sp>
    </p:spTree>
    <p:extLst>
      <p:ext uri="{BB962C8B-B14F-4D97-AF65-F5344CB8AC3E}">
        <p14:creationId xmlns:p14="http://schemas.microsoft.com/office/powerpoint/2010/main" val="240715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feld 13">
            <a:extLst>
              <a:ext uri="{FF2B5EF4-FFF2-40B4-BE49-F238E27FC236}">
                <a16:creationId xmlns:a16="http://schemas.microsoft.com/office/drawing/2014/main" id="{6C324A1F-6E68-135D-DE2D-E5922C233550}"/>
              </a:ext>
            </a:extLst>
          </p:cNvPr>
          <p:cNvSpPr txBox="1"/>
          <p:nvPr/>
        </p:nvSpPr>
        <p:spPr>
          <a:xfrm>
            <a:off x="228807" y="6484863"/>
            <a:ext cx="6096000" cy="281231"/>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de-AT"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Hilfreiche Quelle: </a:t>
            </a: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Kompetenz_Lehrplan_Handreichung_Endversion.pdf</a:t>
            </a: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 (04.11.2022)</a:t>
            </a:r>
            <a:endParaRPr kumimoji="0" lang="de-AT"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Grafik 2">
            <a:extLst>
              <a:ext uri="{FF2B5EF4-FFF2-40B4-BE49-F238E27FC236}">
                <a16:creationId xmlns:a16="http://schemas.microsoft.com/office/drawing/2014/main" id="{46B98BE7-45DB-F92D-58F8-9D846521AB19}"/>
              </a:ext>
            </a:extLst>
          </p:cNvPr>
          <p:cNvPicPr>
            <a:picLocks noChangeAspect="1"/>
          </p:cNvPicPr>
          <p:nvPr/>
        </p:nvPicPr>
        <p:blipFill>
          <a:blip r:embed="rId4"/>
          <a:stretch>
            <a:fillRect/>
          </a:stretch>
        </p:blipFill>
        <p:spPr>
          <a:xfrm>
            <a:off x="1279417" y="91906"/>
            <a:ext cx="8858250" cy="1428750"/>
          </a:xfrm>
          <a:prstGeom prst="rect">
            <a:avLst/>
          </a:prstGeom>
        </p:spPr>
      </p:pic>
      <p:sp>
        <p:nvSpPr>
          <p:cNvPr id="4" name="Textfeld 3">
            <a:extLst>
              <a:ext uri="{FF2B5EF4-FFF2-40B4-BE49-F238E27FC236}">
                <a16:creationId xmlns:a16="http://schemas.microsoft.com/office/drawing/2014/main" id="{92DC693E-5AEF-90B7-EEBA-4726FE8211A0}"/>
              </a:ext>
            </a:extLst>
          </p:cNvPr>
          <p:cNvSpPr txBox="1"/>
          <p:nvPr/>
        </p:nvSpPr>
        <p:spPr>
          <a:xfrm>
            <a:off x="503050" y="1615587"/>
            <a:ext cx="1552733" cy="646331"/>
          </a:xfrm>
          <a:prstGeom prst="rect">
            <a:avLst/>
          </a:prstGeom>
          <a:noFill/>
        </p:spPr>
        <p:txBody>
          <a:bodyPr wrap="none" rtlCol="0">
            <a:spAutoFit/>
          </a:bodyPr>
          <a:lstStyle/>
          <a:p>
            <a:r>
              <a:rPr lang="de-DE" dirty="0"/>
              <a:t>Siehe Seite 18 </a:t>
            </a:r>
          </a:p>
          <a:p>
            <a:endParaRPr lang="de-AT" dirty="0"/>
          </a:p>
        </p:txBody>
      </p:sp>
      <p:pic>
        <p:nvPicPr>
          <p:cNvPr id="6" name="Grafik 5">
            <a:extLst>
              <a:ext uri="{FF2B5EF4-FFF2-40B4-BE49-F238E27FC236}">
                <a16:creationId xmlns:a16="http://schemas.microsoft.com/office/drawing/2014/main" id="{1D21021A-4F51-7F05-B61D-151D389FCA58}"/>
              </a:ext>
            </a:extLst>
          </p:cNvPr>
          <p:cNvPicPr>
            <a:picLocks noChangeAspect="1"/>
          </p:cNvPicPr>
          <p:nvPr/>
        </p:nvPicPr>
        <p:blipFill>
          <a:blip r:embed="rId5"/>
          <a:stretch>
            <a:fillRect/>
          </a:stretch>
        </p:blipFill>
        <p:spPr>
          <a:xfrm>
            <a:off x="2960778" y="1501525"/>
            <a:ext cx="6728057" cy="2463504"/>
          </a:xfrm>
          <a:prstGeom prst="rect">
            <a:avLst/>
          </a:prstGeom>
        </p:spPr>
      </p:pic>
      <p:pic>
        <p:nvPicPr>
          <p:cNvPr id="2" name="Grafik 1">
            <a:extLst>
              <a:ext uri="{FF2B5EF4-FFF2-40B4-BE49-F238E27FC236}">
                <a16:creationId xmlns:a16="http://schemas.microsoft.com/office/drawing/2014/main" id="{4D99EFA5-4123-8224-4287-FD251AB8AF27}"/>
              </a:ext>
            </a:extLst>
          </p:cNvPr>
          <p:cNvPicPr>
            <a:picLocks noChangeAspect="1"/>
          </p:cNvPicPr>
          <p:nvPr/>
        </p:nvPicPr>
        <p:blipFill>
          <a:blip r:embed="rId6"/>
          <a:stretch>
            <a:fillRect/>
          </a:stretch>
        </p:blipFill>
        <p:spPr>
          <a:xfrm>
            <a:off x="5708541" y="3429001"/>
            <a:ext cx="5321865" cy="2921092"/>
          </a:xfrm>
          <a:prstGeom prst="rect">
            <a:avLst/>
          </a:prstGeom>
        </p:spPr>
      </p:pic>
    </p:spTree>
    <p:extLst>
      <p:ext uri="{BB962C8B-B14F-4D97-AF65-F5344CB8AC3E}">
        <p14:creationId xmlns:p14="http://schemas.microsoft.com/office/powerpoint/2010/main" val="32984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feld 13">
            <a:extLst>
              <a:ext uri="{FF2B5EF4-FFF2-40B4-BE49-F238E27FC236}">
                <a16:creationId xmlns:a16="http://schemas.microsoft.com/office/drawing/2014/main" id="{6C324A1F-6E68-135D-DE2D-E5922C233550}"/>
              </a:ext>
            </a:extLst>
          </p:cNvPr>
          <p:cNvSpPr txBox="1"/>
          <p:nvPr/>
        </p:nvSpPr>
        <p:spPr>
          <a:xfrm>
            <a:off x="216749" y="6035849"/>
            <a:ext cx="6096000" cy="281231"/>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de-AT"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Hilfreiche Quellen:</a:t>
            </a:r>
          </a:p>
        </p:txBody>
      </p:sp>
      <p:sp>
        <p:nvSpPr>
          <p:cNvPr id="4" name="Textfeld 3">
            <a:extLst>
              <a:ext uri="{FF2B5EF4-FFF2-40B4-BE49-F238E27FC236}">
                <a16:creationId xmlns:a16="http://schemas.microsoft.com/office/drawing/2014/main" id="{DE4E6846-41C4-F815-E9E2-2B1D62A99B26}"/>
              </a:ext>
            </a:extLst>
          </p:cNvPr>
          <p:cNvSpPr txBox="1"/>
          <p:nvPr/>
        </p:nvSpPr>
        <p:spPr>
          <a:xfrm>
            <a:off x="226224" y="846665"/>
            <a:ext cx="11258019" cy="7017306"/>
          </a:xfrm>
          <a:prstGeom prst="rect">
            <a:avLst/>
          </a:prstGeom>
          <a:noFill/>
        </p:spPr>
        <p:txBody>
          <a:bodyPr wrap="square">
            <a:spAutoFit/>
          </a:bodyPr>
          <a:lstStyle/>
          <a:p>
            <a:r>
              <a:rPr lang="de-AT" b="1" dirty="0"/>
              <a:t>Arbeitsanweisung:</a:t>
            </a:r>
          </a:p>
          <a:p>
            <a:r>
              <a:rPr lang="de-AT" dirty="0"/>
              <a:t>Öffnen Sie den </a:t>
            </a:r>
            <a:r>
              <a:rPr lang="de-AT" dirty="0">
                <a:highlight>
                  <a:srgbClr val="FFFF00"/>
                </a:highlight>
              </a:rPr>
              <a:t>LINK </a:t>
            </a:r>
            <a:r>
              <a:rPr lang="de-AT" b="1" dirty="0">
                <a:highlight>
                  <a:srgbClr val="FFFF00"/>
                </a:highlight>
              </a:rPr>
              <a:t>zum </a:t>
            </a:r>
            <a:r>
              <a:rPr lang="de-DE" b="1" dirty="0">
                <a:highlight>
                  <a:srgbClr val="FFFF00"/>
                </a:highlight>
              </a:rPr>
              <a:t>Leitfaden zur Umsetzung der lernergebnis- und kompetenzorientierten Lehrpläne an Berufsschulen.</a:t>
            </a:r>
            <a:r>
              <a:rPr lang="de-AT" dirty="0">
                <a:highlight>
                  <a:srgbClr val="FFFF00"/>
                </a:highlight>
              </a:rPr>
              <a:t> </a:t>
            </a:r>
            <a:r>
              <a:rPr lang="de-AT"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file"/>
              </a:rPr>
              <a:t>file:///C:/Users/chpet/Documents/PH_KTN_2022_23/Lehre/PPS_1_11112022/Unterlagen_Planung/Eingangsvoraussetzungen/Kompetenz_Lehrplan_Handreichung_Endversion.pdf</a:t>
            </a:r>
            <a:endParaRPr lang="de-AT" u="sng" kern="100"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de-AT" sz="1800" kern="100" dirty="0">
                <a:effectLst/>
                <a:latin typeface="Calibri" panose="020F0502020204030204" pitchFamily="34" charset="0"/>
                <a:ea typeface="Calibri" panose="020F0502020204030204" pitchFamily="34" charset="0"/>
                <a:cs typeface="Times New Roman" panose="02020603050405020304" pitchFamily="18" charset="0"/>
              </a:rPr>
              <a:t>Lesen Sie das Inhaltsv</a:t>
            </a:r>
            <a:r>
              <a:rPr lang="de-AT" kern="100" dirty="0">
                <a:latin typeface="Calibri" panose="020F0502020204030204" pitchFamily="34" charset="0"/>
                <a:ea typeface="Calibri" panose="020F0502020204030204" pitchFamily="34" charset="0"/>
                <a:cs typeface="Times New Roman" panose="02020603050405020304" pitchFamily="18" charset="0"/>
              </a:rPr>
              <a:t>erzeichnis des Leitfadens durch, verschaffen Sie sich einen Überblick über die Inhalte.</a:t>
            </a:r>
          </a:p>
          <a:p>
            <a:pPr marL="285750" indent="-285750">
              <a:buFont typeface="Arial" panose="020B0604020202020204" pitchFamily="34" charset="0"/>
              <a:buChar char="•"/>
            </a:pPr>
            <a:r>
              <a:rPr lang="de-AT" sz="1800" kern="100" dirty="0">
                <a:effectLst/>
                <a:latin typeface="Calibri" panose="020F0502020204030204" pitchFamily="34" charset="0"/>
                <a:ea typeface="Calibri" panose="020F0502020204030204" pitchFamily="34" charset="0"/>
                <a:cs typeface="Times New Roman" panose="02020603050405020304" pitchFamily="18" charset="0"/>
              </a:rPr>
              <a:t>Lesen Sie anschließend die </a:t>
            </a:r>
            <a:r>
              <a:rPr lang="de-AT" b="1" kern="100" dirty="0">
                <a:latin typeface="Calibri" panose="020F0502020204030204" pitchFamily="34" charset="0"/>
                <a:ea typeface="Calibri" panose="020F0502020204030204" pitchFamily="34" charset="0"/>
                <a:cs typeface="Times New Roman" panose="02020603050405020304" pitchFamily="18" charset="0"/>
              </a:rPr>
              <a:t>Seite</a:t>
            </a:r>
            <a:r>
              <a:rPr lang="de-AT" kern="100" dirty="0">
                <a:latin typeface="Calibri" panose="020F0502020204030204" pitchFamily="34" charset="0"/>
                <a:ea typeface="Calibri" panose="020F0502020204030204" pitchFamily="34" charset="0"/>
                <a:cs typeface="Times New Roman" panose="02020603050405020304" pitchFamily="18" charset="0"/>
              </a:rPr>
              <a:t> </a:t>
            </a:r>
            <a:r>
              <a:rPr lang="de-AT" b="1" kern="100" dirty="0">
                <a:latin typeface="Calibri" panose="020F0502020204030204" pitchFamily="34" charset="0"/>
                <a:ea typeface="Calibri" panose="020F0502020204030204" pitchFamily="34" charset="0"/>
                <a:cs typeface="Times New Roman" panose="02020603050405020304" pitchFamily="18" charset="0"/>
              </a:rPr>
              <a:t>1 bis 12 </a:t>
            </a:r>
            <a:r>
              <a:rPr lang="de-AT" kern="100" dirty="0">
                <a:latin typeface="Calibri" panose="020F0502020204030204" pitchFamily="34" charset="0"/>
                <a:ea typeface="Calibri" panose="020F0502020204030204" pitchFamily="34" charset="0"/>
                <a:cs typeface="Times New Roman" panose="02020603050405020304" pitchFamily="18" charset="0"/>
              </a:rPr>
              <a:t>durch – Grundlagen der Kompetenzorientierung.</a:t>
            </a:r>
          </a:p>
          <a:p>
            <a:pPr marL="285750" indent="-285750">
              <a:buFont typeface="Arial" panose="020B0604020202020204" pitchFamily="34" charset="0"/>
              <a:buChar char="•"/>
            </a:pPr>
            <a:r>
              <a:rPr lang="de-AT" kern="100" dirty="0">
                <a:latin typeface="Calibri" panose="020F0502020204030204" pitchFamily="34" charset="0"/>
                <a:ea typeface="Calibri" panose="020F0502020204030204" pitchFamily="34" charset="0"/>
                <a:cs typeface="Times New Roman" panose="02020603050405020304" pitchFamily="18" charset="0"/>
              </a:rPr>
              <a:t>Heben </a:t>
            </a:r>
            <a:r>
              <a:rPr lang="de-AT" b="1" kern="100" dirty="0">
                <a:latin typeface="Calibri" panose="020F0502020204030204" pitchFamily="34" charset="0"/>
                <a:ea typeface="Calibri" panose="020F0502020204030204" pitchFamily="34" charset="0"/>
                <a:cs typeface="Times New Roman" panose="02020603050405020304" pitchFamily="18" charset="0"/>
              </a:rPr>
              <a:t>Sie wesentliche Inhalte </a:t>
            </a:r>
            <a:r>
              <a:rPr lang="de-AT" kern="100" dirty="0">
                <a:latin typeface="Calibri" panose="020F0502020204030204" pitchFamily="34" charset="0"/>
                <a:ea typeface="Calibri" panose="020F0502020204030204" pitchFamily="34" charset="0"/>
                <a:cs typeface="Times New Roman" panose="02020603050405020304" pitchFamily="18" charset="0"/>
              </a:rPr>
              <a:t>hervor.</a:t>
            </a:r>
          </a:p>
          <a:p>
            <a:pPr marL="285750" indent="-285750">
              <a:buFont typeface="Arial" panose="020B0604020202020204" pitchFamily="34" charset="0"/>
              <a:buChar char="•"/>
            </a:pPr>
            <a:r>
              <a:rPr lang="de-AT" kern="100" dirty="0">
                <a:latin typeface="Calibri" panose="020F0502020204030204" pitchFamily="34" charset="0"/>
                <a:ea typeface="Calibri" panose="020F0502020204030204" pitchFamily="34" charset="0"/>
                <a:cs typeface="Times New Roman" panose="02020603050405020304" pitchFamily="18" charset="0"/>
              </a:rPr>
              <a:t>Erstellen Sie ein </a:t>
            </a:r>
            <a:r>
              <a:rPr lang="de-AT" b="1" kern="100" dirty="0">
                <a:latin typeface="Calibri" panose="020F0502020204030204" pitchFamily="34" charset="0"/>
                <a:ea typeface="Calibri" panose="020F0502020204030204" pitchFamily="34" charset="0"/>
                <a:cs typeface="Times New Roman" panose="02020603050405020304" pitchFamily="18" charset="0"/>
              </a:rPr>
              <a:t>Glossar, i</a:t>
            </a:r>
            <a:r>
              <a:rPr lang="de-AT" kern="100" dirty="0">
                <a:latin typeface="Calibri" panose="020F0502020204030204" pitchFamily="34" charset="0"/>
                <a:ea typeface="Calibri" panose="020F0502020204030204" pitchFamily="34" charset="0"/>
                <a:cs typeface="Times New Roman" panose="02020603050405020304" pitchFamily="18" charset="0"/>
              </a:rPr>
              <a:t>n welches Sie jene Begriffe eintragen,  die Ihnen noch unbekannt sind. </a:t>
            </a:r>
            <a:r>
              <a:rPr lang="de-AT"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SBU</a:t>
            </a:r>
          </a:p>
          <a:p>
            <a:endParaRPr lang="de-AT" kern="100" dirty="0">
              <a:latin typeface="Calibri" panose="020F0502020204030204" pitchFamily="34" charset="0"/>
              <a:ea typeface="Calibri" panose="020F0502020204030204" pitchFamily="34" charset="0"/>
              <a:cs typeface="Times New Roman" panose="02020603050405020304" pitchFamily="18" charset="0"/>
            </a:endParaRPr>
          </a:p>
          <a:p>
            <a:endParaRPr lang="de-AT" kern="100" dirty="0">
              <a:latin typeface="Calibri" panose="020F0502020204030204" pitchFamily="34" charset="0"/>
              <a:ea typeface="Calibri" panose="020F0502020204030204" pitchFamily="34" charset="0"/>
              <a:cs typeface="Times New Roman" panose="02020603050405020304" pitchFamily="18" charset="0"/>
            </a:endParaRPr>
          </a:p>
          <a:p>
            <a:endParaRPr lang="de-AT" kern="100" dirty="0">
              <a:latin typeface="Calibri" panose="020F0502020204030204" pitchFamily="34" charset="0"/>
              <a:ea typeface="Calibri" panose="020F0502020204030204" pitchFamily="34" charset="0"/>
              <a:cs typeface="Times New Roman" panose="02020603050405020304" pitchFamily="18" charset="0"/>
            </a:endParaRPr>
          </a:p>
          <a:p>
            <a:endParaRPr lang="de-AT" kern="1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de-DE" dirty="0"/>
              <a:t>Gehen Sie anschließend auf </a:t>
            </a:r>
            <a:r>
              <a:rPr lang="de-DE" b="1" dirty="0"/>
              <a:t>die Seite 50 und verschaffen Sie sich einen Überblick </a:t>
            </a:r>
            <a:r>
              <a:rPr lang="de-DE" dirty="0"/>
              <a:t>über die angebotenen </a:t>
            </a:r>
            <a:r>
              <a:rPr lang="de-DE" dirty="0" err="1"/>
              <a:t>Good</a:t>
            </a:r>
            <a:r>
              <a:rPr lang="de-DE" dirty="0"/>
              <a:t>-Practice Beispiele und den konkreten Arbeitsaufträgen.  </a:t>
            </a:r>
          </a:p>
          <a:p>
            <a:pPr marL="285750" indent="-285750">
              <a:buFont typeface="Arial" panose="020B0604020202020204" pitchFamily="34" charset="0"/>
              <a:buChar char="•"/>
            </a:pPr>
            <a:r>
              <a:rPr lang="de-DE" dirty="0"/>
              <a:t>Welche Unterlagen z.B. kompetenzorientierte Wochenpläne für unterschiedliche Gegenstände, Arbeitsaufträge für Lernende, Leistungsfeststellungskonzept, Leistungsbeurteilung, Evaluationen etc. stehen Ihnen als Lehrende an Ihrem Schulstandorte zur Verfügung? Versuchen Sie diese in den kommenden Wochen zu sammeln und ev. für Ihren Unterricht zu überarbeiten und im Unterricht einzusetzen – in Abstimmung mit den Vorgaben des Lehrplans</a:t>
            </a:r>
          </a:p>
          <a:p>
            <a:endParaRPr lang="de-DE" dirty="0"/>
          </a:p>
          <a:p>
            <a:endParaRPr lang="de-DE" dirty="0"/>
          </a:p>
          <a:p>
            <a:endParaRPr lang="de-DE" dirty="0"/>
          </a:p>
          <a:p>
            <a:endParaRPr lang="de-AT"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AT" dirty="0"/>
          </a:p>
          <a:p>
            <a:endParaRPr lang="de-AT" dirty="0"/>
          </a:p>
        </p:txBody>
      </p:sp>
      <p:sp>
        <p:nvSpPr>
          <p:cNvPr id="13" name="Textfeld 12">
            <a:extLst>
              <a:ext uri="{FF2B5EF4-FFF2-40B4-BE49-F238E27FC236}">
                <a16:creationId xmlns:a16="http://schemas.microsoft.com/office/drawing/2014/main" id="{59EBA1EE-216C-D01A-E8F8-345CEB1052D4}"/>
              </a:ext>
            </a:extLst>
          </p:cNvPr>
          <p:cNvSpPr txBox="1"/>
          <p:nvPr/>
        </p:nvSpPr>
        <p:spPr>
          <a:xfrm>
            <a:off x="226225" y="6317080"/>
            <a:ext cx="9118202" cy="369332"/>
          </a:xfrm>
          <a:prstGeom prst="rect">
            <a:avLst/>
          </a:prstGeom>
          <a:noFill/>
        </p:spPr>
        <p:txBody>
          <a:bodyPr wrap="none" rtlCol="0">
            <a:spAutoFit/>
          </a:bodyPr>
          <a:lstStyle/>
          <a:p>
            <a:r>
              <a:rPr lang="de-DE" dirty="0">
                <a:hlinkClick r:id="rId4"/>
              </a:rPr>
              <a:t>Bildungsstandards in der Berufsbildung und kompetenzorientiertes Unterrichten (bmbwf.gv.at)</a:t>
            </a:r>
            <a:endParaRPr lang="de-AT" dirty="0"/>
          </a:p>
        </p:txBody>
      </p:sp>
      <p:sp>
        <p:nvSpPr>
          <p:cNvPr id="15" name="Textfeld 14">
            <a:extLst>
              <a:ext uri="{FF2B5EF4-FFF2-40B4-BE49-F238E27FC236}">
                <a16:creationId xmlns:a16="http://schemas.microsoft.com/office/drawing/2014/main" id="{4D39BFED-F567-DF24-68F5-B8A873F2C636}"/>
              </a:ext>
            </a:extLst>
          </p:cNvPr>
          <p:cNvSpPr txBox="1"/>
          <p:nvPr/>
        </p:nvSpPr>
        <p:spPr>
          <a:xfrm>
            <a:off x="604434" y="9692"/>
            <a:ext cx="10843481" cy="646331"/>
          </a:xfrm>
          <a:prstGeom prst="rect">
            <a:avLst/>
          </a:prstGeom>
          <a:noFill/>
        </p:spPr>
        <p:txBody>
          <a:bodyPr wrap="none" rtlCol="0">
            <a:spAutoFit/>
          </a:bodyPr>
          <a:lstStyle/>
          <a:p>
            <a:r>
              <a:rPr lang="de-DE" sz="3600" b="1" dirty="0">
                <a:solidFill>
                  <a:schemeClr val="bg1"/>
                </a:solidFill>
              </a:rPr>
              <a:t>NQR/EQR – Kompetenzrahmen und die Umsetzung FBS </a:t>
            </a:r>
            <a:endParaRPr lang="de-AT" sz="3600" b="1" dirty="0">
              <a:solidFill>
                <a:schemeClr val="bg1"/>
              </a:solidFill>
            </a:endParaRPr>
          </a:p>
        </p:txBody>
      </p:sp>
      <p:pic>
        <p:nvPicPr>
          <p:cNvPr id="3" name="Grafik 2">
            <a:extLst>
              <a:ext uri="{FF2B5EF4-FFF2-40B4-BE49-F238E27FC236}">
                <a16:creationId xmlns:a16="http://schemas.microsoft.com/office/drawing/2014/main" id="{11CDCE7C-B843-FF8F-35D8-F9A0EAC0C0BC}"/>
              </a:ext>
            </a:extLst>
          </p:cNvPr>
          <p:cNvPicPr>
            <a:picLocks noChangeAspect="1"/>
          </p:cNvPicPr>
          <p:nvPr/>
        </p:nvPicPr>
        <p:blipFill>
          <a:blip r:embed="rId5"/>
          <a:stretch>
            <a:fillRect/>
          </a:stretch>
        </p:blipFill>
        <p:spPr>
          <a:xfrm>
            <a:off x="7199014" y="3349475"/>
            <a:ext cx="3851278" cy="1097875"/>
          </a:xfrm>
          <a:prstGeom prst="rect">
            <a:avLst/>
          </a:prstGeom>
        </p:spPr>
      </p:pic>
    </p:spTree>
    <p:extLst>
      <p:ext uri="{BB962C8B-B14F-4D97-AF65-F5344CB8AC3E}">
        <p14:creationId xmlns:p14="http://schemas.microsoft.com/office/powerpoint/2010/main" val="423379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CF299A5-E048-40CC-96AD-D4F35C5E8D03}"/>
              </a:ext>
            </a:extLst>
          </p:cNvPr>
          <p:cNvSpPr txBox="1"/>
          <p:nvPr/>
        </p:nvSpPr>
        <p:spPr>
          <a:xfrm>
            <a:off x="856800" y="-318203"/>
            <a:ext cx="11612809" cy="8925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AT"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defTabSz="457200">
              <a:defRPr/>
            </a:pPr>
            <a:r>
              <a:rPr lang="de-AT" sz="2800" b="1" dirty="0">
                <a:solidFill>
                  <a:schemeClr val="bg1"/>
                </a:solidFill>
                <a:latin typeface="Calibri" panose="020F0502020204030204"/>
              </a:rPr>
              <a:t>HAK Lehrplan 2024 – BW 1 JG – Jahresstoff – Übersicht</a:t>
            </a:r>
            <a:endParaRPr kumimoji="0" lang="de-AT" sz="28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10" name="Grafik 9">
            <a:extLst>
              <a:ext uri="{FF2B5EF4-FFF2-40B4-BE49-F238E27FC236}">
                <a16:creationId xmlns:a16="http://schemas.microsoft.com/office/drawing/2014/main" id="{0B450A50-15EB-B8DB-5E2F-8D93880A4BDA}"/>
              </a:ext>
            </a:extLst>
          </p:cNvPr>
          <p:cNvPicPr>
            <a:picLocks noChangeAspect="1"/>
          </p:cNvPicPr>
          <p:nvPr/>
        </p:nvPicPr>
        <p:blipFill>
          <a:blip r:embed="rId3"/>
          <a:stretch>
            <a:fillRect/>
          </a:stretch>
        </p:blipFill>
        <p:spPr>
          <a:xfrm>
            <a:off x="307430" y="2390275"/>
            <a:ext cx="11577140" cy="2405640"/>
          </a:xfrm>
          <a:prstGeom prst="rect">
            <a:avLst/>
          </a:prstGeom>
        </p:spPr>
      </p:pic>
    </p:spTree>
    <p:extLst>
      <p:ext uri="{BB962C8B-B14F-4D97-AF65-F5344CB8AC3E}">
        <p14:creationId xmlns:p14="http://schemas.microsoft.com/office/powerpoint/2010/main" val="229631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1111B29-729D-7501-F924-A1E517437071}"/>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7C312D02-03DA-AC1F-6A9E-3245B8D70207}"/>
              </a:ext>
            </a:extLst>
          </p:cNvPr>
          <p:cNvSpPr txBox="1"/>
          <p:nvPr/>
        </p:nvSpPr>
        <p:spPr>
          <a:xfrm>
            <a:off x="856800" y="-318203"/>
            <a:ext cx="11612809" cy="8925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AT"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defTabSz="457200">
              <a:defRPr/>
            </a:pPr>
            <a:r>
              <a:rPr lang="de-AT" sz="2800" b="1" dirty="0">
                <a:solidFill>
                  <a:schemeClr val="bg1"/>
                </a:solidFill>
                <a:latin typeface="Calibri" panose="020F0502020204030204"/>
              </a:rPr>
              <a:t>HAK Lehrplan 2024 – Betriebswirtschaft - 1 JG – Jahresstoff – Übersicht</a:t>
            </a:r>
            <a:endParaRPr kumimoji="0" lang="de-AT" sz="28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12" name="Grafik 11">
            <a:extLst>
              <a:ext uri="{FF2B5EF4-FFF2-40B4-BE49-F238E27FC236}">
                <a16:creationId xmlns:a16="http://schemas.microsoft.com/office/drawing/2014/main" id="{D6ED6D19-8A9C-A9A3-3322-1E94F1797604}"/>
              </a:ext>
            </a:extLst>
          </p:cNvPr>
          <p:cNvPicPr>
            <a:picLocks noChangeAspect="1"/>
          </p:cNvPicPr>
          <p:nvPr/>
        </p:nvPicPr>
        <p:blipFill>
          <a:blip r:embed="rId3"/>
          <a:stretch>
            <a:fillRect/>
          </a:stretch>
        </p:blipFill>
        <p:spPr>
          <a:xfrm>
            <a:off x="4082716" y="1616672"/>
            <a:ext cx="7688855" cy="5241328"/>
          </a:xfrm>
          <a:prstGeom prst="rect">
            <a:avLst/>
          </a:prstGeom>
        </p:spPr>
      </p:pic>
      <p:pic>
        <p:nvPicPr>
          <p:cNvPr id="4" name="Grafik 3">
            <a:extLst>
              <a:ext uri="{FF2B5EF4-FFF2-40B4-BE49-F238E27FC236}">
                <a16:creationId xmlns:a16="http://schemas.microsoft.com/office/drawing/2014/main" id="{B7D8C227-19DA-C872-8C79-158C843F10C2}"/>
              </a:ext>
            </a:extLst>
          </p:cNvPr>
          <p:cNvPicPr>
            <a:picLocks noChangeAspect="1"/>
          </p:cNvPicPr>
          <p:nvPr/>
        </p:nvPicPr>
        <p:blipFill>
          <a:blip r:embed="rId4"/>
          <a:stretch>
            <a:fillRect/>
          </a:stretch>
        </p:blipFill>
        <p:spPr>
          <a:xfrm>
            <a:off x="152400" y="1290888"/>
            <a:ext cx="3352800" cy="971550"/>
          </a:xfrm>
          <a:prstGeom prst="rect">
            <a:avLst/>
          </a:prstGeom>
        </p:spPr>
      </p:pic>
    </p:spTree>
    <p:extLst>
      <p:ext uri="{BB962C8B-B14F-4D97-AF65-F5344CB8AC3E}">
        <p14:creationId xmlns:p14="http://schemas.microsoft.com/office/powerpoint/2010/main" val="105588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5917D92-AB4D-000A-C6DF-E5ABF4185F62}"/>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4C85A2CA-8051-AE35-D6E3-8C770154F04F}"/>
              </a:ext>
            </a:extLst>
          </p:cNvPr>
          <p:cNvSpPr txBox="1"/>
          <p:nvPr/>
        </p:nvSpPr>
        <p:spPr>
          <a:xfrm>
            <a:off x="134905" y="-61529"/>
            <a:ext cx="11612809" cy="8925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AT"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defTabSz="457200">
              <a:defRPr/>
            </a:pPr>
            <a:r>
              <a:rPr lang="de-AT" sz="2800" b="1" dirty="0">
                <a:solidFill>
                  <a:schemeClr val="bg1"/>
                </a:solidFill>
                <a:latin typeface="Calibri" panose="020F0502020204030204"/>
              </a:rPr>
              <a:t>Thematische Struktur – Lehrplan BW – Jahresstoff – Zusammenhänge</a:t>
            </a:r>
            <a:endParaRPr kumimoji="0" lang="de-AT" sz="28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4" name="Grafik 3">
            <a:extLst>
              <a:ext uri="{FF2B5EF4-FFF2-40B4-BE49-F238E27FC236}">
                <a16:creationId xmlns:a16="http://schemas.microsoft.com/office/drawing/2014/main" id="{2EC7C2AF-5D5F-9A50-95DD-376662543765}"/>
              </a:ext>
            </a:extLst>
          </p:cNvPr>
          <p:cNvPicPr>
            <a:picLocks noChangeAspect="1"/>
          </p:cNvPicPr>
          <p:nvPr/>
        </p:nvPicPr>
        <p:blipFill>
          <a:blip r:embed="rId3"/>
          <a:stretch>
            <a:fillRect/>
          </a:stretch>
        </p:blipFill>
        <p:spPr>
          <a:xfrm>
            <a:off x="1648057" y="1094120"/>
            <a:ext cx="8453126" cy="2164431"/>
          </a:xfrm>
          <a:prstGeom prst="rect">
            <a:avLst/>
          </a:prstGeom>
        </p:spPr>
      </p:pic>
      <p:pic>
        <p:nvPicPr>
          <p:cNvPr id="7" name="Grafik 6">
            <a:extLst>
              <a:ext uri="{FF2B5EF4-FFF2-40B4-BE49-F238E27FC236}">
                <a16:creationId xmlns:a16="http://schemas.microsoft.com/office/drawing/2014/main" id="{78EE2165-37B8-031D-EB80-0B7B3BC2F0AF}"/>
              </a:ext>
            </a:extLst>
          </p:cNvPr>
          <p:cNvPicPr>
            <a:picLocks noChangeAspect="1"/>
          </p:cNvPicPr>
          <p:nvPr/>
        </p:nvPicPr>
        <p:blipFill>
          <a:blip r:embed="rId4"/>
          <a:stretch>
            <a:fillRect/>
          </a:stretch>
        </p:blipFill>
        <p:spPr>
          <a:xfrm>
            <a:off x="1648057" y="3258551"/>
            <a:ext cx="8499905" cy="3599449"/>
          </a:xfrm>
          <a:prstGeom prst="rect">
            <a:avLst/>
          </a:prstGeom>
        </p:spPr>
      </p:pic>
    </p:spTree>
    <p:extLst>
      <p:ext uri="{BB962C8B-B14F-4D97-AF65-F5344CB8AC3E}">
        <p14:creationId xmlns:p14="http://schemas.microsoft.com/office/powerpoint/2010/main" val="203664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feil: nach oben 21">
            <a:extLst>
              <a:ext uri="{FF2B5EF4-FFF2-40B4-BE49-F238E27FC236}">
                <a16:creationId xmlns:a16="http://schemas.microsoft.com/office/drawing/2014/main" id="{C32FCD03-34D8-078C-6226-57630EDDDF47}"/>
              </a:ext>
            </a:extLst>
          </p:cNvPr>
          <p:cNvSpPr/>
          <p:nvPr/>
        </p:nvSpPr>
        <p:spPr>
          <a:xfrm>
            <a:off x="9345478" y="3757630"/>
            <a:ext cx="651553" cy="1614283"/>
          </a:xfrm>
          <a:prstGeom prst="upArrow">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1" name="Pfeil: nach oben 20">
            <a:extLst>
              <a:ext uri="{FF2B5EF4-FFF2-40B4-BE49-F238E27FC236}">
                <a16:creationId xmlns:a16="http://schemas.microsoft.com/office/drawing/2014/main" id="{CE5BA46D-D5B7-0045-7FBD-0581CDEFFDB8}"/>
              </a:ext>
            </a:extLst>
          </p:cNvPr>
          <p:cNvSpPr/>
          <p:nvPr/>
        </p:nvSpPr>
        <p:spPr>
          <a:xfrm>
            <a:off x="6849299" y="3747328"/>
            <a:ext cx="651553" cy="1624585"/>
          </a:xfrm>
          <a:prstGeom prst="upArrow">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Pfeil: nach oben 19">
            <a:extLst>
              <a:ext uri="{FF2B5EF4-FFF2-40B4-BE49-F238E27FC236}">
                <a16:creationId xmlns:a16="http://schemas.microsoft.com/office/drawing/2014/main" id="{FBF9AB4A-58B4-4A62-0962-EBA748B6B941}"/>
              </a:ext>
            </a:extLst>
          </p:cNvPr>
          <p:cNvSpPr/>
          <p:nvPr/>
        </p:nvSpPr>
        <p:spPr>
          <a:xfrm>
            <a:off x="3998563" y="3757630"/>
            <a:ext cx="651553" cy="1624585"/>
          </a:xfrm>
          <a:prstGeom prst="upArrow">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Pfeil: nach oben 18">
            <a:extLst>
              <a:ext uri="{FF2B5EF4-FFF2-40B4-BE49-F238E27FC236}">
                <a16:creationId xmlns:a16="http://schemas.microsoft.com/office/drawing/2014/main" id="{EC747DF7-F0D1-881D-A4C3-3A9BC962B8E1}"/>
              </a:ext>
            </a:extLst>
          </p:cNvPr>
          <p:cNvSpPr/>
          <p:nvPr/>
        </p:nvSpPr>
        <p:spPr>
          <a:xfrm>
            <a:off x="1377056" y="3747329"/>
            <a:ext cx="651553" cy="1624585"/>
          </a:xfrm>
          <a:prstGeom prst="up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p:txBody>
          <a:bodyPr/>
          <a:lstStyle/>
          <a:p>
            <a:r>
              <a:rPr lang="de-AT" dirty="0"/>
              <a:t>   </a:t>
            </a:r>
          </a:p>
        </p:txBody>
      </p:sp>
      <p:sp>
        <p:nvSpPr>
          <p:cNvPr id="3" name="Inhaltsplatzhalter 2">
            <a:extLst>
              <a:ext uri="{FF2B5EF4-FFF2-40B4-BE49-F238E27FC236}">
                <a16:creationId xmlns:a16="http://schemas.microsoft.com/office/drawing/2014/main" id="{63B29DCE-CBD3-4DC3-85A6-8B3684153603}"/>
              </a:ext>
            </a:extLst>
          </p:cNvPr>
          <p:cNvSpPr>
            <a:spLocks noGrp="1"/>
          </p:cNvSpPr>
          <p:nvPr>
            <p:ph idx="1"/>
          </p:nvPr>
        </p:nvSpPr>
        <p:spPr>
          <a:xfrm>
            <a:off x="1" y="650179"/>
            <a:ext cx="12169624" cy="5818606"/>
          </a:xfrm>
        </p:spPr>
        <p:txBody>
          <a:bodyPr>
            <a:normAutofit/>
          </a:bodyPr>
          <a:lstStyle/>
          <a:p>
            <a:pPr marL="0" indent="0">
              <a:buNone/>
            </a:pPr>
            <a:r>
              <a:rPr lang="de-AT" dirty="0"/>
              <a:t>„</a:t>
            </a:r>
            <a:r>
              <a:rPr lang="de-AT" i="1" dirty="0"/>
              <a:t>Wer eine Klasse führt, soll mehr bewirken, als Lernen und Leisten zu ermöglichen. Der Balanceakt besteht zwischen der Aufgabe, die Lehr-Lern-Situation für alle zu sichern, und der Verpflichtung, die Entwicklung von Sozial- und Selbstkompetenz zu fördern. Dadurch gewinnt Klassenführung eine pädagogische Qualität.“</a:t>
            </a:r>
          </a:p>
          <a:p>
            <a:pPr marL="0" indent="0">
              <a:buNone/>
            </a:pPr>
            <a:r>
              <a:rPr lang="de-AT" sz="1600" dirty="0"/>
              <a:t>Ludwig Haag/Doris Streber</a:t>
            </a:r>
          </a:p>
          <a:p>
            <a:pPr marL="0" indent="0">
              <a:buNone/>
            </a:pPr>
            <a:endParaRPr lang="de-AT" sz="1600" dirty="0"/>
          </a:p>
          <a:p>
            <a:pPr marL="0" indent="0">
              <a:buNone/>
            </a:pPr>
            <a:endParaRPr lang="de-AT" sz="1600" dirty="0"/>
          </a:p>
          <a:p>
            <a:pPr marL="0" indent="0">
              <a:buNone/>
            </a:pPr>
            <a:endParaRPr lang="de-AT" dirty="0"/>
          </a:p>
          <a:p>
            <a:pPr marL="0" indent="0">
              <a:buNone/>
            </a:pPr>
            <a:endParaRPr lang="de-DE" dirty="0"/>
          </a:p>
          <a:p>
            <a:pPr marL="0" indent="0">
              <a:buNone/>
            </a:pPr>
            <a:endParaRPr lang="de-DE" dirty="0"/>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5" name="Textfeld 4"/>
          <p:cNvSpPr txBox="1"/>
          <p:nvPr/>
        </p:nvSpPr>
        <p:spPr>
          <a:xfrm>
            <a:off x="321547" y="14990"/>
            <a:ext cx="8775958" cy="523220"/>
          </a:xfrm>
          <a:prstGeom prst="rect">
            <a:avLst/>
          </a:prstGeom>
          <a:noFill/>
        </p:spPr>
        <p:txBody>
          <a:bodyPr wrap="square" rtlCol="0">
            <a:spAutoFit/>
          </a:bodyPr>
          <a:lstStyle/>
          <a:p>
            <a:r>
              <a:rPr lang="de-DE" sz="2800" b="1" dirty="0">
                <a:solidFill>
                  <a:schemeClr val="bg1"/>
                </a:solidFill>
              </a:rPr>
              <a:t>Classroom Management ist mehr als Verhaltenslenkung</a:t>
            </a:r>
            <a:endParaRPr lang="en-US" sz="2800" b="1" dirty="0">
              <a:solidFill>
                <a:schemeClr val="bg1"/>
              </a:solidFill>
            </a:endParaRPr>
          </a:p>
        </p:txBody>
      </p:sp>
      <p:sp>
        <p:nvSpPr>
          <p:cNvPr id="6" name="Textfeld 5">
            <a:extLst>
              <a:ext uri="{FF2B5EF4-FFF2-40B4-BE49-F238E27FC236}">
                <a16:creationId xmlns:a16="http://schemas.microsoft.com/office/drawing/2014/main" id="{6F9BA6C4-5D9C-9935-AD6F-69C68707A06C}"/>
              </a:ext>
            </a:extLst>
          </p:cNvPr>
          <p:cNvSpPr txBox="1"/>
          <p:nvPr/>
        </p:nvSpPr>
        <p:spPr>
          <a:xfrm>
            <a:off x="1549831" y="932500"/>
            <a:ext cx="184731" cy="369332"/>
          </a:xfrm>
          <a:prstGeom prst="rect">
            <a:avLst/>
          </a:prstGeom>
          <a:noFill/>
        </p:spPr>
        <p:txBody>
          <a:bodyPr wrap="none" rtlCol="0">
            <a:spAutoFit/>
          </a:bodyPr>
          <a:lstStyle/>
          <a:p>
            <a:endParaRPr lang="de-AT" dirty="0"/>
          </a:p>
        </p:txBody>
      </p:sp>
      <p:sp>
        <p:nvSpPr>
          <p:cNvPr id="7" name="Flussdiagramm: Prozess 6">
            <a:extLst>
              <a:ext uri="{FF2B5EF4-FFF2-40B4-BE49-F238E27FC236}">
                <a16:creationId xmlns:a16="http://schemas.microsoft.com/office/drawing/2014/main" id="{40EB8429-9156-1518-E8FF-A688CBEDEE2B}"/>
              </a:ext>
            </a:extLst>
          </p:cNvPr>
          <p:cNvSpPr/>
          <p:nvPr/>
        </p:nvSpPr>
        <p:spPr>
          <a:xfrm>
            <a:off x="526942" y="5382215"/>
            <a:ext cx="10693830" cy="1086570"/>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3200" b="1" dirty="0"/>
              <a:t>Lehrende-Lernende-Beziehung</a:t>
            </a:r>
          </a:p>
          <a:p>
            <a:pPr algn="ctr"/>
            <a:r>
              <a:rPr lang="de-DE" sz="3200" b="1" dirty="0"/>
              <a:t>BASIS</a:t>
            </a:r>
            <a:endParaRPr lang="de-AT" sz="3200" b="1" dirty="0"/>
          </a:p>
        </p:txBody>
      </p:sp>
      <p:sp>
        <p:nvSpPr>
          <p:cNvPr id="10" name="Flussdiagramm: Prozess 9">
            <a:extLst>
              <a:ext uri="{FF2B5EF4-FFF2-40B4-BE49-F238E27FC236}">
                <a16:creationId xmlns:a16="http://schemas.microsoft.com/office/drawing/2014/main" id="{41695B2E-C11E-729D-3321-33BB586E68BF}"/>
              </a:ext>
            </a:extLst>
          </p:cNvPr>
          <p:cNvSpPr/>
          <p:nvPr/>
        </p:nvSpPr>
        <p:spPr>
          <a:xfrm>
            <a:off x="728052" y="4261680"/>
            <a:ext cx="2013019" cy="863560"/>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b="1" dirty="0"/>
              <a:t>Verhalten der Lehrenden</a:t>
            </a:r>
            <a:endParaRPr lang="de-AT" sz="2000" b="1" dirty="0"/>
          </a:p>
        </p:txBody>
      </p:sp>
      <p:sp>
        <p:nvSpPr>
          <p:cNvPr id="15" name="Flussdiagramm: Prozess 14">
            <a:extLst>
              <a:ext uri="{FF2B5EF4-FFF2-40B4-BE49-F238E27FC236}">
                <a16:creationId xmlns:a16="http://schemas.microsoft.com/office/drawing/2014/main" id="{40C8EC1F-5B90-79BC-AB79-C4334BE6662F}"/>
              </a:ext>
            </a:extLst>
          </p:cNvPr>
          <p:cNvSpPr/>
          <p:nvPr/>
        </p:nvSpPr>
        <p:spPr>
          <a:xfrm>
            <a:off x="3285398" y="4251474"/>
            <a:ext cx="2013019" cy="863560"/>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b="1" dirty="0"/>
              <a:t>Wohlbefinden</a:t>
            </a:r>
            <a:endParaRPr lang="de-AT" sz="2000" b="1" dirty="0"/>
          </a:p>
        </p:txBody>
      </p:sp>
      <p:sp>
        <p:nvSpPr>
          <p:cNvPr id="16" name="Flussdiagramm: Prozess 15">
            <a:extLst>
              <a:ext uri="{FF2B5EF4-FFF2-40B4-BE49-F238E27FC236}">
                <a16:creationId xmlns:a16="http://schemas.microsoft.com/office/drawing/2014/main" id="{D3B7BF0E-FD6A-42E7-DD35-93C149140544}"/>
              </a:ext>
            </a:extLst>
          </p:cNvPr>
          <p:cNvSpPr/>
          <p:nvPr/>
        </p:nvSpPr>
        <p:spPr>
          <a:xfrm>
            <a:off x="6092607" y="4241079"/>
            <a:ext cx="2013019" cy="863560"/>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b="1" dirty="0"/>
              <a:t>Verhalten der Lernenden</a:t>
            </a:r>
            <a:endParaRPr lang="de-AT" sz="2000" b="1" dirty="0"/>
          </a:p>
        </p:txBody>
      </p:sp>
      <p:sp>
        <p:nvSpPr>
          <p:cNvPr id="17" name="Flussdiagramm: Prozess 16">
            <a:extLst>
              <a:ext uri="{FF2B5EF4-FFF2-40B4-BE49-F238E27FC236}">
                <a16:creationId xmlns:a16="http://schemas.microsoft.com/office/drawing/2014/main" id="{3039BD3B-7282-FF3C-F254-DEB377632404}"/>
              </a:ext>
            </a:extLst>
          </p:cNvPr>
          <p:cNvSpPr/>
          <p:nvPr/>
        </p:nvSpPr>
        <p:spPr>
          <a:xfrm>
            <a:off x="8801925" y="4261680"/>
            <a:ext cx="2013019" cy="863560"/>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b="1" dirty="0"/>
              <a:t>Lernbereitschaft der Lernenden</a:t>
            </a:r>
            <a:endParaRPr lang="de-AT" sz="2000" b="1" dirty="0"/>
          </a:p>
        </p:txBody>
      </p:sp>
      <p:sp>
        <p:nvSpPr>
          <p:cNvPr id="18" name="Flussdiagramm: Prozess 17">
            <a:extLst>
              <a:ext uri="{FF2B5EF4-FFF2-40B4-BE49-F238E27FC236}">
                <a16:creationId xmlns:a16="http://schemas.microsoft.com/office/drawing/2014/main" id="{9B21146A-696C-CDC3-8EFD-CCCEB28B696E}"/>
              </a:ext>
            </a:extLst>
          </p:cNvPr>
          <p:cNvSpPr/>
          <p:nvPr/>
        </p:nvSpPr>
        <p:spPr>
          <a:xfrm>
            <a:off x="526942" y="2671060"/>
            <a:ext cx="10693830" cy="1086570"/>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3200" b="1" dirty="0"/>
              <a:t>Erfolgreiche Lehr-Lern-Situation</a:t>
            </a:r>
            <a:endParaRPr lang="de-AT" sz="3200" b="1" dirty="0"/>
          </a:p>
        </p:txBody>
      </p:sp>
    </p:spTree>
    <p:extLst>
      <p:ext uri="{BB962C8B-B14F-4D97-AF65-F5344CB8AC3E}">
        <p14:creationId xmlns:p14="http://schemas.microsoft.com/office/powerpoint/2010/main" val="41393030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FF1C437-8604-485B-1485-1E1DF4AEBD44}"/>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1EFF45B2-66BA-CA25-7298-EDA7B5A43AAE}"/>
              </a:ext>
            </a:extLst>
          </p:cNvPr>
          <p:cNvSpPr txBox="1"/>
          <p:nvPr/>
        </p:nvSpPr>
        <p:spPr>
          <a:xfrm>
            <a:off x="134905" y="-61529"/>
            <a:ext cx="11612809" cy="8925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AT"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defTabSz="457200">
              <a:defRPr/>
            </a:pPr>
            <a:r>
              <a:rPr lang="de-AT" sz="2800" b="1" dirty="0">
                <a:solidFill>
                  <a:schemeClr val="bg1"/>
                </a:solidFill>
                <a:latin typeface="Calibri" panose="020F0502020204030204"/>
              </a:rPr>
              <a:t>Thematische Struktur – Begriffserklärungen – Glossar – Fachbegriffe - SBU</a:t>
            </a:r>
            <a:endParaRPr kumimoji="0" lang="de-AT" sz="28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5" name="Grafik 4">
            <a:extLst>
              <a:ext uri="{FF2B5EF4-FFF2-40B4-BE49-F238E27FC236}">
                <a16:creationId xmlns:a16="http://schemas.microsoft.com/office/drawing/2014/main" id="{EFA47186-E717-42CF-66A8-D3B31BD6EB57}"/>
              </a:ext>
            </a:extLst>
          </p:cNvPr>
          <p:cNvPicPr>
            <a:picLocks noChangeAspect="1"/>
          </p:cNvPicPr>
          <p:nvPr/>
        </p:nvPicPr>
        <p:blipFill>
          <a:blip r:embed="rId3"/>
          <a:stretch>
            <a:fillRect/>
          </a:stretch>
        </p:blipFill>
        <p:spPr>
          <a:xfrm>
            <a:off x="864770" y="831023"/>
            <a:ext cx="9685212" cy="5972175"/>
          </a:xfrm>
          <a:prstGeom prst="rect">
            <a:avLst/>
          </a:prstGeom>
        </p:spPr>
      </p:pic>
    </p:spTree>
    <p:extLst>
      <p:ext uri="{BB962C8B-B14F-4D97-AF65-F5344CB8AC3E}">
        <p14:creationId xmlns:p14="http://schemas.microsoft.com/office/powerpoint/2010/main" val="83877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86BECDF-8B4C-96DB-5060-A0729B2D0618}"/>
            </a:ext>
          </a:extLst>
        </p:cNvPr>
        <p:cNvGrpSpPr/>
        <p:nvPr/>
      </p:nvGrpSpPr>
      <p:grpSpPr>
        <a:xfrm>
          <a:off x="0" y="0"/>
          <a:ext cx="0" cy="0"/>
          <a:chOff x="0" y="0"/>
          <a:chExt cx="0" cy="0"/>
        </a:xfrm>
      </p:grpSpPr>
      <p:pic>
        <p:nvPicPr>
          <p:cNvPr id="14" name="Grafik 13">
            <a:extLst>
              <a:ext uri="{FF2B5EF4-FFF2-40B4-BE49-F238E27FC236}">
                <a16:creationId xmlns:a16="http://schemas.microsoft.com/office/drawing/2014/main" id="{B21E4DF7-A88B-D137-E143-60E8AA48A9B4}"/>
              </a:ext>
            </a:extLst>
          </p:cNvPr>
          <p:cNvPicPr>
            <a:picLocks noChangeAspect="1"/>
          </p:cNvPicPr>
          <p:nvPr/>
        </p:nvPicPr>
        <p:blipFill>
          <a:blip r:embed="rId3"/>
          <a:stretch>
            <a:fillRect/>
          </a:stretch>
        </p:blipFill>
        <p:spPr>
          <a:xfrm>
            <a:off x="136525" y="862467"/>
            <a:ext cx="8058150" cy="1323975"/>
          </a:xfrm>
          <a:prstGeom prst="rect">
            <a:avLst/>
          </a:prstGeom>
        </p:spPr>
      </p:pic>
      <p:pic>
        <p:nvPicPr>
          <p:cNvPr id="16" name="Grafik 15">
            <a:extLst>
              <a:ext uri="{FF2B5EF4-FFF2-40B4-BE49-F238E27FC236}">
                <a16:creationId xmlns:a16="http://schemas.microsoft.com/office/drawing/2014/main" id="{3CD7FDA3-898A-399D-47B7-974C55C1712E}"/>
              </a:ext>
            </a:extLst>
          </p:cNvPr>
          <p:cNvPicPr>
            <a:picLocks noChangeAspect="1"/>
          </p:cNvPicPr>
          <p:nvPr/>
        </p:nvPicPr>
        <p:blipFill>
          <a:blip r:embed="rId4"/>
          <a:stretch>
            <a:fillRect/>
          </a:stretch>
        </p:blipFill>
        <p:spPr>
          <a:xfrm>
            <a:off x="1327603" y="2262414"/>
            <a:ext cx="8172450" cy="2752725"/>
          </a:xfrm>
          <a:prstGeom prst="rect">
            <a:avLst/>
          </a:prstGeom>
        </p:spPr>
      </p:pic>
      <p:pic>
        <p:nvPicPr>
          <p:cNvPr id="18" name="Grafik 17">
            <a:extLst>
              <a:ext uri="{FF2B5EF4-FFF2-40B4-BE49-F238E27FC236}">
                <a16:creationId xmlns:a16="http://schemas.microsoft.com/office/drawing/2014/main" id="{AED86061-6547-BEB2-3646-825EFD5FD58E}"/>
              </a:ext>
            </a:extLst>
          </p:cNvPr>
          <p:cNvPicPr>
            <a:picLocks noChangeAspect="1"/>
          </p:cNvPicPr>
          <p:nvPr/>
        </p:nvPicPr>
        <p:blipFill>
          <a:blip r:embed="rId5"/>
          <a:stretch>
            <a:fillRect/>
          </a:stretch>
        </p:blipFill>
        <p:spPr>
          <a:xfrm>
            <a:off x="3996644" y="5091112"/>
            <a:ext cx="7972425" cy="1552575"/>
          </a:xfrm>
          <a:prstGeom prst="rect">
            <a:avLst/>
          </a:prstGeom>
        </p:spPr>
      </p:pic>
      <p:sp>
        <p:nvSpPr>
          <p:cNvPr id="20" name="Textfeld 19">
            <a:extLst>
              <a:ext uri="{FF2B5EF4-FFF2-40B4-BE49-F238E27FC236}">
                <a16:creationId xmlns:a16="http://schemas.microsoft.com/office/drawing/2014/main" id="{40CBABEE-BE0A-F34E-DD5A-620C1D2DA7E6}"/>
              </a:ext>
            </a:extLst>
          </p:cNvPr>
          <p:cNvSpPr txBox="1"/>
          <p:nvPr/>
        </p:nvSpPr>
        <p:spPr>
          <a:xfrm>
            <a:off x="362857" y="0"/>
            <a:ext cx="11248572" cy="646331"/>
          </a:xfrm>
          <a:prstGeom prst="rect">
            <a:avLst/>
          </a:prstGeom>
          <a:noFill/>
        </p:spPr>
        <p:txBody>
          <a:bodyPr wrap="square">
            <a:spAutoFit/>
          </a:bodyPr>
          <a:lstStyle/>
          <a:p>
            <a:pPr algn="ctr" defTabSz="457200">
              <a:defRPr/>
            </a:pPr>
            <a:r>
              <a:rPr kumimoji="0" lang="de-DE" b="1" i="0" u="none" strike="noStrike" kern="1200" cap="none" spc="0" normalizeH="0" baseline="0" noProof="0" dirty="0">
                <a:ln>
                  <a:noFill/>
                </a:ln>
                <a:solidFill>
                  <a:schemeClr val="bg1"/>
                </a:solidFill>
                <a:effectLst/>
                <a:uLnTx/>
                <a:uFillTx/>
                <a:latin typeface="Calibri" panose="020F0502020204030204"/>
                <a:ea typeface="+mn-ea"/>
                <a:cs typeface="+mn-cs"/>
              </a:rPr>
              <a:t>F</a:t>
            </a:r>
            <a:r>
              <a:rPr kumimoji="0" lang="de-AT" b="1" i="0" u="none" strike="noStrike" kern="1200" cap="none" spc="0" normalizeH="0" baseline="0" noProof="0" dirty="0" err="1">
                <a:ln>
                  <a:noFill/>
                </a:ln>
                <a:solidFill>
                  <a:schemeClr val="bg1"/>
                </a:solidFill>
                <a:effectLst/>
                <a:uLnTx/>
                <a:uFillTx/>
                <a:latin typeface="Calibri" panose="020F0502020204030204"/>
                <a:ea typeface="+mn-ea"/>
                <a:cs typeface="+mn-cs"/>
              </a:rPr>
              <a:t>ragestellungen</a:t>
            </a:r>
            <a:r>
              <a:rPr kumimoji="0" lang="de-AT" b="1" i="0" u="none" strike="noStrike" kern="1200" cap="none" spc="0" normalizeH="0" baseline="0" noProof="0" dirty="0">
                <a:ln>
                  <a:noFill/>
                </a:ln>
                <a:solidFill>
                  <a:schemeClr val="bg1"/>
                </a:solidFill>
                <a:effectLst/>
                <a:uLnTx/>
                <a:uFillTx/>
                <a:latin typeface="Calibri" panose="020F0502020204030204"/>
                <a:ea typeface="+mn-ea"/>
                <a:cs typeface="+mn-cs"/>
              </a:rPr>
              <a:t> zum Lehrstoff/Zusammenhänge/Praxis/LBVO </a:t>
            </a:r>
          </a:p>
          <a:p>
            <a:pPr algn="ctr" defTabSz="457200">
              <a:defRPr/>
            </a:pPr>
            <a:r>
              <a:rPr kumimoji="0" lang="de-AT" b="1" i="0" u="none" strike="noStrike" kern="1200" cap="none" spc="0" normalizeH="0" baseline="0" noProof="0" dirty="0">
                <a:ln>
                  <a:noFill/>
                </a:ln>
                <a:solidFill>
                  <a:schemeClr val="bg1"/>
                </a:solidFill>
                <a:effectLst/>
                <a:uLnTx/>
                <a:uFillTx/>
                <a:latin typeface="Calibri" panose="020F0502020204030204"/>
                <a:ea typeface="+mn-ea"/>
                <a:cs typeface="+mn-cs"/>
              </a:rPr>
              <a:t>Umsetzungsmöglichkeiten für die Unterrichtsplanung - Ideenfindungsprozess </a:t>
            </a:r>
            <a:endParaRPr kumimoji="0" lang="de-AT" sz="18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362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5E034F8-9C88-CC16-B64F-9E9BCCF764FB}"/>
            </a:ext>
          </a:extLst>
        </p:cNvPr>
        <p:cNvGrpSpPr/>
        <p:nvPr/>
      </p:nvGrpSpPr>
      <p:grpSpPr>
        <a:xfrm>
          <a:off x="0" y="0"/>
          <a:ext cx="0" cy="0"/>
          <a:chOff x="0" y="0"/>
          <a:chExt cx="0" cy="0"/>
        </a:xfrm>
      </p:grpSpPr>
      <p:pic>
        <p:nvPicPr>
          <p:cNvPr id="3" name="Grafik 2">
            <a:extLst>
              <a:ext uri="{FF2B5EF4-FFF2-40B4-BE49-F238E27FC236}">
                <a16:creationId xmlns:a16="http://schemas.microsoft.com/office/drawing/2014/main" id="{7E403B32-0556-7FB8-88BB-7C4280189A48}"/>
              </a:ext>
            </a:extLst>
          </p:cNvPr>
          <p:cNvPicPr>
            <a:picLocks noChangeAspect="1"/>
          </p:cNvPicPr>
          <p:nvPr/>
        </p:nvPicPr>
        <p:blipFill>
          <a:blip r:embed="rId3"/>
          <a:stretch>
            <a:fillRect/>
          </a:stretch>
        </p:blipFill>
        <p:spPr>
          <a:xfrm>
            <a:off x="0" y="782746"/>
            <a:ext cx="7267575" cy="1390650"/>
          </a:xfrm>
          <a:prstGeom prst="rect">
            <a:avLst/>
          </a:prstGeom>
        </p:spPr>
      </p:pic>
      <p:pic>
        <p:nvPicPr>
          <p:cNvPr id="5" name="Grafik 4">
            <a:extLst>
              <a:ext uri="{FF2B5EF4-FFF2-40B4-BE49-F238E27FC236}">
                <a16:creationId xmlns:a16="http://schemas.microsoft.com/office/drawing/2014/main" id="{5173AE11-DFD1-65A1-2008-F799C68133CD}"/>
              </a:ext>
            </a:extLst>
          </p:cNvPr>
          <p:cNvPicPr>
            <a:picLocks noChangeAspect="1"/>
          </p:cNvPicPr>
          <p:nvPr/>
        </p:nvPicPr>
        <p:blipFill>
          <a:blip r:embed="rId4"/>
          <a:stretch>
            <a:fillRect/>
          </a:stretch>
        </p:blipFill>
        <p:spPr>
          <a:xfrm>
            <a:off x="3633787" y="2173396"/>
            <a:ext cx="7791450" cy="2238375"/>
          </a:xfrm>
          <a:prstGeom prst="rect">
            <a:avLst/>
          </a:prstGeom>
        </p:spPr>
      </p:pic>
      <p:pic>
        <p:nvPicPr>
          <p:cNvPr id="7" name="Grafik 6">
            <a:extLst>
              <a:ext uri="{FF2B5EF4-FFF2-40B4-BE49-F238E27FC236}">
                <a16:creationId xmlns:a16="http://schemas.microsoft.com/office/drawing/2014/main" id="{73AD8075-947A-E5E4-8502-6568C2907B1C}"/>
              </a:ext>
            </a:extLst>
          </p:cNvPr>
          <p:cNvPicPr>
            <a:picLocks noChangeAspect="1"/>
          </p:cNvPicPr>
          <p:nvPr/>
        </p:nvPicPr>
        <p:blipFill>
          <a:blip r:embed="rId5"/>
          <a:stretch>
            <a:fillRect/>
          </a:stretch>
        </p:blipFill>
        <p:spPr>
          <a:xfrm>
            <a:off x="3686174" y="4684605"/>
            <a:ext cx="7686675" cy="1466850"/>
          </a:xfrm>
          <a:prstGeom prst="rect">
            <a:avLst/>
          </a:prstGeom>
        </p:spPr>
      </p:pic>
      <p:sp>
        <p:nvSpPr>
          <p:cNvPr id="9" name="Textfeld 8">
            <a:extLst>
              <a:ext uri="{FF2B5EF4-FFF2-40B4-BE49-F238E27FC236}">
                <a16:creationId xmlns:a16="http://schemas.microsoft.com/office/drawing/2014/main" id="{02A3D1C0-1928-0F58-F8F3-982D6104D45C}"/>
              </a:ext>
            </a:extLst>
          </p:cNvPr>
          <p:cNvSpPr txBox="1"/>
          <p:nvPr/>
        </p:nvSpPr>
        <p:spPr>
          <a:xfrm>
            <a:off x="1132115" y="0"/>
            <a:ext cx="10293122" cy="646331"/>
          </a:xfrm>
          <a:prstGeom prst="rect">
            <a:avLst/>
          </a:prstGeom>
          <a:noFill/>
        </p:spPr>
        <p:txBody>
          <a:bodyPr wrap="square">
            <a:spAutoFit/>
          </a:bodyPr>
          <a:lstStyle/>
          <a:p>
            <a:pPr algn="ctr" defTabSz="457200">
              <a:defRPr/>
            </a:pPr>
            <a:r>
              <a:rPr kumimoji="0" lang="de-DE" b="1" i="0" u="none" strike="noStrike" kern="1200" cap="none" spc="0" normalizeH="0" baseline="0" noProof="0" dirty="0">
                <a:ln>
                  <a:noFill/>
                </a:ln>
                <a:solidFill>
                  <a:schemeClr val="bg1"/>
                </a:solidFill>
                <a:effectLst/>
                <a:uLnTx/>
                <a:uFillTx/>
                <a:latin typeface="Calibri" panose="020F0502020204030204"/>
                <a:ea typeface="+mn-ea"/>
                <a:cs typeface="+mn-cs"/>
              </a:rPr>
              <a:t>F</a:t>
            </a:r>
            <a:r>
              <a:rPr kumimoji="0" lang="de-AT" b="1" i="0" u="none" strike="noStrike" kern="1200" cap="none" spc="0" normalizeH="0" baseline="0" noProof="0" dirty="0" err="1">
                <a:ln>
                  <a:noFill/>
                </a:ln>
                <a:solidFill>
                  <a:schemeClr val="bg1"/>
                </a:solidFill>
                <a:effectLst/>
                <a:uLnTx/>
                <a:uFillTx/>
                <a:latin typeface="Calibri" panose="020F0502020204030204"/>
                <a:ea typeface="+mn-ea"/>
                <a:cs typeface="+mn-cs"/>
              </a:rPr>
              <a:t>ragestellungen</a:t>
            </a:r>
            <a:r>
              <a:rPr kumimoji="0" lang="de-AT" b="1" i="0" u="none" strike="noStrike" kern="1200" cap="none" spc="0" normalizeH="0" baseline="0" noProof="0" dirty="0">
                <a:ln>
                  <a:noFill/>
                </a:ln>
                <a:solidFill>
                  <a:schemeClr val="bg1"/>
                </a:solidFill>
                <a:effectLst/>
                <a:uLnTx/>
                <a:uFillTx/>
                <a:latin typeface="Calibri" panose="020F0502020204030204"/>
                <a:ea typeface="+mn-ea"/>
                <a:cs typeface="+mn-cs"/>
              </a:rPr>
              <a:t> zum Lehrstoff/Zusammenhänge/Praxis/LBVO </a:t>
            </a:r>
          </a:p>
          <a:p>
            <a:pPr algn="ctr" defTabSz="457200">
              <a:defRPr/>
            </a:pPr>
            <a:r>
              <a:rPr kumimoji="0" lang="de-AT" b="1" i="0" u="none" strike="noStrike" kern="1200" cap="none" spc="0" normalizeH="0" baseline="0" noProof="0" dirty="0">
                <a:ln>
                  <a:noFill/>
                </a:ln>
                <a:solidFill>
                  <a:schemeClr val="bg1"/>
                </a:solidFill>
                <a:effectLst/>
                <a:uLnTx/>
                <a:uFillTx/>
                <a:latin typeface="Calibri" panose="020F0502020204030204"/>
                <a:ea typeface="+mn-ea"/>
                <a:cs typeface="+mn-cs"/>
              </a:rPr>
              <a:t>Umsetzungsmöglichkeiten für die Unterrichtsplanung - Ideenfindungsprozess </a:t>
            </a:r>
            <a:endParaRPr kumimoji="0" lang="de-AT" sz="18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6697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816E954-2CE0-A8A3-56CC-B30812D091AA}"/>
              </a:ext>
            </a:extLst>
          </p:cNvPr>
          <p:cNvSpPr txBox="1"/>
          <p:nvPr/>
        </p:nvSpPr>
        <p:spPr>
          <a:xfrm>
            <a:off x="177121" y="179718"/>
            <a:ext cx="11324095" cy="892552"/>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lang="de-DE" sz="2400" b="1" dirty="0">
                <a:solidFill>
                  <a:schemeClr val="bg1"/>
                </a:solidFill>
              </a:rPr>
              <a:t>Thematische Struktur</a:t>
            </a:r>
            <a:r>
              <a:rPr lang="de-DE" sz="3200" b="1" dirty="0">
                <a:solidFill>
                  <a:schemeClr val="bg1"/>
                </a:solidFill>
              </a:rPr>
              <a:t> – Die Zusammenhänge - </a:t>
            </a:r>
            <a:r>
              <a:rPr kumimoji="0" lang="de-AT" sz="2000" b="1" i="0" u="none" strike="noStrike" kern="1200" cap="none" spc="0" normalizeH="0" baseline="0" noProof="0" dirty="0">
                <a:ln>
                  <a:noFill/>
                </a:ln>
                <a:solidFill>
                  <a:schemeClr val="bg1"/>
                </a:solidFill>
                <a:effectLst/>
                <a:uLnTx/>
                <a:uFillTx/>
                <a:latin typeface="Calibri" panose="020F0502020204030204"/>
                <a:ea typeface="+mn-ea"/>
                <a:cs typeface="+mn-cs"/>
              </a:rPr>
              <a:t> Lehrstoff UG, Praxisbezug, Vernetzung, LBVO</a:t>
            </a:r>
          </a:p>
        </p:txBody>
      </p:sp>
      <p:sp>
        <p:nvSpPr>
          <p:cNvPr id="6" name="Textfeld 5">
            <a:extLst>
              <a:ext uri="{FF2B5EF4-FFF2-40B4-BE49-F238E27FC236}">
                <a16:creationId xmlns:a16="http://schemas.microsoft.com/office/drawing/2014/main" id="{32FC9ACD-19BF-15A6-582D-67739BB617D5}"/>
              </a:ext>
            </a:extLst>
          </p:cNvPr>
          <p:cNvSpPr txBox="1"/>
          <p:nvPr/>
        </p:nvSpPr>
        <p:spPr>
          <a:xfrm>
            <a:off x="88560" y="733638"/>
            <a:ext cx="12014879" cy="7848302"/>
          </a:xfrm>
          <a:prstGeom prst="rect">
            <a:avLst/>
          </a:prstGeom>
          <a:noFill/>
        </p:spPr>
        <p:txBody>
          <a:bodyPr wrap="square" rtlCol="0">
            <a:spAutoFit/>
          </a:bodyPr>
          <a:lstStyle/>
          <a:p>
            <a:r>
              <a:rPr lang="de-DE" sz="3600" b="1" dirty="0"/>
              <a:t>Arbeitsanweisung:</a:t>
            </a:r>
          </a:p>
          <a:p>
            <a:pPr marL="342900" indent="-342900">
              <a:buFont typeface="Arial" panose="020B0604020202020204" pitchFamily="34" charset="0"/>
              <a:buChar char="•"/>
            </a:pPr>
            <a:r>
              <a:rPr lang="de-DE" sz="2200" dirty="0"/>
              <a:t>Beschäftigen Sie sich mit </a:t>
            </a:r>
            <a:r>
              <a:rPr lang="de-DE" sz="2200" b="1" dirty="0"/>
              <a:t>dem Kompetenzbereich und dem Lehrstoff für einen Jahrgang/Gegenstand</a:t>
            </a:r>
            <a:r>
              <a:rPr lang="de-DE" sz="2200" dirty="0"/>
              <a:t>, erstellen Sie auf einem Blatt Papier </a:t>
            </a:r>
            <a:r>
              <a:rPr lang="de-DE" sz="2200" b="1" dirty="0"/>
              <a:t>eine thematische Struktur zu diesem Lehrstoff im Konzept.</a:t>
            </a:r>
          </a:p>
          <a:p>
            <a:pPr marL="342900" indent="-342900">
              <a:buFont typeface="Arial" panose="020B0604020202020204" pitchFamily="34" charset="0"/>
              <a:buChar char="•"/>
            </a:pPr>
            <a:r>
              <a:rPr lang="de-DE" sz="2200" dirty="0"/>
              <a:t>Übertragen Sie nun Ihr Konzept z.B. in eine Exceltabelle oder in ein Mindmap etc. arbeiten Sie dabei bewusst mit Farben, Pfeilen etc., um die </a:t>
            </a:r>
            <a:r>
              <a:rPr lang="de-DE" sz="2200" b="1" dirty="0"/>
              <a:t>Zusammenhänge und Prozesse darzustellen.</a:t>
            </a:r>
          </a:p>
          <a:p>
            <a:pPr marL="342900" indent="-342900">
              <a:buFont typeface="Arial" panose="020B0604020202020204" pitchFamily="34" charset="0"/>
              <a:buChar char="•"/>
            </a:pPr>
            <a:r>
              <a:rPr lang="de-DE" sz="2200" dirty="0"/>
              <a:t>Welche </a:t>
            </a:r>
            <a:r>
              <a:rPr lang="de-DE" sz="2200" b="1" dirty="0"/>
              <a:t>Zusammenhänge, Prozesse lassen sich erkennen, was stellt das große „Ganze“ </a:t>
            </a:r>
            <a:r>
              <a:rPr lang="de-DE" sz="2200" dirty="0"/>
              <a:t>dieses Gegenstandes dar?</a:t>
            </a:r>
          </a:p>
          <a:p>
            <a:pPr marL="342900" indent="-342900">
              <a:buFont typeface="Arial" panose="020B0604020202020204" pitchFamily="34" charset="0"/>
              <a:buChar char="•"/>
            </a:pPr>
            <a:r>
              <a:rPr lang="de-DE" sz="2200" dirty="0"/>
              <a:t>In welchen Bereichen ist der </a:t>
            </a:r>
            <a:r>
              <a:rPr lang="de-DE" sz="2200" b="1" dirty="0"/>
              <a:t>Praxisbezug von wesentlicher Bedeutung</a:t>
            </a:r>
            <a:r>
              <a:rPr lang="de-DE" sz="2200" dirty="0"/>
              <a:t>, wie kann dieser Transfer in die Praxis gelingen?</a:t>
            </a:r>
          </a:p>
          <a:p>
            <a:pPr marL="342900" indent="-342900">
              <a:buFont typeface="Arial" panose="020B0604020202020204" pitchFamily="34" charset="0"/>
              <a:buChar char="•"/>
            </a:pPr>
            <a:r>
              <a:rPr lang="de-DE" sz="2200" dirty="0"/>
              <a:t>Welche </a:t>
            </a:r>
            <a:r>
              <a:rPr lang="de-DE" sz="2200" b="1" dirty="0"/>
              <a:t>konkreten Praxisbeispiele </a:t>
            </a:r>
            <a:r>
              <a:rPr lang="de-DE" sz="2200" dirty="0"/>
              <a:t>fallen Ihnen zur Verknüpfung – Theorie/Praxis ein?</a:t>
            </a:r>
          </a:p>
          <a:p>
            <a:pPr marL="342900" indent="-342900">
              <a:buFont typeface="Arial" panose="020B0604020202020204" pitchFamily="34" charset="0"/>
              <a:buChar char="•"/>
            </a:pPr>
            <a:r>
              <a:rPr lang="de-DE" sz="2200" dirty="0"/>
              <a:t>Wo gibt es </a:t>
            </a:r>
            <a:r>
              <a:rPr lang="de-DE" sz="2200" b="1" dirty="0"/>
              <a:t>Schnittpunkte/Vernetzungsmöglichkeiten zu anderen Gegenständen?</a:t>
            </a:r>
          </a:p>
          <a:p>
            <a:pPr marL="342900" indent="-342900">
              <a:buFont typeface="Arial" panose="020B0604020202020204" pitchFamily="34" charset="0"/>
              <a:buChar char="•"/>
            </a:pPr>
            <a:r>
              <a:rPr lang="de-DE" sz="2200" dirty="0"/>
              <a:t>Welchen Beispielen/Fallbeispielen bieten sich an, um diese Zusammenhänge im Unterricht herauszuarbeiten?</a:t>
            </a:r>
          </a:p>
          <a:p>
            <a:pPr marL="342900" indent="-342900">
              <a:buFont typeface="Arial" panose="020B0604020202020204" pitchFamily="34" charset="0"/>
              <a:buChar char="•"/>
            </a:pPr>
            <a:r>
              <a:rPr lang="de-DE" sz="2200" dirty="0"/>
              <a:t>Was sind die </a:t>
            </a:r>
            <a:r>
              <a:rPr lang="de-DE" sz="2200" b="1" dirty="0"/>
              <a:t>wesentlichen Bereiche </a:t>
            </a:r>
            <a:r>
              <a:rPr lang="de-DE" sz="2200" dirty="0"/>
              <a:t>lt. Lehrplan in der Anwendung und Erfassung lt. LBVO für eine </a:t>
            </a:r>
            <a:r>
              <a:rPr lang="de-DE" sz="2200" b="1" dirty="0"/>
              <a:t>Beurteilung mit Genügend?</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endParaRPr lang="de-DE" sz="2400" dirty="0"/>
          </a:p>
          <a:p>
            <a:endParaRPr lang="de-AT" dirty="0"/>
          </a:p>
        </p:txBody>
      </p:sp>
    </p:spTree>
    <p:extLst>
      <p:ext uri="{BB962C8B-B14F-4D97-AF65-F5344CB8AC3E}">
        <p14:creationId xmlns:p14="http://schemas.microsoft.com/office/powerpoint/2010/main" val="66319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CF299A5-E048-40CC-96AD-D4F35C5E8D03}"/>
              </a:ext>
            </a:extLst>
          </p:cNvPr>
          <p:cNvSpPr txBox="1"/>
          <p:nvPr/>
        </p:nvSpPr>
        <p:spPr>
          <a:xfrm>
            <a:off x="278296" y="214033"/>
            <a:ext cx="10270434" cy="36270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AT" sz="2800" b="1" i="0" u="none" strike="noStrike" kern="1200" cap="none" spc="0" normalizeH="0" baseline="0" noProof="0" dirty="0">
                <a:ln>
                  <a:noFill/>
                </a:ln>
                <a:solidFill>
                  <a:prstClr val="white"/>
                </a:solidFill>
                <a:effectLst/>
                <a:uLnTx/>
                <a:uFillTx/>
                <a:latin typeface="Calibri" panose="020F0502020204030204"/>
                <a:ea typeface="+mn-ea"/>
                <a:cs typeface="+mn-cs"/>
              </a:rPr>
              <a:t>Die Phasen einer erfolgreichen Unterrichtsplanung mit Hilfe des</a:t>
            </a:r>
            <a:r>
              <a:rPr kumimoji="0" lang="de-AT" sz="28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de-AT" sz="4400" b="1" i="0" u="none" strike="noStrike" kern="1200" cap="none" spc="0" normalizeH="0" baseline="0" noProof="0" dirty="0">
                <a:ln>
                  <a:noFill/>
                </a:ln>
                <a:solidFill>
                  <a:srgbClr val="C00000"/>
                </a:solidFill>
                <a:effectLst/>
                <a:uLnTx/>
                <a:uFillTx/>
                <a:latin typeface="Calibri" panose="020F0502020204030204"/>
                <a:ea typeface="+mn-ea"/>
                <a:cs typeface="+mn-cs"/>
              </a:rPr>
              <a:t>AVIVA-Modells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AT"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Ein Modell, das sich zur Umsetzung von kompetenzorientiertem Unterricht besonders eignet, ist das </a:t>
            </a:r>
            <a:r>
              <a:rPr kumimoji="0" lang="de-AT" sz="2400" b="1"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AVIVA-Modell</a:t>
            </a:r>
            <a:r>
              <a:rPr kumimoji="0" lang="de-AT"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nach Christoph Städeli (Städeli et al., 2010; Fritz, et al. 2011). AVIVA kommt aus dem Hebräischen und bedeutet „</a:t>
            </a:r>
            <a:r>
              <a:rPr kumimoji="0" lang="de-AT" sz="2400" b="1"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jugendlich</a:t>
            </a:r>
            <a:r>
              <a:rPr kumimoji="0" lang="de-AT"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AT"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 name="Tabelle 2">
            <a:extLst>
              <a:ext uri="{FF2B5EF4-FFF2-40B4-BE49-F238E27FC236}">
                <a16:creationId xmlns:a16="http://schemas.microsoft.com/office/drawing/2014/main" id="{BB37C869-FE05-47AD-8FAB-9FF1F3C3D9DD}"/>
              </a:ext>
            </a:extLst>
          </p:cNvPr>
          <p:cNvGraphicFramePr>
            <a:graphicFrameLocks noGrp="1"/>
          </p:cNvGraphicFramePr>
          <p:nvPr/>
        </p:nvGraphicFramePr>
        <p:xfrm>
          <a:off x="1060174" y="2027583"/>
          <a:ext cx="8971721" cy="4108038"/>
        </p:xfrm>
        <a:graphic>
          <a:graphicData uri="http://schemas.openxmlformats.org/drawingml/2006/table">
            <a:tbl>
              <a:tblPr firstRow="1" firstCol="1" bandRow="1">
                <a:tableStyleId>{F5AB1C69-6EDB-4FF4-983F-18BD219EF322}</a:tableStyleId>
              </a:tblPr>
              <a:tblGrid>
                <a:gridCol w="1875602">
                  <a:extLst>
                    <a:ext uri="{9D8B030D-6E8A-4147-A177-3AD203B41FA5}">
                      <a16:colId xmlns:a16="http://schemas.microsoft.com/office/drawing/2014/main" val="2331838462"/>
                    </a:ext>
                  </a:extLst>
                </a:gridCol>
                <a:gridCol w="7096119">
                  <a:extLst>
                    <a:ext uri="{9D8B030D-6E8A-4147-A177-3AD203B41FA5}">
                      <a16:colId xmlns:a16="http://schemas.microsoft.com/office/drawing/2014/main" val="2049592412"/>
                    </a:ext>
                  </a:extLst>
                </a:gridCol>
              </a:tblGrid>
              <a:tr h="684673">
                <a:tc gridSpan="2">
                  <a:txBody>
                    <a:bodyPr/>
                    <a:lstStyle/>
                    <a:p>
                      <a:pPr algn="ctr">
                        <a:lnSpc>
                          <a:spcPct val="107000"/>
                        </a:lnSpc>
                        <a:spcAft>
                          <a:spcPts val="800"/>
                        </a:spcAft>
                      </a:pPr>
                      <a:r>
                        <a:rPr lang="de-AT" sz="2800" dirty="0">
                          <a:effectLst/>
                        </a:rPr>
                        <a:t>AVIVA Modell</a:t>
                      </a:r>
                      <a:endParaRPr lang="de-A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de-AT"/>
                    </a:p>
                  </a:txBody>
                  <a:tcPr/>
                </a:tc>
                <a:extLst>
                  <a:ext uri="{0D108BD9-81ED-4DB2-BD59-A6C34878D82A}">
                    <a16:rowId xmlns:a16="http://schemas.microsoft.com/office/drawing/2014/main" val="3623375923"/>
                  </a:ext>
                </a:extLst>
              </a:tr>
              <a:tr h="684673">
                <a:tc>
                  <a:txBody>
                    <a:bodyPr/>
                    <a:lstStyle/>
                    <a:p>
                      <a:pPr algn="ctr">
                        <a:lnSpc>
                          <a:spcPct val="107000"/>
                        </a:lnSpc>
                        <a:spcAft>
                          <a:spcPts val="800"/>
                        </a:spcAft>
                      </a:pPr>
                      <a:r>
                        <a:rPr lang="de-AT" sz="2800">
                          <a:effectLst/>
                        </a:rPr>
                        <a:t>A</a:t>
                      </a:r>
                      <a:endParaRPr lang="de-A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AT" sz="2800" dirty="0">
                          <a:effectLst/>
                        </a:rPr>
                        <a:t>Ankommen und einstimmen</a:t>
                      </a:r>
                      <a:endParaRPr lang="de-A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5258939"/>
                  </a:ext>
                </a:extLst>
              </a:tr>
              <a:tr h="684673">
                <a:tc>
                  <a:txBody>
                    <a:bodyPr/>
                    <a:lstStyle/>
                    <a:p>
                      <a:pPr algn="ctr">
                        <a:lnSpc>
                          <a:spcPct val="107000"/>
                        </a:lnSpc>
                        <a:spcAft>
                          <a:spcPts val="800"/>
                        </a:spcAft>
                      </a:pPr>
                      <a:r>
                        <a:rPr lang="de-AT" sz="2800">
                          <a:effectLst/>
                        </a:rPr>
                        <a:t>V</a:t>
                      </a:r>
                      <a:endParaRPr lang="de-A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AT" sz="2800" dirty="0">
                          <a:effectLst/>
                        </a:rPr>
                        <a:t>Vorwissen aktivieren</a:t>
                      </a:r>
                      <a:endParaRPr lang="de-A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6049195"/>
                  </a:ext>
                </a:extLst>
              </a:tr>
              <a:tr h="684673">
                <a:tc>
                  <a:txBody>
                    <a:bodyPr/>
                    <a:lstStyle/>
                    <a:p>
                      <a:pPr algn="ctr">
                        <a:lnSpc>
                          <a:spcPct val="107000"/>
                        </a:lnSpc>
                        <a:spcAft>
                          <a:spcPts val="800"/>
                        </a:spcAft>
                      </a:pPr>
                      <a:r>
                        <a:rPr lang="de-AT" sz="2800">
                          <a:effectLst/>
                        </a:rPr>
                        <a:t>I</a:t>
                      </a:r>
                      <a:endParaRPr lang="de-A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AT" sz="2800">
                          <a:effectLst/>
                        </a:rPr>
                        <a:t>Informieren</a:t>
                      </a:r>
                      <a:endParaRPr lang="de-A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7514237"/>
                  </a:ext>
                </a:extLst>
              </a:tr>
              <a:tr h="684673">
                <a:tc>
                  <a:txBody>
                    <a:bodyPr/>
                    <a:lstStyle/>
                    <a:p>
                      <a:pPr algn="ctr">
                        <a:lnSpc>
                          <a:spcPct val="107000"/>
                        </a:lnSpc>
                        <a:spcAft>
                          <a:spcPts val="800"/>
                        </a:spcAft>
                      </a:pPr>
                      <a:r>
                        <a:rPr lang="de-AT" sz="2800">
                          <a:effectLst/>
                        </a:rPr>
                        <a:t>V</a:t>
                      </a:r>
                      <a:endParaRPr lang="de-A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AT" sz="2800">
                          <a:effectLst/>
                        </a:rPr>
                        <a:t>Verarbeiten</a:t>
                      </a:r>
                      <a:endParaRPr lang="de-A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9971356"/>
                  </a:ext>
                </a:extLst>
              </a:tr>
              <a:tr h="684673">
                <a:tc>
                  <a:txBody>
                    <a:bodyPr/>
                    <a:lstStyle/>
                    <a:p>
                      <a:pPr algn="ctr">
                        <a:lnSpc>
                          <a:spcPct val="107000"/>
                        </a:lnSpc>
                        <a:spcAft>
                          <a:spcPts val="800"/>
                        </a:spcAft>
                      </a:pPr>
                      <a:r>
                        <a:rPr lang="de-AT" sz="2800" dirty="0">
                          <a:effectLst/>
                        </a:rPr>
                        <a:t>A</a:t>
                      </a:r>
                      <a:endParaRPr lang="de-A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AT" sz="2800" dirty="0">
                          <a:effectLst/>
                        </a:rPr>
                        <a:t>Auswerten</a:t>
                      </a:r>
                      <a:endParaRPr lang="de-A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3392688"/>
                  </a:ext>
                </a:extLst>
              </a:tr>
            </a:tbl>
          </a:graphicData>
        </a:graphic>
      </p:graphicFrame>
    </p:spTree>
    <p:extLst>
      <p:ext uri="{BB962C8B-B14F-4D97-AF65-F5344CB8AC3E}">
        <p14:creationId xmlns:p14="http://schemas.microsoft.com/office/powerpoint/2010/main" val="193642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p:txBody>
          <a:bodyPr/>
          <a:lstStyle/>
          <a:p>
            <a:r>
              <a:rPr lang="de-AT" dirty="0"/>
              <a:t>   </a:t>
            </a:r>
          </a:p>
        </p:txBody>
      </p:sp>
      <p:sp>
        <p:nvSpPr>
          <p:cNvPr id="3" name="Inhaltsplatzhalter 2">
            <a:extLst>
              <a:ext uri="{FF2B5EF4-FFF2-40B4-BE49-F238E27FC236}">
                <a16:creationId xmlns:a16="http://schemas.microsoft.com/office/drawing/2014/main" id="{63B29DCE-CBD3-4DC3-85A6-8B3684153603}"/>
              </a:ext>
            </a:extLst>
          </p:cNvPr>
          <p:cNvSpPr>
            <a:spLocks noGrp="1"/>
          </p:cNvSpPr>
          <p:nvPr>
            <p:ph idx="1"/>
          </p:nvPr>
        </p:nvSpPr>
        <p:spPr>
          <a:xfrm>
            <a:off x="154044" y="704803"/>
            <a:ext cx="11075233" cy="5448394"/>
          </a:xfrm>
        </p:spPr>
        <p:txBody>
          <a:bodyPr>
            <a:normAutofit/>
          </a:bodyPr>
          <a:lstStyle/>
          <a:p>
            <a:pPr marL="0" indent="0">
              <a:buNone/>
            </a:pPr>
            <a:endParaRPr lang="de-DE" dirty="0">
              <a:solidFill>
                <a:schemeClr val="tx1">
                  <a:lumMod val="75000"/>
                  <a:lumOff val="25000"/>
                </a:schemeClr>
              </a:solidFill>
            </a:endParaRPr>
          </a:p>
          <a:p>
            <a:pPr marL="0" indent="0">
              <a:buNone/>
            </a:pPr>
            <a:endParaRPr lang="de-AT" dirty="0">
              <a:solidFill>
                <a:schemeClr val="bg1">
                  <a:lumMod val="85000"/>
                </a:schemeClr>
              </a:solidFill>
            </a:endParaRPr>
          </a:p>
          <a:p>
            <a:pPr marL="514350" indent="-514350">
              <a:buFont typeface="Arial" panose="020B0604020202020204" pitchFamily="34" charset="0"/>
              <a:buAutoNum type="arabicPeriod"/>
            </a:pPr>
            <a:endParaRPr lang="de-AT" dirty="0"/>
          </a:p>
          <a:p>
            <a:pPr marL="514350" indent="-514350">
              <a:buAutoNum type="arabicPeriod"/>
            </a:pPr>
            <a:endParaRPr lang="de-DE" dirty="0"/>
          </a:p>
          <a:p>
            <a:pPr marL="514350" indent="-514350">
              <a:buAutoNum type="arabicPeriod"/>
            </a:pPr>
            <a:endParaRPr lang="de-DE" dirty="0"/>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5" name="Textfeld 4"/>
          <p:cNvSpPr txBox="1"/>
          <p:nvPr/>
        </p:nvSpPr>
        <p:spPr>
          <a:xfrm>
            <a:off x="154045" y="14990"/>
            <a:ext cx="9569818" cy="461665"/>
          </a:xfrm>
          <a:prstGeom prst="rect">
            <a:avLst/>
          </a:prstGeom>
          <a:noFill/>
        </p:spPr>
        <p:txBody>
          <a:bodyPr wrap="square" rtlCol="0">
            <a:spAutoFit/>
          </a:bodyPr>
          <a:lstStyle/>
          <a:p>
            <a:r>
              <a:rPr lang="de-DE" sz="2400" b="1" dirty="0">
                <a:solidFill>
                  <a:schemeClr val="bg1"/>
                </a:solidFill>
              </a:rPr>
              <a:t>Lernzieltaxonomie nach Bloom: Lernziele handlungsorientiert formulieren</a:t>
            </a:r>
            <a:endParaRPr lang="en-US" sz="2400" b="1" dirty="0">
              <a:solidFill>
                <a:schemeClr val="bg1"/>
              </a:solidFill>
            </a:endParaRPr>
          </a:p>
        </p:txBody>
      </p:sp>
      <p:pic>
        <p:nvPicPr>
          <p:cNvPr id="6" name="Picture 4">
            <a:extLst>
              <a:ext uri="{FF2B5EF4-FFF2-40B4-BE49-F238E27FC236}">
                <a16:creationId xmlns:a16="http://schemas.microsoft.com/office/drawing/2014/main" id="{AFC35966-0C15-D6EC-1A7B-9F4CE37D6F10}"/>
              </a:ext>
            </a:extLst>
          </p:cNvPr>
          <p:cNvPicPr>
            <a:picLocks noChangeAspect="1"/>
          </p:cNvPicPr>
          <p:nvPr/>
        </p:nvPicPr>
        <p:blipFill>
          <a:blip r:embed="rId3"/>
          <a:stretch>
            <a:fillRect/>
          </a:stretch>
        </p:blipFill>
        <p:spPr>
          <a:xfrm>
            <a:off x="3299311" y="676198"/>
            <a:ext cx="5057776" cy="4889471"/>
          </a:xfrm>
          <a:prstGeom prst="rect">
            <a:avLst/>
          </a:prstGeom>
        </p:spPr>
      </p:pic>
      <p:sp>
        <p:nvSpPr>
          <p:cNvPr id="8" name="Textfeld 7">
            <a:extLst>
              <a:ext uri="{FF2B5EF4-FFF2-40B4-BE49-F238E27FC236}">
                <a16:creationId xmlns:a16="http://schemas.microsoft.com/office/drawing/2014/main" id="{106D8E53-E95D-2B43-8E6E-522EA6461ADF}"/>
              </a:ext>
            </a:extLst>
          </p:cNvPr>
          <p:cNvSpPr txBox="1"/>
          <p:nvPr/>
        </p:nvSpPr>
        <p:spPr>
          <a:xfrm>
            <a:off x="568711" y="5793817"/>
            <a:ext cx="11195825" cy="646331"/>
          </a:xfrm>
          <a:prstGeom prst="rect">
            <a:avLst/>
          </a:prstGeom>
          <a:noFill/>
        </p:spPr>
        <p:txBody>
          <a:bodyPr wrap="square">
            <a:spAutoFit/>
          </a:bodyPr>
          <a:lstStyle/>
          <a:p>
            <a:r>
              <a:rPr lang="de-AT" dirty="0">
                <a:hlinkClick r:id="rId4"/>
              </a:rPr>
              <a:t>https://www.iqesonline.net/unterrichten/aufgaben/werkzeuge-kompetenzrad-fragewuerfel-aufgabenmap/</a:t>
            </a:r>
            <a:endParaRPr lang="de-AT" dirty="0"/>
          </a:p>
          <a:p>
            <a:endParaRPr lang="de-AT" dirty="0"/>
          </a:p>
        </p:txBody>
      </p:sp>
    </p:spTree>
    <p:extLst>
      <p:ext uri="{BB962C8B-B14F-4D97-AF65-F5344CB8AC3E}">
        <p14:creationId xmlns:p14="http://schemas.microsoft.com/office/powerpoint/2010/main" val="41559022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a:xfrm>
            <a:off x="821307" y="169583"/>
            <a:ext cx="12147248" cy="433060"/>
          </a:xfrm>
        </p:spPr>
        <p:txBody>
          <a:bodyPr>
            <a:normAutofit fontScale="90000"/>
          </a:bodyPr>
          <a:lstStyle/>
          <a:p>
            <a:r>
              <a:rPr lang="de-AT" dirty="0"/>
              <a:t>   </a:t>
            </a:r>
            <a:r>
              <a:rPr lang="de-DE" sz="2700" b="1" i="0" dirty="0">
                <a:effectLst/>
                <a:latin typeface="NeueHaasDisplay"/>
              </a:rPr>
              <a:t>IQES Österreich: die Evaluations- und Schulentwicklungsplattform </a:t>
            </a:r>
            <a:br>
              <a:rPr lang="de-DE" sz="2700" b="1" i="0" dirty="0">
                <a:effectLst/>
                <a:latin typeface="NeueHaasDisplay"/>
              </a:rPr>
            </a:br>
            <a:endParaRPr lang="de-AT" sz="2700" dirty="0"/>
          </a:p>
        </p:txBody>
      </p:sp>
      <p:sp>
        <p:nvSpPr>
          <p:cNvPr id="3" name="Inhaltsplatzhalter 2">
            <a:extLst>
              <a:ext uri="{FF2B5EF4-FFF2-40B4-BE49-F238E27FC236}">
                <a16:creationId xmlns:a16="http://schemas.microsoft.com/office/drawing/2014/main" id="{63B29DCE-CBD3-4DC3-85A6-8B3684153603}"/>
              </a:ext>
            </a:extLst>
          </p:cNvPr>
          <p:cNvSpPr>
            <a:spLocks noGrp="1"/>
          </p:cNvSpPr>
          <p:nvPr>
            <p:ph idx="1"/>
          </p:nvPr>
        </p:nvSpPr>
        <p:spPr>
          <a:xfrm>
            <a:off x="154045" y="932500"/>
            <a:ext cx="10515600" cy="5448394"/>
          </a:xfrm>
        </p:spPr>
        <p:txBody>
          <a:bodyPr>
            <a:normAutofit/>
          </a:bodyPr>
          <a:lstStyle/>
          <a:p>
            <a:pPr marL="0" indent="0">
              <a:buNone/>
            </a:pPr>
            <a:endParaRPr lang="de-AT" dirty="0"/>
          </a:p>
          <a:p>
            <a:pPr marL="0" indent="0">
              <a:buNone/>
            </a:pPr>
            <a:endParaRPr lang="de-AT" dirty="0"/>
          </a:p>
          <a:p>
            <a:pPr marL="0" indent="0">
              <a:buNone/>
            </a:pPr>
            <a:endParaRPr lang="de-AT" dirty="0"/>
          </a:p>
          <a:p>
            <a:pPr marL="0" indent="0">
              <a:buNone/>
            </a:pPr>
            <a:endParaRPr lang="de-DE" dirty="0"/>
          </a:p>
          <a:p>
            <a:pPr marL="0" indent="0">
              <a:buNone/>
            </a:pPr>
            <a:endParaRPr lang="de-DE" dirty="0"/>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pic>
        <p:nvPicPr>
          <p:cNvPr id="7" name="Grafik 6">
            <a:extLst>
              <a:ext uri="{FF2B5EF4-FFF2-40B4-BE49-F238E27FC236}">
                <a16:creationId xmlns:a16="http://schemas.microsoft.com/office/drawing/2014/main" id="{B2AABA3F-24B3-99CD-8AE5-C185C01B4763}"/>
              </a:ext>
            </a:extLst>
          </p:cNvPr>
          <p:cNvPicPr>
            <a:picLocks noChangeAspect="1"/>
          </p:cNvPicPr>
          <p:nvPr/>
        </p:nvPicPr>
        <p:blipFill>
          <a:blip r:embed="rId3"/>
          <a:stretch>
            <a:fillRect/>
          </a:stretch>
        </p:blipFill>
        <p:spPr>
          <a:xfrm>
            <a:off x="0" y="602643"/>
            <a:ext cx="11986915" cy="5751109"/>
          </a:xfrm>
          <a:prstGeom prst="rect">
            <a:avLst/>
          </a:prstGeom>
        </p:spPr>
      </p:pic>
    </p:spTree>
    <p:extLst>
      <p:ext uri="{BB962C8B-B14F-4D97-AF65-F5344CB8AC3E}">
        <p14:creationId xmlns:p14="http://schemas.microsoft.com/office/powerpoint/2010/main" val="18119632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a:xfrm>
            <a:off x="821307" y="169583"/>
            <a:ext cx="12147248" cy="433060"/>
          </a:xfrm>
        </p:spPr>
        <p:txBody>
          <a:bodyPr>
            <a:normAutofit fontScale="90000"/>
          </a:bodyPr>
          <a:lstStyle/>
          <a:p>
            <a:r>
              <a:rPr lang="de-AT" dirty="0"/>
              <a:t>   </a:t>
            </a:r>
            <a:r>
              <a:rPr lang="de-DE" sz="2700" b="1" i="0" dirty="0">
                <a:effectLst/>
                <a:latin typeface="NeueHaasDisplay"/>
              </a:rPr>
              <a:t>IQES Österreich: die Evaluations- und Schulentwicklungsplattform </a:t>
            </a:r>
            <a:br>
              <a:rPr lang="de-DE" sz="2700" b="1" i="0" dirty="0">
                <a:effectLst/>
                <a:latin typeface="NeueHaasDisplay"/>
              </a:rPr>
            </a:br>
            <a:endParaRPr lang="de-AT" sz="2700" dirty="0"/>
          </a:p>
        </p:txBody>
      </p:sp>
      <p:sp>
        <p:nvSpPr>
          <p:cNvPr id="3" name="Inhaltsplatzhalter 2">
            <a:extLst>
              <a:ext uri="{FF2B5EF4-FFF2-40B4-BE49-F238E27FC236}">
                <a16:creationId xmlns:a16="http://schemas.microsoft.com/office/drawing/2014/main" id="{63B29DCE-CBD3-4DC3-85A6-8B3684153603}"/>
              </a:ext>
            </a:extLst>
          </p:cNvPr>
          <p:cNvSpPr>
            <a:spLocks noGrp="1"/>
          </p:cNvSpPr>
          <p:nvPr>
            <p:ph idx="1"/>
          </p:nvPr>
        </p:nvSpPr>
        <p:spPr>
          <a:xfrm>
            <a:off x="154045" y="932500"/>
            <a:ext cx="10515600" cy="5448394"/>
          </a:xfrm>
        </p:spPr>
        <p:txBody>
          <a:bodyPr>
            <a:normAutofit/>
          </a:bodyPr>
          <a:lstStyle/>
          <a:p>
            <a:pPr marL="0" indent="0">
              <a:buNone/>
            </a:pPr>
            <a:endParaRPr lang="de-AT" dirty="0"/>
          </a:p>
          <a:p>
            <a:pPr marL="0" indent="0">
              <a:buNone/>
            </a:pPr>
            <a:endParaRPr lang="de-AT" dirty="0"/>
          </a:p>
          <a:p>
            <a:pPr marL="0" indent="0">
              <a:buNone/>
            </a:pPr>
            <a:endParaRPr lang="de-AT" dirty="0"/>
          </a:p>
          <a:p>
            <a:pPr marL="0" indent="0">
              <a:buNone/>
            </a:pPr>
            <a:endParaRPr lang="de-DE" dirty="0"/>
          </a:p>
          <a:p>
            <a:pPr marL="0" indent="0">
              <a:buNone/>
            </a:pPr>
            <a:endParaRPr lang="de-DE" dirty="0"/>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6" name="Textfeld 5">
            <a:extLst>
              <a:ext uri="{FF2B5EF4-FFF2-40B4-BE49-F238E27FC236}">
                <a16:creationId xmlns:a16="http://schemas.microsoft.com/office/drawing/2014/main" id="{DF827C6B-4491-5D89-173C-CAE431559C56}"/>
              </a:ext>
            </a:extLst>
          </p:cNvPr>
          <p:cNvSpPr txBox="1"/>
          <p:nvPr/>
        </p:nvSpPr>
        <p:spPr>
          <a:xfrm>
            <a:off x="249310" y="2671280"/>
            <a:ext cx="6106332" cy="646331"/>
          </a:xfrm>
          <a:prstGeom prst="rect">
            <a:avLst/>
          </a:prstGeom>
          <a:noFill/>
        </p:spPr>
        <p:txBody>
          <a:bodyPr wrap="square">
            <a:spAutoFit/>
          </a:bodyPr>
          <a:lstStyle/>
          <a:p>
            <a:r>
              <a:rPr lang="de-AT" dirty="0">
                <a:hlinkClick r:id="rId3"/>
              </a:rPr>
              <a:t>L30c_FB-Kurzformen_SekII.pdf</a:t>
            </a:r>
            <a:endParaRPr lang="de-AT" dirty="0"/>
          </a:p>
          <a:p>
            <a:r>
              <a:rPr lang="de-AT" dirty="0">
                <a:hlinkClick r:id="rId4"/>
              </a:rPr>
              <a:t>IQES Evaluationscenter</a:t>
            </a:r>
            <a:endParaRPr lang="de-AT" dirty="0"/>
          </a:p>
        </p:txBody>
      </p:sp>
      <p:pic>
        <p:nvPicPr>
          <p:cNvPr id="8" name="Grafik 7">
            <a:extLst>
              <a:ext uri="{FF2B5EF4-FFF2-40B4-BE49-F238E27FC236}">
                <a16:creationId xmlns:a16="http://schemas.microsoft.com/office/drawing/2014/main" id="{A10857F8-5946-C023-9C3E-4CFB6D89F9C7}"/>
              </a:ext>
            </a:extLst>
          </p:cNvPr>
          <p:cNvPicPr>
            <a:picLocks noChangeAspect="1"/>
          </p:cNvPicPr>
          <p:nvPr/>
        </p:nvPicPr>
        <p:blipFill>
          <a:blip r:embed="rId5"/>
          <a:stretch>
            <a:fillRect/>
          </a:stretch>
        </p:blipFill>
        <p:spPr>
          <a:xfrm>
            <a:off x="1411527" y="1159442"/>
            <a:ext cx="4684473" cy="1524219"/>
          </a:xfrm>
          <a:prstGeom prst="rect">
            <a:avLst/>
          </a:prstGeom>
        </p:spPr>
      </p:pic>
      <p:pic>
        <p:nvPicPr>
          <p:cNvPr id="10" name="Grafik 9">
            <a:extLst>
              <a:ext uri="{FF2B5EF4-FFF2-40B4-BE49-F238E27FC236}">
                <a16:creationId xmlns:a16="http://schemas.microsoft.com/office/drawing/2014/main" id="{2F11F40B-C8E6-DC17-C124-EA5A1BB411F6}"/>
              </a:ext>
            </a:extLst>
          </p:cNvPr>
          <p:cNvPicPr>
            <a:picLocks noChangeAspect="1"/>
          </p:cNvPicPr>
          <p:nvPr/>
        </p:nvPicPr>
        <p:blipFill>
          <a:blip r:embed="rId6"/>
          <a:stretch>
            <a:fillRect/>
          </a:stretch>
        </p:blipFill>
        <p:spPr>
          <a:xfrm>
            <a:off x="6096000" y="632079"/>
            <a:ext cx="6276975" cy="1171575"/>
          </a:xfrm>
          <a:prstGeom prst="rect">
            <a:avLst/>
          </a:prstGeom>
        </p:spPr>
      </p:pic>
      <p:pic>
        <p:nvPicPr>
          <p:cNvPr id="12" name="Grafik 11">
            <a:extLst>
              <a:ext uri="{FF2B5EF4-FFF2-40B4-BE49-F238E27FC236}">
                <a16:creationId xmlns:a16="http://schemas.microsoft.com/office/drawing/2014/main" id="{EE5F76DB-5B9F-FACE-1FE6-17F976F3AADD}"/>
              </a:ext>
            </a:extLst>
          </p:cNvPr>
          <p:cNvPicPr>
            <a:picLocks noChangeAspect="1"/>
          </p:cNvPicPr>
          <p:nvPr/>
        </p:nvPicPr>
        <p:blipFill>
          <a:blip r:embed="rId7"/>
          <a:stretch>
            <a:fillRect/>
          </a:stretch>
        </p:blipFill>
        <p:spPr>
          <a:xfrm>
            <a:off x="5288837" y="1697746"/>
            <a:ext cx="6181725" cy="1085850"/>
          </a:xfrm>
          <a:prstGeom prst="rect">
            <a:avLst/>
          </a:prstGeom>
        </p:spPr>
      </p:pic>
      <p:pic>
        <p:nvPicPr>
          <p:cNvPr id="14" name="Grafik 13">
            <a:extLst>
              <a:ext uri="{FF2B5EF4-FFF2-40B4-BE49-F238E27FC236}">
                <a16:creationId xmlns:a16="http://schemas.microsoft.com/office/drawing/2014/main" id="{C180D692-D1C5-F53F-7AAA-9C931E5178FA}"/>
              </a:ext>
            </a:extLst>
          </p:cNvPr>
          <p:cNvPicPr>
            <a:picLocks noChangeAspect="1"/>
          </p:cNvPicPr>
          <p:nvPr/>
        </p:nvPicPr>
        <p:blipFill>
          <a:blip r:embed="rId8"/>
          <a:stretch>
            <a:fillRect/>
          </a:stretch>
        </p:blipFill>
        <p:spPr>
          <a:xfrm>
            <a:off x="284066" y="3340396"/>
            <a:ext cx="6610865" cy="2834451"/>
          </a:xfrm>
          <a:prstGeom prst="rect">
            <a:avLst/>
          </a:prstGeom>
        </p:spPr>
      </p:pic>
      <p:pic>
        <p:nvPicPr>
          <p:cNvPr id="16" name="Grafik 15">
            <a:extLst>
              <a:ext uri="{FF2B5EF4-FFF2-40B4-BE49-F238E27FC236}">
                <a16:creationId xmlns:a16="http://schemas.microsoft.com/office/drawing/2014/main" id="{A80709A8-F5FF-A6FC-FB9D-6BFD3E8B3685}"/>
              </a:ext>
            </a:extLst>
          </p:cNvPr>
          <p:cNvPicPr>
            <a:picLocks noChangeAspect="1"/>
          </p:cNvPicPr>
          <p:nvPr/>
        </p:nvPicPr>
        <p:blipFill>
          <a:blip r:embed="rId9"/>
          <a:stretch>
            <a:fillRect/>
          </a:stretch>
        </p:blipFill>
        <p:spPr>
          <a:xfrm>
            <a:off x="7182080" y="2710643"/>
            <a:ext cx="4855875" cy="3743204"/>
          </a:xfrm>
          <a:prstGeom prst="rect">
            <a:avLst/>
          </a:prstGeom>
        </p:spPr>
      </p:pic>
      <p:pic>
        <p:nvPicPr>
          <p:cNvPr id="18" name="Grafik 17">
            <a:extLst>
              <a:ext uri="{FF2B5EF4-FFF2-40B4-BE49-F238E27FC236}">
                <a16:creationId xmlns:a16="http://schemas.microsoft.com/office/drawing/2014/main" id="{8B181131-2B7C-0750-BF19-0B411BBB27F1}"/>
              </a:ext>
            </a:extLst>
          </p:cNvPr>
          <p:cNvPicPr>
            <a:picLocks noChangeAspect="1"/>
          </p:cNvPicPr>
          <p:nvPr/>
        </p:nvPicPr>
        <p:blipFill>
          <a:blip r:embed="rId10"/>
          <a:stretch>
            <a:fillRect/>
          </a:stretch>
        </p:blipFill>
        <p:spPr>
          <a:xfrm>
            <a:off x="5414962" y="3224212"/>
            <a:ext cx="1362075" cy="409575"/>
          </a:xfrm>
          <a:prstGeom prst="rect">
            <a:avLst/>
          </a:prstGeom>
        </p:spPr>
      </p:pic>
      <p:pic>
        <p:nvPicPr>
          <p:cNvPr id="20" name="Grafik 19">
            <a:extLst>
              <a:ext uri="{FF2B5EF4-FFF2-40B4-BE49-F238E27FC236}">
                <a16:creationId xmlns:a16="http://schemas.microsoft.com/office/drawing/2014/main" id="{23871BD2-B034-EAD3-A859-EA4CC79CD8C8}"/>
              </a:ext>
            </a:extLst>
          </p:cNvPr>
          <p:cNvPicPr>
            <a:picLocks noChangeAspect="1"/>
          </p:cNvPicPr>
          <p:nvPr/>
        </p:nvPicPr>
        <p:blipFill>
          <a:blip r:embed="rId10"/>
          <a:stretch>
            <a:fillRect/>
          </a:stretch>
        </p:blipFill>
        <p:spPr>
          <a:xfrm>
            <a:off x="2579074" y="464060"/>
            <a:ext cx="2431165" cy="731050"/>
          </a:xfrm>
          <a:prstGeom prst="rect">
            <a:avLst/>
          </a:prstGeom>
        </p:spPr>
      </p:pic>
    </p:spTree>
    <p:extLst>
      <p:ext uri="{BB962C8B-B14F-4D97-AF65-F5344CB8AC3E}">
        <p14:creationId xmlns:p14="http://schemas.microsoft.com/office/powerpoint/2010/main" val="34589145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p:txBody>
          <a:bodyPr/>
          <a:lstStyle/>
          <a:p>
            <a:r>
              <a:rPr lang="de-AT" dirty="0"/>
              <a:t>   </a:t>
            </a:r>
          </a:p>
        </p:txBody>
      </p:sp>
      <p:sp>
        <p:nvSpPr>
          <p:cNvPr id="3" name="Inhaltsplatzhalter 2">
            <a:extLst>
              <a:ext uri="{FF2B5EF4-FFF2-40B4-BE49-F238E27FC236}">
                <a16:creationId xmlns:a16="http://schemas.microsoft.com/office/drawing/2014/main" id="{63B29DCE-CBD3-4DC3-85A6-8B3684153603}"/>
              </a:ext>
            </a:extLst>
          </p:cNvPr>
          <p:cNvSpPr>
            <a:spLocks noGrp="1"/>
          </p:cNvSpPr>
          <p:nvPr>
            <p:ph idx="1"/>
          </p:nvPr>
        </p:nvSpPr>
        <p:spPr>
          <a:xfrm>
            <a:off x="321545" y="2127183"/>
            <a:ext cx="10348099" cy="2223436"/>
          </a:xfrm>
        </p:spPr>
        <p:txBody>
          <a:bodyPr>
            <a:normAutofit/>
          </a:bodyPr>
          <a:lstStyle/>
          <a:p>
            <a:pPr marL="0" indent="0">
              <a:buNone/>
            </a:pPr>
            <a:endParaRPr lang="de-AT" dirty="0"/>
          </a:p>
          <a:p>
            <a:pPr marL="0" indent="0">
              <a:buNone/>
            </a:pPr>
            <a:endParaRPr lang="de-AT" dirty="0"/>
          </a:p>
          <a:p>
            <a:pPr marL="0" indent="0">
              <a:buNone/>
            </a:pPr>
            <a:endParaRPr lang="de-AT" dirty="0"/>
          </a:p>
          <a:p>
            <a:pPr marL="0" indent="0">
              <a:buNone/>
            </a:pPr>
            <a:endParaRPr lang="de-AT" dirty="0"/>
          </a:p>
          <a:p>
            <a:pPr marL="0" indent="0">
              <a:buNone/>
            </a:pPr>
            <a:endParaRPr lang="de-AT" dirty="0"/>
          </a:p>
          <a:p>
            <a:pPr marL="0" indent="0">
              <a:buNone/>
            </a:pPr>
            <a:endParaRPr lang="de-AT" dirty="0"/>
          </a:p>
          <a:p>
            <a:pPr marL="0" indent="0">
              <a:buNone/>
            </a:pPr>
            <a:endParaRPr lang="de-DE" dirty="0"/>
          </a:p>
          <a:p>
            <a:pPr marL="0" indent="0">
              <a:buNone/>
            </a:pPr>
            <a:endParaRPr lang="de-DE" dirty="0"/>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5" name="Textfeld 4"/>
          <p:cNvSpPr txBox="1"/>
          <p:nvPr/>
        </p:nvSpPr>
        <p:spPr>
          <a:xfrm>
            <a:off x="2323435" y="-44173"/>
            <a:ext cx="7951942" cy="523220"/>
          </a:xfrm>
          <a:prstGeom prst="rect">
            <a:avLst/>
          </a:prstGeom>
          <a:noFill/>
        </p:spPr>
        <p:txBody>
          <a:bodyPr wrap="square" rtlCol="0">
            <a:spAutoFit/>
          </a:bodyPr>
          <a:lstStyle/>
          <a:p>
            <a:r>
              <a:rPr lang="de-DE" sz="2800" b="1" dirty="0">
                <a:solidFill>
                  <a:schemeClr val="bg1"/>
                </a:solidFill>
              </a:rPr>
              <a:t>Qualitätsmanagementsystem für Schulen - QMS  </a:t>
            </a:r>
            <a:endParaRPr lang="en-US" sz="2800" b="1" dirty="0">
              <a:solidFill>
                <a:schemeClr val="bg1"/>
              </a:solidFill>
            </a:endParaRPr>
          </a:p>
        </p:txBody>
      </p:sp>
      <p:pic>
        <p:nvPicPr>
          <p:cNvPr id="7" name="Grafik 6">
            <a:extLst>
              <a:ext uri="{FF2B5EF4-FFF2-40B4-BE49-F238E27FC236}">
                <a16:creationId xmlns:a16="http://schemas.microsoft.com/office/drawing/2014/main" id="{D8B99B29-0B34-0FAB-BD37-F01C04685A60}"/>
              </a:ext>
            </a:extLst>
          </p:cNvPr>
          <p:cNvPicPr>
            <a:picLocks noChangeAspect="1"/>
          </p:cNvPicPr>
          <p:nvPr/>
        </p:nvPicPr>
        <p:blipFill>
          <a:blip r:embed="rId3"/>
          <a:stretch>
            <a:fillRect/>
          </a:stretch>
        </p:blipFill>
        <p:spPr>
          <a:xfrm>
            <a:off x="397171" y="381110"/>
            <a:ext cx="3881102" cy="6317574"/>
          </a:xfrm>
          <a:prstGeom prst="rect">
            <a:avLst/>
          </a:prstGeom>
        </p:spPr>
      </p:pic>
      <p:pic>
        <p:nvPicPr>
          <p:cNvPr id="9" name="Grafik 8">
            <a:extLst>
              <a:ext uri="{FF2B5EF4-FFF2-40B4-BE49-F238E27FC236}">
                <a16:creationId xmlns:a16="http://schemas.microsoft.com/office/drawing/2014/main" id="{6037C238-5513-C100-913D-4F25B9FE8DB3}"/>
              </a:ext>
            </a:extLst>
          </p:cNvPr>
          <p:cNvPicPr>
            <a:picLocks noChangeAspect="1"/>
          </p:cNvPicPr>
          <p:nvPr/>
        </p:nvPicPr>
        <p:blipFill>
          <a:blip r:embed="rId4"/>
          <a:stretch>
            <a:fillRect/>
          </a:stretch>
        </p:blipFill>
        <p:spPr>
          <a:xfrm>
            <a:off x="5368736" y="499933"/>
            <a:ext cx="6902203" cy="6398559"/>
          </a:xfrm>
          <a:prstGeom prst="rect">
            <a:avLst/>
          </a:prstGeom>
        </p:spPr>
      </p:pic>
      <p:sp>
        <p:nvSpPr>
          <p:cNvPr id="6" name="Pfeil: nach links 5">
            <a:extLst>
              <a:ext uri="{FF2B5EF4-FFF2-40B4-BE49-F238E27FC236}">
                <a16:creationId xmlns:a16="http://schemas.microsoft.com/office/drawing/2014/main" id="{1C4D1228-F067-28A6-2241-CDCAF34D2959}"/>
              </a:ext>
            </a:extLst>
          </p:cNvPr>
          <p:cNvSpPr/>
          <p:nvPr/>
        </p:nvSpPr>
        <p:spPr>
          <a:xfrm>
            <a:off x="3735506" y="3416316"/>
            <a:ext cx="1835122" cy="934303"/>
          </a:xfrm>
          <a:prstGeom prst="leftArrow">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9219777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CF299A5-E048-40CC-96AD-D4F35C5E8D03}"/>
              </a:ext>
            </a:extLst>
          </p:cNvPr>
          <p:cNvSpPr txBox="1"/>
          <p:nvPr/>
        </p:nvSpPr>
        <p:spPr>
          <a:xfrm>
            <a:off x="307958" y="108717"/>
            <a:ext cx="10096401" cy="1465529"/>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endParaRPr kumimoji="0" lang="de-AT"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endParaRPr kumimoji="0" lang="de-AT"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de-AT"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fik 6">
            <a:extLst>
              <a:ext uri="{FF2B5EF4-FFF2-40B4-BE49-F238E27FC236}">
                <a16:creationId xmlns:a16="http://schemas.microsoft.com/office/drawing/2014/main" id="{BAE0CC1D-635D-7CF9-8C7D-2DF9F778133A}"/>
              </a:ext>
            </a:extLst>
          </p:cNvPr>
          <p:cNvPicPr>
            <a:picLocks noChangeAspect="1"/>
          </p:cNvPicPr>
          <p:nvPr/>
        </p:nvPicPr>
        <p:blipFill>
          <a:blip r:embed="rId3"/>
          <a:stretch>
            <a:fillRect/>
          </a:stretch>
        </p:blipFill>
        <p:spPr>
          <a:xfrm>
            <a:off x="1111320" y="1574246"/>
            <a:ext cx="8140849" cy="4259747"/>
          </a:xfrm>
          <a:prstGeom prst="rect">
            <a:avLst/>
          </a:prstGeom>
        </p:spPr>
      </p:pic>
    </p:spTree>
    <p:extLst>
      <p:ext uri="{BB962C8B-B14F-4D97-AF65-F5344CB8AC3E}">
        <p14:creationId xmlns:p14="http://schemas.microsoft.com/office/powerpoint/2010/main" val="395412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p:txBody>
          <a:bodyPr/>
          <a:lstStyle/>
          <a:p>
            <a:r>
              <a:rPr lang="de-AT" dirty="0"/>
              <a:t>   </a:t>
            </a:r>
          </a:p>
        </p:txBody>
      </p:sp>
      <p:sp>
        <p:nvSpPr>
          <p:cNvPr id="3" name="Inhaltsplatzhalter 2">
            <a:extLst>
              <a:ext uri="{FF2B5EF4-FFF2-40B4-BE49-F238E27FC236}">
                <a16:creationId xmlns:a16="http://schemas.microsoft.com/office/drawing/2014/main" id="{63B29DCE-CBD3-4DC3-85A6-8B3684153603}"/>
              </a:ext>
            </a:extLst>
          </p:cNvPr>
          <p:cNvSpPr>
            <a:spLocks noGrp="1"/>
          </p:cNvSpPr>
          <p:nvPr>
            <p:ph idx="1"/>
          </p:nvPr>
        </p:nvSpPr>
        <p:spPr>
          <a:xfrm>
            <a:off x="321547" y="650179"/>
            <a:ext cx="11447319" cy="5818606"/>
          </a:xfrm>
        </p:spPr>
        <p:txBody>
          <a:bodyPr>
            <a:normAutofit lnSpcReduction="10000"/>
          </a:bodyPr>
          <a:lstStyle/>
          <a:p>
            <a:pPr marL="0" indent="0">
              <a:buNone/>
            </a:pPr>
            <a:r>
              <a:rPr lang="de-AT" sz="1600" dirty="0"/>
              <a:t>„</a:t>
            </a:r>
            <a:r>
              <a:rPr lang="de-AT" i="1" dirty="0"/>
              <a:t>Wenn die Lernenden in der Schule immer gewohnt sind, Autoritäten zu folgen, dann suchen sie auch nach der Schule Autoritäten, denen sie folgen können.“</a:t>
            </a:r>
          </a:p>
          <a:p>
            <a:pPr marL="0" indent="0">
              <a:buNone/>
            </a:pPr>
            <a:endParaRPr lang="de-AT" i="1" dirty="0"/>
          </a:p>
          <a:p>
            <a:pPr marL="0" indent="0">
              <a:buNone/>
            </a:pPr>
            <a:r>
              <a:rPr lang="de-AT" dirty="0"/>
              <a:t>Durch das Classroom Management schafft der Lehrende den Raum, in dem sich die Lernenden entwickeln können:</a:t>
            </a:r>
          </a:p>
          <a:p>
            <a:pPr marL="0" indent="0">
              <a:buNone/>
            </a:pPr>
            <a:endParaRPr lang="de-AT" dirty="0"/>
          </a:p>
          <a:p>
            <a:pPr>
              <a:buFont typeface="Wingdings" panose="05000000000000000000" pitchFamily="2" charset="2"/>
              <a:buChar char="Ø"/>
            </a:pPr>
            <a:r>
              <a:rPr lang="de-AT" dirty="0"/>
              <a:t>Selbstkontrolle und Selbstdisziplin fördern </a:t>
            </a:r>
          </a:p>
          <a:p>
            <a:pPr>
              <a:buFont typeface="Wingdings" panose="05000000000000000000" pitchFamily="2" charset="2"/>
              <a:buChar char="Ø"/>
            </a:pPr>
            <a:r>
              <a:rPr lang="de-AT" dirty="0"/>
              <a:t>Mitbestimmung und Freiheitsräume ermöglichen </a:t>
            </a:r>
          </a:p>
          <a:p>
            <a:pPr>
              <a:buFont typeface="Wingdings" panose="05000000000000000000" pitchFamily="2" charset="2"/>
              <a:buChar char="Ø"/>
            </a:pPr>
            <a:r>
              <a:rPr lang="de-AT" dirty="0"/>
              <a:t>Anerkennung und Wahrnehmung erfahren</a:t>
            </a:r>
          </a:p>
          <a:p>
            <a:pPr>
              <a:buFont typeface="Wingdings" panose="05000000000000000000" pitchFamily="2" charset="2"/>
              <a:buChar char="Ø"/>
            </a:pPr>
            <a:r>
              <a:rPr lang="de-AT" dirty="0"/>
              <a:t>Negative Erfahrungen vermeiden</a:t>
            </a:r>
          </a:p>
          <a:p>
            <a:pPr marL="0" indent="0">
              <a:buNone/>
            </a:pPr>
            <a:endParaRPr lang="de-AT" dirty="0"/>
          </a:p>
          <a:p>
            <a:pPr marL="0" indent="0">
              <a:buNone/>
            </a:pPr>
            <a:r>
              <a:rPr lang="de-AT" dirty="0"/>
              <a:t>Verhalten der Lehrenden ist vorbildhaft? </a:t>
            </a:r>
          </a:p>
          <a:p>
            <a:pPr marL="0" indent="0">
              <a:buNone/>
            </a:pPr>
            <a:endParaRPr lang="de-AT" sz="1600" dirty="0"/>
          </a:p>
          <a:p>
            <a:pPr marL="0" indent="0">
              <a:buNone/>
            </a:pPr>
            <a:endParaRPr lang="de-AT" dirty="0"/>
          </a:p>
          <a:p>
            <a:pPr marL="0" indent="0">
              <a:buNone/>
            </a:pPr>
            <a:endParaRPr lang="de-DE" dirty="0"/>
          </a:p>
          <a:p>
            <a:pPr marL="0" indent="0">
              <a:buNone/>
            </a:pPr>
            <a:endParaRPr lang="de-DE" dirty="0"/>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feld 4"/>
          <p:cNvSpPr txBox="1"/>
          <p:nvPr/>
        </p:nvSpPr>
        <p:spPr>
          <a:xfrm>
            <a:off x="321547" y="14990"/>
            <a:ext cx="87759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prstClr val="white"/>
                </a:solidFill>
                <a:effectLst/>
                <a:uLnTx/>
                <a:uFillTx/>
                <a:latin typeface="Calibri" panose="020F0502020204030204"/>
                <a:ea typeface="+mn-ea"/>
                <a:cs typeface="+mn-cs"/>
              </a:rPr>
              <a:t>Raum für die Entwicklung der Lernenden schaffen</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feld 5">
            <a:extLst>
              <a:ext uri="{FF2B5EF4-FFF2-40B4-BE49-F238E27FC236}">
                <a16:creationId xmlns:a16="http://schemas.microsoft.com/office/drawing/2014/main" id="{6F9BA6C4-5D9C-9935-AD6F-69C68707A06C}"/>
              </a:ext>
            </a:extLst>
          </p:cNvPr>
          <p:cNvSpPr txBox="1"/>
          <p:nvPr/>
        </p:nvSpPr>
        <p:spPr>
          <a:xfrm>
            <a:off x="1549831" y="9325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1540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p:txBody>
          <a:bodyPr/>
          <a:lstStyle/>
          <a:p>
            <a:r>
              <a:rPr lang="de-AT" dirty="0"/>
              <a:t>   </a:t>
            </a:r>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feld 4"/>
          <p:cNvSpPr txBox="1"/>
          <p:nvPr/>
        </p:nvSpPr>
        <p:spPr>
          <a:xfrm>
            <a:off x="22375" y="14990"/>
            <a:ext cx="1083492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prstClr val="white"/>
                </a:solidFill>
                <a:effectLst/>
                <a:uLnTx/>
                <a:uFillTx/>
                <a:latin typeface="Calibri" panose="020F0502020204030204"/>
                <a:ea typeface="+mn-ea"/>
                <a:cs typeface="+mn-cs"/>
              </a:rPr>
              <a:t>Checkliste – Eigenschaften, Haltung und Erziehungsstil der Lehrkraft</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Grafik 6">
            <a:extLst>
              <a:ext uri="{FF2B5EF4-FFF2-40B4-BE49-F238E27FC236}">
                <a16:creationId xmlns:a16="http://schemas.microsoft.com/office/drawing/2014/main" id="{43A6159D-A8BF-AE79-8397-A2E0EDA25C50}"/>
              </a:ext>
            </a:extLst>
          </p:cNvPr>
          <p:cNvPicPr>
            <a:picLocks noChangeAspect="1"/>
          </p:cNvPicPr>
          <p:nvPr/>
        </p:nvPicPr>
        <p:blipFill>
          <a:blip r:embed="rId3"/>
          <a:stretch>
            <a:fillRect/>
          </a:stretch>
        </p:blipFill>
        <p:spPr>
          <a:xfrm>
            <a:off x="-19050" y="448050"/>
            <a:ext cx="6629400" cy="3028950"/>
          </a:xfrm>
          <a:prstGeom prst="rect">
            <a:avLst/>
          </a:prstGeom>
        </p:spPr>
      </p:pic>
      <p:pic>
        <p:nvPicPr>
          <p:cNvPr id="10" name="Grafik 9">
            <a:extLst>
              <a:ext uri="{FF2B5EF4-FFF2-40B4-BE49-F238E27FC236}">
                <a16:creationId xmlns:a16="http://schemas.microsoft.com/office/drawing/2014/main" id="{A046F35B-8FFA-BCFC-F261-30485A5E2D43}"/>
              </a:ext>
            </a:extLst>
          </p:cNvPr>
          <p:cNvPicPr>
            <a:picLocks noChangeAspect="1"/>
          </p:cNvPicPr>
          <p:nvPr/>
        </p:nvPicPr>
        <p:blipFill>
          <a:blip r:embed="rId4"/>
          <a:stretch>
            <a:fillRect/>
          </a:stretch>
        </p:blipFill>
        <p:spPr>
          <a:xfrm>
            <a:off x="477915" y="3261397"/>
            <a:ext cx="6591300" cy="1695450"/>
          </a:xfrm>
          <a:prstGeom prst="rect">
            <a:avLst/>
          </a:prstGeom>
        </p:spPr>
      </p:pic>
      <p:pic>
        <p:nvPicPr>
          <p:cNvPr id="13" name="Grafik 12">
            <a:extLst>
              <a:ext uri="{FF2B5EF4-FFF2-40B4-BE49-F238E27FC236}">
                <a16:creationId xmlns:a16="http://schemas.microsoft.com/office/drawing/2014/main" id="{CBD7B7D2-7D55-DE32-8F58-823020039BE0}"/>
              </a:ext>
            </a:extLst>
          </p:cNvPr>
          <p:cNvPicPr>
            <a:picLocks noChangeAspect="1"/>
          </p:cNvPicPr>
          <p:nvPr/>
        </p:nvPicPr>
        <p:blipFill>
          <a:blip r:embed="rId5"/>
          <a:stretch>
            <a:fillRect/>
          </a:stretch>
        </p:blipFill>
        <p:spPr>
          <a:xfrm>
            <a:off x="1556059" y="4835429"/>
            <a:ext cx="6277460" cy="1939158"/>
          </a:xfrm>
          <a:prstGeom prst="rect">
            <a:avLst/>
          </a:prstGeom>
        </p:spPr>
      </p:pic>
      <p:pic>
        <p:nvPicPr>
          <p:cNvPr id="15" name="Grafik 14">
            <a:extLst>
              <a:ext uri="{FF2B5EF4-FFF2-40B4-BE49-F238E27FC236}">
                <a16:creationId xmlns:a16="http://schemas.microsoft.com/office/drawing/2014/main" id="{2A4F86B1-AC59-4D54-3BC5-33711223BE03}"/>
              </a:ext>
            </a:extLst>
          </p:cNvPr>
          <p:cNvPicPr>
            <a:picLocks noChangeAspect="1"/>
          </p:cNvPicPr>
          <p:nvPr/>
        </p:nvPicPr>
        <p:blipFill>
          <a:blip r:embed="rId6"/>
          <a:stretch>
            <a:fillRect/>
          </a:stretch>
        </p:blipFill>
        <p:spPr>
          <a:xfrm rot="2543298">
            <a:off x="6227934" y="2396425"/>
            <a:ext cx="6711870" cy="2402655"/>
          </a:xfrm>
          <a:prstGeom prst="rect">
            <a:avLst/>
          </a:prstGeom>
        </p:spPr>
      </p:pic>
    </p:spTree>
    <p:extLst>
      <p:ext uri="{BB962C8B-B14F-4D97-AF65-F5344CB8AC3E}">
        <p14:creationId xmlns:p14="http://schemas.microsoft.com/office/powerpoint/2010/main" val="1376809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p:txBody>
          <a:bodyPr/>
          <a:lstStyle/>
          <a:p>
            <a:r>
              <a:rPr lang="de-AT" dirty="0"/>
              <a:t>   </a:t>
            </a:r>
          </a:p>
        </p:txBody>
      </p:sp>
      <p:sp>
        <p:nvSpPr>
          <p:cNvPr id="3" name="Inhaltsplatzhalter 2">
            <a:extLst>
              <a:ext uri="{FF2B5EF4-FFF2-40B4-BE49-F238E27FC236}">
                <a16:creationId xmlns:a16="http://schemas.microsoft.com/office/drawing/2014/main" id="{63B29DCE-CBD3-4DC3-85A6-8B3684153603}"/>
              </a:ext>
            </a:extLst>
          </p:cNvPr>
          <p:cNvSpPr>
            <a:spLocks noGrp="1"/>
          </p:cNvSpPr>
          <p:nvPr>
            <p:ph idx="1"/>
          </p:nvPr>
        </p:nvSpPr>
        <p:spPr>
          <a:xfrm>
            <a:off x="321545" y="2127183"/>
            <a:ext cx="10348099" cy="2223436"/>
          </a:xfrm>
        </p:spPr>
        <p:txBody>
          <a:bodyPr>
            <a:normAutofit/>
          </a:bodyPr>
          <a:lstStyle/>
          <a:p>
            <a:pPr marL="0" indent="0">
              <a:buNone/>
            </a:pPr>
            <a:endParaRPr lang="de-AT" dirty="0"/>
          </a:p>
          <a:p>
            <a:pPr marL="0" indent="0">
              <a:buNone/>
            </a:pPr>
            <a:endParaRPr lang="de-AT" dirty="0"/>
          </a:p>
          <a:p>
            <a:pPr marL="0" indent="0">
              <a:buNone/>
            </a:pPr>
            <a:endParaRPr lang="de-AT" dirty="0"/>
          </a:p>
          <a:p>
            <a:pPr marL="0" indent="0">
              <a:buNone/>
            </a:pPr>
            <a:endParaRPr lang="de-AT" dirty="0"/>
          </a:p>
          <a:p>
            <a:pPr marL="0" indent="0">
              <a:buNone/>
            </a:pPr>
            <a:endParaRPr lang="de-AT" dirty="0"/>
          </a:p>
          <a:p>
            <a:pPr marL="0" indent="0">
              <a:buNone/>
            </a:pPr>
            <a:endParaRPr lang="de-AT" dirty="0"/>
          </a:p>
          <a:p>
            <a:pPr marL="0" indent="0">
              <a:buNone/>
            </a:pPr>
            <a:endParaRPr lang="de-DE" dirty="0"/>
          </a:p>
          <a:p>
            <a:pPr marL="0" indent="0">
              <a:buNone/>
            </a:pPr>
            <a:endParaRPr lang="de-DE" dirty="0"/>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feld 4"/>
          <p:cNvSpPr txBox="1"/>
          <p:nvPr/>
        </p:nvSpPr>
        <p:spPr>
          <a:xfrm>
            <a:off x="225911" y="15785"/>
            <a:ext cx="85138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prstClr val="white"/>
                </a:solidFill>
                <a:effectLst/>
                <a:uLnTx/>
                <a:uFillTx/>
                <a:latin typeface="Calibri" panose="020F0502020204030204"/>
                <a:ea typeface="+mn-ea"/>
                <a:cs typeface="+mn-cs"/>
              </a:rPr>
              <a:t>Beziehungen aufbauen </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Inhaltsplatzhalter 2">
            <a:extLst>
              <a:ext uri="{FF2B5EF4-FFF2-40B4-BE49-F238E27FC236}">
                <a16:creationId xmlns:a16="http://schemas.microsoft.com/office/drawing/2014/main" id="{4771ECEE-9F5B-1D0F-074B-B4F41C91298D}"/>
              </a:ext>
            </a:extLst>
          </p:cNvPr>
          <p:cNvSpPr txBox="1">
            <a:spLocks/>
          </p:cNvSpPr>
          <p:nvPr/>
        </p:nvSpPr>
        <p:spPr>
          <a:xfrm>
            <a:off x="321545" y="650179"/>
            <a:ext cx="11041548" cy="581860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AT" sz="2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de-AT" sz="2400" b="0" i="1" u="none" strike="noStrike" kern="1200" cap="none" spc="0" normalizeH="0" baseline="0" noProof="0" dirty="0">
                <a:ln>
                  <a:noFill/>
                </a:ln>
                <a:solidFill>
                  <a:prstClr val="black"/>
                </a:solidFill>
                <a:effectLst/>
                <a:uLnTx/>
                <a:uFillTx/>
                <a:latin typeface="Calibri" panose="020F0502020204030204"/>
                <a:ea typeface="+mn-ea"/>
                <a:cs typeface="+mn-cs"/>
              </a:rPr>
              <a:t>Eine vertrauensvolle Beziehung zwischen Kind und Lehrer ist … eine wichtige Grundlage für den Lernerfolg.“ Remo H. Largo/Martin </a:t>
            </a:r>
            <a:r>
              <a:rPr kumimoji="0" lang="de-AT" sz="2400" b="0" i="1" u="none" strike="noStrike" kern="1200" cap="none" spc="0" normalizeH="0" baseline="0" noProof="0" dirty="0" err="1">
                <a:ln>
                  <a:noFill/>
                </a:ln>
                <a:solidFill>
                  <a:prstClr val="black"/>
                </a:solidFill>
                <a:effectLst/>
                <a:uLnTx/>
                <a:uFillTx/>
                <a:latin typeface="Calibri" panose="020F0502020204030204"/>
                <a:ea typeface="+mn-ea"/>
                <a:cs typeface="+mn-cs"/>
              </a:rPr>
              <a:t>Beglinger</a:t>
            </a:r>
            <a:endParaRPr kumimoji="0" lang="de-AT" sz="2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AT" sz="1600" b="0" i="0" u="none" strike="noStrike" kern="1200" cap="none" spc="0" normalizeH="0" baseline="0" noProof="0" dirty="0">
                <a:ln>
                  <a:noFill/>
                </a:ln>
                <a:solidFill>
                  <a:prstClr val="black"/>
                </a:solidFill>
                <a:effectLst/>
                <a:uLnTx/>
                <a:uFillTx/>
                <a:latin typeface="Calibri" panose="020F0502020204030204"/>
                <a:ea typeface="+mn-ea"/>
                <a:cs typeface="+mn-cs"/>
              </a:rPr>
              <a:t>Ludwig Haag/Doris Streber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AT" sz="3200" b="1" i="0" u="none" strike="noStrike" kern="1200" cap="none" spc="0" normalizeH="0" baseline="0" noProof="0" dirty="0">
                <a:ln>
                  <a:noFill/>
                </a:ln>
                <a:solidFill>
                  <a:srgbClr val="C00000"/>
                </a:solidFill>
                <a:effectLst/>
                <a:uLnTx/>
                <a:uFillTx/>
                <a:latin typeface="Calibri" panose="020F0502020204030204"/>
                <a:ea typeface="+mn-ea"/>
                <a:cs typeface="+mn-cs"/>
              </a:rPr>
              <a:t>Komponenten einer förderlichen Beziehung: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AT" sz="2800" b="0" i="0" u="none" strike="noStrike" kern="1200" cap="none" spc="0" normalizeH="0" baseline="0" noProof="0" dirty="0">
                <a:ln>
                  <a:noFill/>
                </a:ln>
                <a:solidFill>
                  <a:prstClr val="black"/>
                </a:solidFill>
                <a:effectLst/>
                <a:uLnTx/>
                <a:uFillTx/>
                <a:latin typeface="Calibri" panose="020F0502020204030204"/>
                <a:ea typeface="+mn-ea"/>
                <a:cs typeface="+mn-cs"/>
              </a:rPr>
              <a:t>Sehen und gesehen werden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AT" sz="2800" b="0" i="0" u="none" strike="noStrike" kern="1200" cap="none" spc="0" normalizeH="0" baseline="0" noProof="0" dirty="0">
                <a:ln>
                  <a:noFill/>
                </a:ln>
                <a:solidFill>
                  <a:prstClr val="black"/>
                </a:solidFill>
                <a:effectLst/>
                <a:uLnTx/>
                <a:uFillTx/>
                <a:latin typeface="Calibri" panose="020F0502020204030204"/>
                <a:ea typeface="+mn-ea"/>
                <a:cs typeface="+mn-cs"/>
              </a:rPr>
              <a:t>Gemeinsame Aufmerksamkeiten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AT" sz="2800" b="0" i="0" u="none" strike="noStrike" kern="1200" cap="none" spc="0" normalizeH="0" baseline="0" noProof="0" dirty="0">
                <a:ln>
                  <a:noFill/>
                </a:ln>
                <a:solidFill>
                  <a:prstClr val="black"/>
                </a:solidFill>
                <a:effectLst/>
                <a:uLnTx/>
                <a:uFillTx/>
                <a:latin typeface="Calibri" panose="020F0502020204030204"/>
                <a:ea typeface="+mn-ea"/>
                <a:cs typeface="+mn-cs"/>
              </a:rPr>
              <a:t>Emotionale Resonanz</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AT" sz="2800" b="0" i="0" u="none" strike="noStrike" kern="1200" cap="none" spc="0" normalizeH="0" baseline="0" noProof="0" dirty="0">
                <a:ln>
                  <a:noFill/>
                </a:ln>
                <a:solidFill>
                  <a:prstClr val="black"/>
                </a:solidFill>
                <a:effectLst/>
                <a:uLnTx/>
                <a:uFillTx/>
                <a:latin typeface="Calibri" panose="020F0502020204030204"/>
                <a:ea typeface="+mn-ea"/>
                <a:cs typeface="+mn-cs"/>
              </a:rPr>
              <a:t>Gemeinsames Handeln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AT" sz="2800" b="0" i="0" u="none" strike="noStrike" kern="1200" cap="none" spc="0" normalizeH="0" baseline="0" noProof="0" dirty="0">
                <a:ln>
                  <a:noFill/>
                </a:ln>
                <a:solidFill>
                  <a:prstClr val="black"/>
                </a:solidFill>
                <a:effectLst/>
                <a:uLnTx/>
                <a:uFillTx/>
                <a:latin typeface="Calibri" panose="020F0502020204030204"/>
                <a:ea typeface="+mn-ea"/>
                <a:cs typeface="+mn-cs"/>
              </a:rPr>
              <a:t>Wechselseitiges Verstehen von Motiven und Absichten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AT"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AT" sz="2400" b="0" i="1" u="none" strike="noStrike" kern="1200" cap="none" spc="0" normalizeH="0" baseline="0" noProof="0" dirty="0">
                <a:ln>
                  <a:noFill/>
                </a:ln>
                <a:solidFill>
                  <a:prstClr val="black"/>
                </a:solidFill>
                <a:effectLst/>
                <a:uLnTx/>
                <a:uFillTx/>
                <a:latin typeface="Calibri" panose="020F0502020204030204"/>
                <a:ea typeface="+mn-ea"/>
                <a:cs typeface="+mn-cs"/>
              </a:rPr>
              <a:t>„Die Entwicklung von Beziehungen erfordert „gewisse Fähigkeiten von der Lehrperson – etwa die Fähigkeit des Zuhörens, der Empathie, der Fürsorge sowie eine positive Einstellung gegenüber anderen.“ </a:t>
            </a:r>
            <a:r>
              <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rPr>
              <a:t>John Hattie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AT"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AT"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AT"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2945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p:txBody>
          <a:bodyPr/>
          <a:lstStyle/>
          <a:p>
            <a:r>
              <a:rPr lang="de-AT" dirty="0"/>
              <a:t>   </a:t>
            </a:r>
          </a:p>
        </p:txBody>
      </p:sp>
      <p:sp>
        <p:nvSpPr>
          <p:cNvPr id="3" name="Inhaltsplatzhalter 2">
            <a:extLst>
              <a:ext uri="{FF2B5EF4-FFF2-40B4-BE49-F238E27FC236}">
                <a16:creationId xmlns:a16="http://schemas.microsoft.com/office/drawing/2014/main" id="{63B29DCE-CBD3-4DC3-85A6-8B3684153603}"/>
              </a:ext>
            </a:extLst>
          </p:cNvPr>
          <p:cNvSpPr>
            <a:spLocks noGrp="1"/>
          </p:cNvSpPr>
          <p:nvPr>
            <p:ph idx="1"/>
          </p:nvPr>
        </p:nvSpPr>
        <p:spPr>
          <a:xfrm>
            <a:off x="321545" y="2127183"/>
            <a:ext cx="10348099" cy="2223436"/>
          </a:xfrm>
        </p:spPr>
        <p:txBody>
          <a:bodyPr>
            <a:normAutofit/>
          </a:bodyPr>
          <a:lstStyle/>
          <a:p>
            <a:pPr marL="0" indent="0">
              <a:buNone/>
            </a:pPr>
            <a:endParaRPr lang="de-AT" dirty="0"/>
          </a:p>
          <a:p>
            <a:pPr marL="0" indent="0">
              <a:buNone/>
            </a:pPr>
            <a:endParaRPr lang="de-AT" dirty="0"/>
          </a:p>
          <a:p>
            <a:pPr marL="0" indent="0">
              <a:buNone/>
            </a:pPr>
            <a:endParaRPr lang="de-AT" dirty="0"/>
          </a:p>
          <a:p>
            <a:pPr marL="0" indent="0">
              <a:buNone/>
            </a:pPr>
            <a:endParaRPr lang="de-AT" dirty="0"/>
          </a:p>
          <a:p>
            <a:pPr marL="0" indent="0">
              <a:buNone/>
            </a:pPr>
            <a:endParaRPr lang="de-AT" dirty="0"/>
          </a:p>
          <a:p>
            <a:pPr marL="0" indent="0">
              <a:buNone/>
            </a:pPr>
            <a:endParaRPr lang="de-AT" dirty="0"/>
          </a:p>
          <a:p>
            <a:pPr marL="0" indent="0">
              <a:buNone/>
            </a:pPr>
            <a:endParaRPr lang="de-DE" dirty="0"/>
          </a:p>
          <a:p>
            <a:pPr marL="0" indent="0">
              <a:buNone/>
            </a:pPr>
            <a:endParaRPr lang="de-DE" dirty="0"/>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feld 4"/>
          <p:cNvSpPr txBox="1"/>
          <p:nvPr/>
        </p:nvSpPr>
        <p:spPr>
          <a:xfrm>
            <a:off x="1654399" y="-43330"/>
            <a:ext cx="841819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prstClr val="white"/>
                </a:solidFill>
                <a:effectLst/>
                <a:uLnTx/>
                <a:uFillTx/>
                <a:latin typeface="Calibri" panose="020F0502020204030204"/>
                <a:ea typeface="+mn-ea"/>
                <a:cs typeface="+mn-cs"/>
              </a:rPr>
              <a:t>Wirkung einer guten Lehrer-Schüler-Beziehung </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Inhaltsplatzhalter 2">
            <a:extLst>
              <a:ext uri="{FF2B5EF4-FFF2-40B4-BE49-F238E27FC236}">
                <a16:creationId xmlns:a16="http://schemas.microsoft.com/office/drawing/2014/main" id="{4771ECEE-9F5B-1D0F-074B-B4F41C91298D}"/>
              </a:ext>
            </a:extLst>
          </p:cNvPr>
          <p:cNvSpPr txBox="1">
            <a:spLocks/>
          </p:cNvSpPr>
          <p:nvPr/>
        </p:nvSpPr>
        <p:spPr>
          <a:xfrm>
            <a:off x="1240919" y="1966289"/>
            <a:ext cx="4875087" cy="58186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AT" sz="2800" b="1" i="0" u="none" strike="noStrike" kern="1200" cap="none" spc="0" normalizeH="0" baseline="0" noProof="0" dirty="0">
                <a:ln>
                  <a:noFill/>
                </a:ln>
                <a:solidFill>
                  <a:srgbClr val="C00000"/>
                </a:solidFill>
                <a:effectLst/>
                <a:uLnTx/>
                <a:uFillTx/>
                <a:latin typeface="Calibri" panose="020F0502020204030204"/>
                <a:ea typeface="+mn-ea"/>
                <a:cs typeface="+mn-cs"/>
              </a:rPr>
              <a:t>für die Lernenden: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AT" sz="2800" b="0" i="0" u="none" strike="noStrike" kern="1200" cap="none" spc="0" normalizeH="0" baseline="0" noProof="0" dirty="0">
                <a:ln>
                  <a:noFill/>
                </a:ln>
                <a:solidFill>
                  <a:prstClr val="black"/>
                </a:solidFill>
                <a:effectLst/>
                <a:uLnTx/>
                <a:uFillTx/>
                <a:latin typeface="Calibri" panose="020F0502020204030204"/>
                <a:ea typeface="+mn-ea"/>
                <a:cs typeface="+mn-cs"/>
              </a:rPr>
              <a:t>Wohlbefinden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AT" sz="2800" b="0" i="0" u="none" strike="noStrike" kern="1200" cap="none" spc="0" normalizeH="0" baseline="0" noProof="0" dirty="0">
                <a:ln>
                  <a:noFill/>
                </a:ln>
                <a:solidFill>
                  <a:prstClr val="black"/>
                </a:solidFill>
                <a:effectLst/>
                <a:uLnTx/>
                <a:uFillTx/>
                <a:latin typeface="Calibri" panose="020F0502020204030204"/>
                <a:ea typeface="+mn-ea"/>
                <a:cs typeface="+mn-cs"/>
              </a:rPr>
              <a:t>Sozialverhalten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AT" sz="2800" b="0" i="0" u="none" strike="noStrike" kern="1200" cap="none" spc="0" normalizeH="0" baseline="0" noProof="0" dirty="0">
                <a:ln>
                  <a:noFill/>
                </a:ln>
                <a:solidFill>
                  <a:prstClr val="black"/>
                </a:solidFill>
                <a:effectLst/>
                <a:uLnTx/>
                <a:uFillTx/>
                <a:latin typeface="Calibri" panose="020F0502020204030204"/>
                <a:ea typeface="+mn-ea"/>
                <a:cs typeface="+mn-cs"/>
              </a:rPr>
              <a:t>Miteinander in der Klasse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AT" sz="2800" b="0" i="0" u="none" strike="noStrike" kern="1200" cap="none" spc="0" normalizeH="0" baseline="0" noProof="0" dirty="0">
                <a:ln>
                  <a:noFill/>
                </a:ln>
                <a:solidFill>
                  <a:prstClr val="black"/>
                </a:solidFill>
                <a:effectLst/>
                <a:uLnTx/>
                <a:uFillTx/>
                <a:latin typeface="Calibri" panose="020F0502020204030204"/>
                <a:ea typeface="+mn-ea"/>
                <a:cs typeface="+mn-cs"/>
              </a:rPr>
              <a:t>Motivation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AT" sz="2800" b="0" i="0" u="none" strike="noStrike" kern="1200" cap="none" spc="0" normalizeH="0" baseline="0" noProof="0" dirty="0">
                <a:ln>
                  <a:noFill/>
                </a:ln>
                <a:solidFill>
                  <a:prstClr val="black"/>
                </a:solidFill>
                <a:effectLst/>
                <a:uLnTx/>
                <a:uFillTx/>
                <a:latin typeface="Calibri" panose="020F0502020204030204"/>
                <a:ea typeface="+mn-ea"/>
                <a:cs typeface="+mn-cs"/>
              </a:rPr>
              <a:t>Biografie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AT" sz="2800" b="0" i="0" u="none" strike="noStrike" kern="1200" cap="none" spc="0" normalizeH="0" baseline="0" noProof="0" dirty="0">
                <a:ln>
                  <a:noFill/>
                </a:ln>
                <a:solidFill>
                  <a:prstClr val="black"/>
                </a:solidFill>
                <a:effectLst/>
                <a:uLnTx/>
                <a:uFillTx/>
                <a:latin typeface="Calibri" panose="020F0502020204030204"/>
                <a:ea typeface="+mn-ea"/>
                <a:cs typeface="+mn-cs"/>
              </a:rPr>
              <a:t>Lernerfolg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AT"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AT"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feld 7">
            <a:extLst>
              <a:ext uri="{FF2B5EF4-FFF2-40B4-BE49-F238E27FC236}">
                <a16:creationId xmlns:a16="http://schemas.microsoft.com/office/drawing/2014/main" id="{A5364C7F-AA51-C033-F177-CA8249B5AFDB}"/>
              </a:ext>
            </a:extLst>
          </p:cNvPr>
          <p:cNvSpPr txBox="1"/>
          <p:nvPr/>
        </p:nvSpPr>
        <p:spPr>
          <a:xfrm>
            <a:off x="6781844" y="2036228"/>
            <a:ext cx="3634265" cy="18158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AT" sz="2800" b="1" i="0" u="none" strike="noStrike" kern="1200" cap="none" spc="0" normalizeH="0" baseline="0" noProof="0" dirty="0">
                <a:ln>
                  <a:noFill/>
                </a:ln>
                <a:solidFill>
                  <a:srgbClr val="C00000"/>
                </a:solidFill>
                <a:effectLst/>
                <a:uLnTx/>
                <a:uFillTx/>
                <a:latin typeface="Calibri" panose="020F0502020204030204"/>
                <a:ea typeface="+mn-ea"/>
                <a:cs typeface="+mn-cs"/>
              </a:rPr>
              <a:t>für die Lehrenden: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AT" sz="2800" b="0" i="0" u="none" strike="noStrike" kern="1200" cap="none" spc="0" normalizeH="0" baseline="0" noProof="0" dirty="0">
                <a:ln>
                  <a:noFill/>
                </a:ln>
                <a:solidFill>
                  <a:prstClr val="black"/>
                </a:solidFill>
                <a:effectLst/>
                <a:uLnTx/>
                <a:uFillTx/>
                <a:latin typeface="Calibri" panose="020F0502020204030204"/>
                <a:ea typeface="+mn-ea"/>
                <a:cs typeface="+mn-cs"/>
              </a:rPr>
              <a:t>Glück</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AT" sz="2800" b="0" i="0" u="none" strike="noStrike" kern="1200" cap="none" spc="0" normalizeH="0" baseline="0" noProof="0" dirty="0">
                <a:ln>
                  <a:noFill/>
                </a:ln>
                <a:solidFill>
                  <a:prstClr val="black"/>
                </a:solidFill>
                <a:effectLst/>
                <a:uLnTx/>
                <a:uFillTx/>
                <a:latin typeface="Calibri" panose="020F0502020204030204"/>
                <a:ea typeface="+mn-ea"/>
                <a:cs typeface="+mn-cs"/>
              </a:rPr>
              <a:t>Arbeitszufriedenheit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AT" sz="2800" b="0" i="0" u="none" strike="noStrike" kern="1200" cap="none" spc="0" normalizeH="0" baseline="0" noProof="0" dirty="0">
                <a:ln>
                  <a:noFill/>
                </a:ln>
                <a:solidFill>
                  <a:prstClr val="black"/>
                </a:solidFill>
                <a:effectLst/>
                <a:uLnTx/>
                <a:uFillTx/>
                <a:latin typeface="Calibri" panose="020F0502020204030204"/>
                <a:ea typeface="+mn-ea"/>
                <a:cs typeface="+mn-cs"/>
              </a:rPr>
              <a:t>Gesundheit</a:t>
            </a:r>
          </a:p>
        </p:txBody>
      </p:sp>
      <p:sp>
        <p:nvSpPr>
          <p:cNvPr id="11" name="Textfeld 10">
            <a:extLst>
              <a:ext uri="{FF2B5EF4-FFF2-40B4-BE49-F238E27FC236}">
                <a16:creationId xmlns:a16="http://schemas.microsoft.com/office/drawing/2014/main" id="{093374E0-21BE-1B4D-DF89-4D0DCFB7C3C5}"/>
              </a:ext>
            </a:extLst>
          </p:cNvPr>
          <p:cNvSpPr txBox="1"/>
          <p:nvPr/>
        </p:nvSpPr>
        <p:spPr>
          <a:xfrm>
            <a:off x="2747374" y="639137"/>
            <a:ext cx="585160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AT" sz="3600" b="1" i="0" u="none" strike="noStrike" kern="1200" cap="none" spc="0" normalizeH="0" baseline="0" noProof="0" dirty="0">
                <a:ln>
                  <a:noFill/>
                </a:ln>
                <a:solidFill>
                  <a:srgbClr val="C00000"/>
                </a:solidFill>
                <a:effectLst/>
                <a:uLnTx/>
                <a:uFillTx/>
                <a:latin typeface="Calibri" panose="020F0502020204030204"/>
                <a:ea typeface="+mn-ea"/>
                <a:cs typeface="+mn-cs"/>
              </a:rPr>
              <a:t>Zur Bedeutung der Beziehung</a:t>
            </a:r>
          </a:p>
        </p:txBody>
      </p:sp>
      <p:sp>
        <p:nvSpPr>
          <p:cNvPr id="13" name="Pfeil: nach unten 12">
            <a:extLst>
              <a:ext uri="{FF2B5EF4-FFF2-40B4-BE49-F238E27FC236}">
                <a16:creationId xmlns:a16="http://schemas.microsoft.com/office/drawing/2014/main" id="{65E5DBB9-2021-3E21-4B0A-78A18B194C8B}"/>
              </a:ext>
            </a:extLst>
          </p:cNvPr>
          <p:cNvSpPr/>
          <p:nvPr/>
        </p:nvSpPr>
        <p:spPr>
          <a:xfrm>
            <a:off x="2588217" y="1340919"/>
            <a:ext cx="666427" cy="60243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Pfeil: nach unten 13">
            <a:extLst>
              <a:ext uri="{FF2B5EF4-FFF2-40B4-BE49-F238E27FC236}">
                <a16:creationId xmlns:a16="http://schemas.microsoft.com/office/drawing/2014/main" id="{B0C4231B-EFA8-E84B-F2CB-97B6F4B93F86}"/>
              </a:ext>
            </a:extLst>
          </p:cNvPr>
          <p:cNvSpPr/>
          <p:nvPr/>
        </p:nvSpPr>
        <p:spPr>
          <a:xfrm>
            <a:off x="7932549" y="1388925"/>
            <a:ext cx="666427" cy="60243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086439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QMS-Vorlage_BMBWF.pptx" id="{3F1DEB91-250D-494E-A3DD-0BBA24D0E056}" vid="{8BE102F8-46C7-4399-888E-8D4F6E6BEFF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faultSectionNames xmlns="1bbf7f26-0336-4e03-ab49-35e20371ca5d" xsi:nil="true"/>
    <Members xmlns="1bbf7f26-0336-4e03-ab49-35e20371ca5d">
      <UserInfo>
        <DisplayName/>
        <AccountId xsi:nil="true"/>
        <AccountType/>
      </UserInfo>
    </Members>
    <Member_Groups xmlns="1bbf7f26-0336-4e03-ab49-35e20371ca5d">
      <UserInfo>
        <DisplayName/>
        <AccountId xsi:nil="true"/>
        <AccountType/>
      </UserInfo>
    </Member_Groups>
    <FolderType xmlns="1bbf7f26-0336-4e03-ab49-35e20371ca5d" xsi:nil="true"/>
    <Owner xmlns="1bbf7f26-0336-4e03-ab49-35e20371ca5d">
      <UserInfo>
        <DisplayName/>
        <AccountId xsi:nil="true"/>
        <AccountType/>
      </UserInfo>
    </Owner>
    <Leaders xmlns="1bbf7f26-0336-4e03-ab49-35e20371ca5d">
      <UserInfo>
        <DisplayName/>
        <AccountId xsi:nil="true"/>
        <AccountType/>
      </UserInfo>
    </Leaders>
    <NotebookType xmlns="1bbf7f26-0336-4e03-ab49-35e20371ca5d" xsi:nil="true"/>
    <Invited_Members xmlns="1bbf7f26-0336-4e03-ab49-35e20371ca5d" xsi:nil="true"/>
    <Self_Registration_Enabled xmlns="1bbf7f26-0336-4e03-ab49-35e20371ca5d" xsi:nil="true"/>
    <AppVersion xmlns="1bbf7f26-0336-4e03-ab49-35e20371ca5d" xsi:nil="true"/>
    <Invited_Leaders xmlns="1bbf7f26-0336-4e03-ab49-35e20371ca5d" xsi:nil="true"/>
    <Has_Leaders_Only_SectionGroup xmlns="1bbf7f26-0336-4e03-ab49-35e20371ca5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39D5ED9AE87EA48AC308F539CFE0A0D" ma:contentTypeVersion="24" ma:contentTypeDescription="Create a new document." ma:contentTypeScope="" ma:versionID="0267e7ae354a279ecd457d932e60dcee">
  <xsd:schema xmlns:xsd="http://www.w3.org/2001/XMLSchema" xmlns:xs="http://www.w3.org/2001/XMLSchema" xmlns:p="http://schemas.microsoft.com/office/2006/metadata/properties" xmlns:ns3="95e379ea-90a4-4709-aecd-2921ddefb30c" xmlns:ns4="1bbf7f26-0336-4e03-ab49-35e20371ca5d" targetNamespace="http://schemas.microsoft.com/office/2006/metadata/properties" ma:root="true" ma:fieldsID="719ec991c6ecc91c540bfe8ca5e96602" ns3:_="" ns4:_="">
    <xsd:import namespace="95e379ea-90a4-4709-aecd-2921ddefb30c"/>
    <xsd:import namespace="1bbf7f26-0336-4e03-ab49-35e20371ca5d"/>
    <xsd:element name="properties">
      <xsd:complexType>
        <xsd:sequence>
          <xsd:element name="documentManagement">
            <xsd:complexType>
              <xsd:all>
                <xsd:element ref="ns3:SharedWithUsers" minOccurs="0"/>
                <xsd:element ref="ns3:SharingHintHash" minOccurs="0"/>
                <xsd:element ref="ns3:SharedWithDetails" minOccurs="0"/>
                <xsd:element ref="ns4:NotebookType" minOccurs="0"/>
                <xsd:element ref="ns4:FolderType" minOccurs="0"/>
                <xsd:element ref="ns4:Owner" minOccurs="0"/>
                <xsd:element ref="ns4:DefaultSectionNames" minOccurs="0"/>
                <xsd:element ref="ns4:AppVersion" minOccurs="0"/>
                <xsd:element ref="ns4:Leaders" minOccurs="0"/>
                <xsd:element ref="ns4:Members" minOccurs="0"/>
                <xsd:element ref="ns4:Member_Groups" minOccurs="0"/>
                <xsd:element ref="ns4:Invited_Leaders" minOccurs="0"/>
                <xsd:element ref="ns4:Invited_Members" minOccurs="0"/>
                <xsd:element ref="ns4:Self_Registration_Enabled" minOccurs="0"/>
                <xsd:element ref="ns4:Has_Leaders_Only_SectionGroup"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e379ea-90a4-4709-aecd-2921ddefb30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23" nillable="true" ma:displayName="Last Shared By User" ma:description="" ma:internalName="LastSharedByUser" ma:readOnly="true">
      <xsd:simpleType>
        <xsd:restriction base="dms:Note">
          <xsd:maxLength value="255"/>
        </xsd:restriction>
      </xsd:simpleType>
    </xsd:element>
    <xsd:element name="LastSharedByTime" ma:index="2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bbf7f26-0336-4e03-ab49-35e20371ca5d"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AppVersion" ma:index="15" nillable="true" ma:displayName="App Version" ma:internalName="AppVersion">
      <xsd:simpleType>
        <xsd:restriction base="dms:Text"/>
      </xsd:simpleType>
    </xsd:element>
    <xsd:element name="Leaders" ma:index="16"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7"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8"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19" nillable="true" ma:displayName="Invited Leaders" ma:internalName="Invited_Leaders">
      <xsd:simpleType>
        <xsd:restriction base="dms:Note">
          <xsd:maxLength value="255"/>
        </xsd:restriction>
      </xsd:simpleType>
    </xsd:element>
    <xsd:element name="Invited_Members" ma:index="20" nillable="true" ma:displayName="Invited Members" ma:internalName="Invited_Members">
      <xsd:simpleType>
        <xsd:restriction base="dms:Note">
          <xsd:maxLength value="255"/>
        </xsd:restriction>
      </xsd:simpleType>
    </xsd:element>
    <xsd:element name="Self_Registration_Enabled" ma:index="21" nillable="true" ma:displayName="Self_Registration_Enabled" ma:internalName="Self_Registration_Enabled">
      <xsd:simpleType>
        <xsd:restriction base="dms:Boolean"/>
      </xsd:simpleType>
    </xsd:element>
    <xsd:element name="Has_Leaders_Only_SectionGroup" ma:index="22" nillable="true" ma:displayName="Has Leaders Only SectionGroup" ma:internalName="Has_Leaders_Only_SectionGroup">
      <xsd:simpleType>
        <xsd:restriction base="dms:Boolean"/>
      </xsd:simpleType>
    </xsd:element>
    <xsd:element name="MediaServiceMetadata" ma:index="25" nillable="true" ma:displayName="MediaServiceMetadata" ma:description="" ma:hidden="true" ma:internalName="MediaServiceMetadata" ma:readOnly="true">
      <xsd:simpleType>
        <xsd:restriction base="dms:Note"/>
      </xsd:simpleType>
    </xsd:element>
    <xsd:element name="MediaServiceFastMetadata" ma:index="26" nillable="true" ma:displayName="MediaServiceFastMetadata" ma:description="" ma:hidden="true" ma:internalName="MediaServiceFastMetadata" ma:readOnly="true">
      <xsd:simpleType>
        <xsd:restriction base="dms:Note"/>
      </xsd:simpleType>
    </xsd:element>
    <xsd:element name="MediaServiceDateTaken" ma:index="27" nillable="true" ma:displayName="MediaServiceDateTaken" ma:description="" ma:hidden="true" ma:internalName="MediaServiceDateTaken" ma:readOnly="true">
      <xsd:simpleType>
        <xsd:restriction base="dms:Text"/>
      </xsd:simpleType>
    </xsd:element>
    <xsd:element name="MediaServiceAutoTags" ma:index="28" nillable="true" ma:displayName="MediaServiceAutoTags" ma:internalName="MediaServiceAutoTags" ma:readOnly="true">
      <xsd:simpleType>
        <xsd:restriction base="dms:Text"/>
      </xsd:simpleType>
    </xsd:element>
    <xsd:element name="MediaServiceOCR" ma:index="29" nillable="true" ma:displayName="MediaServiceOCR" ma:internalName="MediaServiceOCR"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FFFD69-556A-4B94-B00D-671AB95E0E45}">
  <ds:schemaRefs>
    <ds:schemaRef ds:uri="http://schemas.microsoft.com/office/infopath/2007/PartnerControls"/>
    <ds:schemaRef ds:uri="95e379ea-90a4-4709-aecd-2921ddefb30c"/>
    <ds:schemaRef ds:uri="http://purl.org/dc/elements/1.1/"/>
    <ds:schemaRef ds:uri="http://purl.org/dc/terms/"/>
    <ds:schemaRef ds:uri="http://schemas.microsoft.com/office/2006/documentManagement/types"/>
    <ds:schemaRef ds:uri="1bbf7f26-0336-4e03-ab49-35e20371ca5d"/>
    <ds:schemaRef ds:uri="http://purl.org/dc/dcmitype/"/>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2BC711F-6B50-4986-80E0-72EDE70254E4}">
  <ds:schemaRefs>
    <ds:schemaRef ds:uri="http://schemas.microsoft.com/sharepoint/v3/contenttype/forms"/>
  </ds:schemaRefs>
</ds:datastoreItem>
</file>

<file path=customXml/itemProps3.xml><?xml version="1.0" encoding="utf-8"?>
<ds:datastoreItem xmlns:ds="http://schemas.openxmlformats.org/officeDocument/2006/customXml" ds:itemID="{BA848B55-A635-4577-817F-196D5E6CA2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e379ea-90a4-4709-aecd-2921ddefb30c"/>
    <ds:schemaRef ds:uri="1bbf7f26-0336-4e03-ab49-35e20371ca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3490</Words>
  <Application>Microsoft Office PowerPoint</Application>
  <PresentationFormat>Breitbild</PresentationFormat>
  <Paragraphs>561</Paragraphs>
  <Slides>59</Slides>
  <Notes>37</Notes>
  <HiddenSlides>0</HiddenSlides>
  <MMClips>0</MMClips>
  <ScaleCrop>false</ScaleCrop>
  <HeadingPairs>
    <vt:vector size="6" baseType="variant">
      <vt:variant>
        <vt:lpstr>Verwendete Schriftarten</vt:lpstr>
      </vt:variant>
      <vt:variant>
        <vt:i4>8</vt:i4>
      </vt:variant>
      <vt:variant>
        <vt:lpstr>Design</vt:lpstr>
      </vt:variant>
      <vt:variant>
        <vt:i4>3</vt:i4>
      </vt:variant>
      <vt:variant>
        <vt:lpstr>Folientitel</vt:lpstr>
      </vt:variant>
      <vt:variant>
        <vt:i4>59</vt:i4>
      </vt:variant>
    </vt:vector>
  </HeadingPairs>
  <TitlesOfParts>
    <vt:vector size="70" baseType="lpstr">
      <vt:lpstr>Arial</vt:lpstr>
      <vt:lpstr>Calibri</vt:lpstr>
      <vt:lpstr>Calibri Light</vt:lpstr>
      <vt:lpstr>NeueHaasDisplay</vt:lpstr>
      <vt:lpstr>Red Hat Text</vt:lpstr>
      <vt:lpstr>Symbol</vt:lpstr>
      <vt:lpstr>Systemschrift Normal</vt:lpstr>
      <vt:lpstr>Wingdings</vt:lpstr>
      <vt:lpstr>Office</vt:lpstr>
      <vt:lpstr>1_Office</vt:lpstr>
      <vt:lpstr>Larissa</vt:lpstr>
      <vt:lpstr>PowerPoint-Präsentation</vt:lpstr>
      <vt:lpstr>  PHK-KG-GAESTE Kempfstrasse!</vt:lpstr>
      <vt:lpstr>   </vt:lpstr>
      <vt:lpstr>   </vt:lpstr>
      <vt:lpstr>   </vt:lpstr>
      <vt:lpstr>   </vt:lpstr>
      <vt:lpstr>   </vt:lpstr>
      <vt:lpstr>   </vt:lpstr>
      <vt:lpstr>   </vt:lpstr>
      <vt:lpstr>   </vt:lpstr>
      <vt:lpstr>   </vt:lpstr>
      <vt:lpstr>   </vt:lpstr>
      <vt:lpstr>PowerPoint-Präsentation</vt:lpstr>
      <vt:lpstr>PowerPoint-Präsentation</vt:lpstr>
      <vt:lpstr>Erwartete Lernergebnisse/Kompetenzen – siehe Lehrplan S 10 ff</vt:lpstr>
      <vt:lpstr>Kompetenzen – Curriculum DATG</vt:lpstr>
      <vt:lpstr>PowerPoint-Präsentation</vt:lpstr>
      <vt:lpstr>PowerPoint-Präsentation</vt:lpstr>
      <vt:lpstr>§ 8 Generelle Beurteilungskriterien – Curriculum S 17 ff</vt:lpstr>
      <vt:lpstr>Leistungsbeurteilung – Kriterien – Curriculum DATG </vt:lpstr>
      <vt:lpstr> </vt:lpstr>
      <vt:lpstr>Was ist ein Lehrplan?</vt:lpstr>
      <vt:lpstr>   </vt:lpstr>
      <vt:lpstr>Der Qualitätsrahmen für Schulen: Ziele und Funktionen</vt:lpstr>
      <vt:lpstr>Das QMS-Modell</vt:lpstr>
      <vt:lpstr>PowerPoint-Präsentation</vt:lpstr>
      <vt:lpstr>2023/24 – Neue Lehrpläne in VS, MS, AHS-Unterstufe - Neuerungen</vt:lpstr>
      <vt:lpstr>Arbeitsauftrag - Bundesrecht konsolidiert: Gesamte Rechtsvorschrift für Lehrpläne der Mittelschulen </vt:lpstr>
      <vt:lpstr>Neur Lehrplan MS – Kompetenzen - zukünftige Auswirkungen auf den Unterricht FBS</vt:lpstr>
      <vt:lpstr>Neue Lehrpläne VS, MS, AHS-Unterstufe - zukünftige Auswirkungen auf den Unterricht FBS</vt:lpstr>
      <vt:lpstr>Neue Lehrpläne VS, MS, AHS-Unterstufe - zukünftige Auswirkungen auf den Unterricht FBS</vt:lpstr>
      <vt:lpstr>Exkurs: Wie werden Lehrpläne entwickelt und in der Praxis implementiert – Bsp. HAK</vt:lpstr>
      <vt:lpstr>PowerPoint-Präsentation</vt:lpstr>
      <vt:lpstr>Lehrpläne der Fachberufsschulen</vt:lpstr>
      <vt:lpstr>Lehrpläne der Fachberufsschulen – Auswahl Website FBS Ktn </vt:lpstr>
      <vt:lpstr>PowerPoint-Präsentation</vt:lpstr>
      <vt:lpstr>Qualitätsrahmen - 3. Qualitätsdimension Lernen und Lehren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   </vt:lpstr>
      <vt:lpstr>   IQES Österreich: die Evaluations- und Schulentwicklungsplattform  </vt:lpstr>
      <vt:lpstr>   IQES Österreich: die Evaluations- und Schulentwicklungsplattform  </vt:lpstr>
      <vt:lpstr>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Peter Harrich</dc:creator>
  <cp:lastModifiedBy>KOHLWEIS-PETERNEL Christine</cp:lastModifiedBy>
  <cp:revision>294</cp:revision>
  <cp:lastPrinted>2023-02-02T16:50:32Z</cp:lastPrinted>
  <dcterms:created xsi:type="dcterms:W3CDTF">2019-12-03T12:47:57Z</dcterms:created>
  <dcterms:modified xsi:type="dcterms:W3CDTF">2024-10-13T22:27:19Z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0x010100339D5ED9AE87EA48AC308F539CFE0A0D</vt:lpwstr>
  </property>
</Properties>
</file>