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303" r:id="rId2"/>
    <p:sldId id="328" r:id="rId3"/>
    <p:sldId id="369" r:id="rId4"/>
    <p:sldId id="363" r:id="rId5"/>
    <p:sldId id="376" r:id="rId6"/>
    <p:sldId id="377" r:id="rId7"/>
    <p:sldId id="370" r:id="rId8"/>
    <p:sldId id="379" r:id="rId9"/>
    <p:sldId id="378" r:id="rId10"/>
    <p:sldId id="371" r:id="rId11"/>
    <p:sldId id="372" r:id="rId12"/>
    <p:sldId id="373" r:id="rId13"/>
    <p:sldId id="374" r:id="rId14"/>
    <p:sldId id="375" r:id="rId15"/>
    <p:sldId id="364" r:id="rId16"/>
    <p:sldId id="367" r:id="rId17"/>
    <p:sldId id="368" r:id="rId18"/>
    <p:sldId id="381" r:id="rId19"/>
    <p:sldId id="382" r:id="rId20"/>
    <p:sldId id="344" r:id="rId21"/>
    <p:sldId id="353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e Pließnig" initials="GP" lastIdx="1" clrIdx="0">
    <p:extLst>
      <p:ext uri="{19B8F6BF-5375-455C-9EA6-DF929625EA0E}">
        <p15:presenceInfo xmlns:p15="http://schemas.microsoft.com/office/powerpoint/2012/main" userId="Gabriele Pließn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40B-5039-47E8-B6E3-C45FB53453A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D08FF-A125-4DB9-8801-C556C8C12C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226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23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368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37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556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569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487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76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127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582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85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E648-02ED-46B4-9DC8-77A19B4FD776}" type="datetimeFigureOut">
              <a:rPr lang="de-AT" smtClean="0"/>
              <a:t>03.12.2024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21CB-2371-4AC2-A33C-D81DEFA798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18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Alex+Kristan+Video+mit+Banane+als+Kunstwerk&amp;mid=3C318F80C9CED5B7B46C3C318F80C9CED5B7B46C&amp;FORM=VI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865733" y="1146314"/>
            <a:ext cx="92632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>
                <a:solidFill>
                  <a:srgbClr val="C00000"/>
                </a:solidFill>
              </a:rPr>
              <a:t>Herzlich willkommen zur Lehrveranstaltung </a:t>
            </a:r>
          </a:p>
          <a:p>
            <a:pPr algn="ctr"/>
            <a:endParaRPr lang="de-AT" sz="3600" b="1" dirty="0"/>
          </a:p>
          <a:p>
            <a:pPr algn="ctr"/>
            <a:r>
              <a:rPr lang="de-AT" sz="3600" b="1" dirty="0"/>
              <a:t>„Kompetenzorientierung und Kreativität“</a:t>
            </a:r>
          </a:p>
          <a:p>
            <a:pPr algn="ctr"/>
            <a:endParaRPr lang="de-AT" sz="3600" b="1" dirty="0"/>
          </a:p>
          <a:p>
            <a:pPr algn="ctr"/>
            <a:r>
              <a:rPr lang="de-AT" sz="2000" b="1" dirty="0"/>
              <a:t>„Kreativität ist Intelligenz, die Spaß hat“ </a:t>
            </a:r>
            <a:r>
              <a:rPr lang="de-AT" sz="2000" dirty="0"/>
              <a:t>Albert Einstein</a:t>
            </a:r>
            <a:endParaRPr lang="de-AT" sz="2000" b="1" dirty="0"/>
          </a:p>
          <a:p>
            <a:endParaRPr lang="de-AT" sz="3600" b="1" dirty="0"/>
          </a:p>
          <a:p>
            <a:endParaRPr lang="de-AT" sz="2400" b="1" dirty="0"/>
          </a:p>
          <a:p>
            <a:endParaRPr lang="de-AT" sz="2400" b="1" dirty="0"/>
          </a:p>
          <a:p>
            <a:r>
              <a:rPr lang="de-AT" b="1" dirty="0" err="1"/>
              <a:t>Referent:innen</a:t>
            </a:r>
            <a:r>
              <a:rPr lang="de-AT" b="1" dirty="0"/>
              <a:t>: Gabriele Pließnig, Michael Fritz</a:t>
            </a:r>
          </a:p>
          <a:p>
            <a:endParaRPr lang="de-AT" sz="2400" b="1" dirty="0"/>
          </a:p>
        </p:txBody>
      </p:sp>
      <p:pic>
        <p:nvPicPr>
          <p:cNvPr id="3" name="06 Viva La Vida">
            <a:hlinkClick r:id="" action="ppaction://media"/>
            <a:extLst>
              <a:ext uri="{FF2B5EF4-FFF2-40B4-BE49-F238E27FC236}">
                <a16:creationId xmlns:a16="http://schemas.microsoft.com/office/drawing/2014/main" id="{CAD16C02-8550-4372-BD95-180DD92A7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2279" y="4903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263268" cy="389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200" b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ea typeface="Calibri" panose="020F0502020204030204" pitchFamily="34" charset="0"/>
                <a:cs typeface="Times New Roman"/>
              </a:rPr>
              <a:t>Herausforderungen der Zukunft</a:t>
            </a:r>
            <a:r>
              <a:rPr lang="de-AT" sz="2400" dirty="0">
                <a:ea typeface="Calibri" panose="020F0502020204030204" pitchFamily="34" charset="0"/>
                <a:cs typeface="Times New Roman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dirty="0"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Schnelle technologische Entwicklungen, Automatisierung, künstliche Intelligenz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Komplexe gesellschaftliche Probleme wie Klimawandel, soziale Ungleichheit und globale Krisen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Bedürfnis nach lebenslangem Lernen und Anpassungsfähigkeit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895" y="108065"/>
            <a:ext cx="6741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Bedeutung von Kreativität in der Zukunft?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523972" cy="414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dirty="0"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b="1" i="1" dirty="0">
                <a:ea typeface="Calibri" panose="020F0502020204030204" pitchFamily="34" charset="0"/>
                <a:cs typeface="Times New Roman"/>
              </a:rPr>
              <a:t>Kreativität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 ist eine von sechs Schlüsselkompetenzen, die im 21. Jhdt. notwendig sind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     (Kritisches Denken u. Problemlösung, Kommunikation, Zusammenarbeit,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     Selbstregulation, globale und interkulturelle Kompetenz).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Kreative Fähigkeiten ermöglichen es Lernenden komplexe Herausforderungen zu bewältigen und positive Beiträge zur Gesellschaft zu leisten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895" y="108065"/>
            <a:ext cx="6741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OECD Lernkompass 2030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263268" cy="379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b="1" dirty="0">
                <a:ea typeface="Calibri" panose="020F0502020204030204" pitchFamily="34" charset="0"/>
                <a:cs typeface="Times New Roman"/>
              </a:rPr>
              <a:t>Kreativität als Schlüsselfaktor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b="1" i="1" dirty="0">
                <a:ea typeface="Calibri" panose="020F0502020204030204" pitchFamily="34" charset="0"/>
                <a:cs typeface="Times New Roman"/>
              </a:rPr>
              <a:t>Singapur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: Bildungssystem fördert kreatives Denken durch projektbasierte und interdisziplinäre Ansätze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b="1" i="1" dirty="0">
                <a:ea typeface="Calibri" panose="020F0502020204030204" pitchFamily="34" charset="0"/>
                <a:cs typeface="Times New Roman"/>
              </a:rPr>
              <a:t>Unternehmen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: Google setzt Kreativität als strategisches Werkzeug zur Problemlösung ein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b="1" i="1" dirty="0">
                <a:ea typeface="Calibri" panose="020F0502020204030204" pitchFamily="34" charset="0"/>
                <a:cs typeface="Times New Roman"/>
              </a:rPr>
              <a:t>Kunst und Wissenschaft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: Kreative Durchbrüche wie die Relativitätstheorie oder die Erfindung des Telefons.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895" y="108065"/>
            <a:ext cx="6741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Beispiele aus der Praxis: 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0" y="1009167"/>
            <a:ext cx="10630288" cy="515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b="1" i="1" dirty="0">
                <a:ea typeface="Calibri" panose="020F0502020204030204" pitchFamily="34" charset="0"/>
                <a:cs typeface="Times New Roman"/>
              </a:rPr>
              <a:t>Bildung: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Lehrpersonen schaffen eine Kultur des Experimentierens und des offenen Denkens.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Projektbasiertes Lernen und interdisziplinäre Ansätze fördern kreative Problemlösungen.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b="1" i="1" dirty="0">
                <a:ea typeface="Calibri" panose="020F0502020204030204" pitchFamily="34" charset="0"/>
                <a:cs typeface="Times New Roman"/>
              </a:rPr>
              <a:t>Individuelle Ebene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Förderung des kreativen Selbstbewusstseins durch Reflexion und Feedback.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Integration von kreativen Prozessen in den Alltag (</a:t>
            </a:r>
            <a:r>
              <a:rPr lang="de-AT" sz="2400" i="1" dirty="0" err="1">
                <a:ea typeface="Calibri" panose="020F0502020204030204" pitchFamily="34" charset="0"/>
                <a:cs typeface="Times New Roman"/>
              </a:rPr>
              <a:t>Mind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 Mapping, </a:t>
            </a:r>
            <a:r>
              <a:rPr lang="de-AT" sz="2400" i="1" dirty="0" err="1">
                <a:ea typeface="Calibri" panose="020F0502020204030204" pitchFamily="34" charset="0"/>
                <a:cs typeface="Times New Roman"/>
              </a:rPr>
              <a:t>Journaling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b="1" i="1" dirty="0">
                <a:ea typeface="Calibri" panose="020F0502020204030204" pitchFamily="34" charset="0"/>
                <a:cs typeface="Times New Roman"/>
              </a:rPr>
              <a:t>Gesellschaftlich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Offene, </a:t>
            </a:r>
            <a:r>
              <a:rPr lang="de-AT" sz="2400" i="1" dirty="0" err="1">
                <a:ea typeface="Calibri" panose="020F0502020204030204" pitchFamily="34" charset="0"/>
                <a:cs typeface="Times New Roman"/>
              </a:rPr>
              <a:t>kollaborative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 Räume schaffen, in denen unterschiedliche Ideen aufeinandertreffen.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895" y="108065"/>
            <a:ext cx="6741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Wie kann Kreativität gefördert werden?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0" y="1009167"/>
            <a:ext cx="9666012" cy="416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Kreativität ist nicht nur für </a:t>
            </a:r>
            <a:r>
              <a:rPr lang="de-AT" sz="2400" i="1" dirty="0" err="1">
                <a:ea typeface="Calibri" panose="020F0502020204030204" pitchFamily="34" charset="0"/>
                <a:cs typeface="Times New Roman"/>
              </a:rPr>
              <a:t>Künstler:innen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 und </a:t>
            </a:r>
            <a:r>
              <a:rPr lang="de-AT" sz="2400" i="1" dirty="0" err="1">
                <a:ea typeface="Calibri" panose="020F0502020204030204" pitchFamily="34" charset="0"/>
                <a:cs typeface="Times New Roman"/>
              </a:rPr>
              <a:t>Designer:innen</a:t>
            </a:r>
            <a:r>
              <a:rPr lang="de-AT" sz="2400" i="1" dirty="0">
                <a:ea typeface="Calibri" panose="020F0502020204030204" pitchFamily="34" charset="0"/>
                <a:cs typeface="Times New Roman"/>
              </a:rPr>
              <a:t> essenziell, sondern für jeden Lebensbereich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Ohne Kreativität können wir die Herausforderungen der Zukunft nicht bewältigen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„Die Zukunft gehört denen, die kreativ sind und Chancen in Herausforderungen sehen“ </a:t>
            </a:r>
            <a:r>
              <a:rPr lang="de-AT" sz="1600" dirty="0"/>
              <a:t>Jacques Delors</a:t>
            </a:r>
            <a:endParaRPr lang="de-AT" sz="1600" i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14895" y="108065"/>
            <a:ext cx="8005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Fazit: Kreativität als Zukunftskompetenz  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263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/>
          </a:p>
          <a:p>
            <a:endParaRPr lang="de-AT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078303" y="1455443"/>
            <a:ext cx="90216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bedeutet dies?</a:t>
            </a:r>
          </a:p>
          <a:p>
            <a:endParaRPr lang="de-DE" sz="2400" dirty="0"/>
          </a:p>
          <a:p>
            <a:pPr>
              <a:lnSpc>
                <a:spcPct val="150000"/>
              </a:lnSpc>
            </a:pPr>
            <a:r>
              <a:rPr lang="de-AT" sz="2400" dirty="0"/>
              <a:t>Den Schüler*innen soll nicht nur </a:t>
            </a:r>
            <a:r>
              <a:rPr lang="de-AT" sz="2400" b="1" i="1" dirty="0"/>
              <a:t>Fachwissen</a:t>
            </a:r>
            <a:r>
              <a:rPr lang="de-AT" sz="2400" dirty="0"/>
              <a:t>, sondern auch </a:t>
            </a:r>
            <a:r>
              <a:rPr lang="de-AT" sz="2400" b="1" i="1" dirty="0"/>
              <a:t>Fähigkeiten</a:t>
            </a:r>
            <a:r>
              <a:rPr lang="de-AT" sz="2400" dirty="0"/>
              <a:t> und </a:t>
            </a:r>
            <a:r>
              <a:rPr lang="de-AT" sz="2400" b="1" i="1" dirty="0"/>
              <a:t>Fertigkeiten</a:t>
            </a:r>
            <a:r>
              <a:rPr lang="de-AT" sz="2400" dirty="0"/>
              <a:t> vermittelt werden, die es ihnen ermöglichen, </a:t>
            </a:r>
            <a:r>
              <a:rPr lang="de-AT" sz="2400" b="1" i="1" dirty="0"/>
              <a:t>Probleme</a:t>
            </a:r>
            <a:r>
              <a:rPr lang="de-AT" sz="2400" dirty="0"/>
              <a:t>, </a:t>
            </a:r>
            <a:r>
              <a:rPr lang="de-AT" sz="2400" b="1" i="1" dirty="0"/>
              <a:t>Aufgabenstellungen</a:t>
            </a:r>
            <a:r>
              <a:rPr lang="de-AT" sz="2400" dirty="0"/>
              <a:t> und </a:t>
            </a:r>
            <a:r>
              <a:rPr lang="de-AT" sz="2400" b="1" i="1" dirty="0"/>
              <a:t>Lebenssituationen</a:t>
            </a:r>
            <a:r>
              <a:rPr lang="de-AT" sz="2400" dirty="0"/>
              <a:t> zu bewältigen. Sie sollen dazu in der Lage sein, ihre </a:t>
            </a:r>
            <a:r>
              <a:rPr lang="de-AT" sz="2400" b="1" i="1" dirty="0"/>
              <a:t>Kompetenzen situationsrelevant anzuwenden</a:t>
            </a:r>
            <a:r>
              <a:rPr lang="de-AT" sz="2400" dirty="0"/>
              <a:t>.</a:t>
            </a:r>
            <a:endParaRPr lang="de-AT" sz="24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8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58532" y="983361"/>
            <a:ext cx="10293781" cy="489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800" b="1" dirty="0">
                <a:cs typeface="Times New Roman"/>
              </a:rPr>
              <a:t>Das Unterrichtsprinzip "Kreativität„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cs typeface="Times New Roman"/>
              </a:rPr>
              <a:t>Kreativitätsförderung soll laut Lehrplan in allen Unterrichtsfächern stattfinden. </a:t>
            </a:r>
            <a:endParaRPr lang="de-AT" sz="2800" b="1" i="1" dirty="0"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cs typeface="Times New Roman"/>
              </a:rPr>
              <a:t>Sieht man schulisches Lernen als Prozess an, der darauf abzielt komplexe Probleme zu lösen, zeigt sich die Bedeutung der Kreativität sowie kreativitätsfördernder Maßnahmen.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cs typeface="Times New Roman"/>
              </a:rPr>
              <a:t>Kreativitätsförderung </a:t>
            </a:r>
            <a:r>
              <a:rPr lang="de-AT" sz="2400" dirty="0">
                <a:cs typeface="Times New Roman"/>
              </a:rPr>
              <a:t>sollte am </a:t>
            </a:r>
            <a:r>
              <a:rPr lang="de-AT" sz="2400" b="1" dirty="0">
                <a:cs typeface="Times New Roman"/>
              </a:rPr>
              <a:t>Schüler </a:t>
            </a:r>
            <a:r>
              <a:rPr lang="de-AT" sz="2400" dirty="0">
                <a:cs typeface="Times New Roman"/>
              </a:rPr>
              <a:t>selbst, an der </a:t>
            </a:r>
            <a:r>
              <a:rPr lang="de-AT" sz="2400" b="1" dirty="0">
                <a:cs typeface="Times New Roman"/>
              </a:rPr>
              <a:t>Lehrperson </a:t>
            </a:r>
            <a:r>
              <a:rPr lang="de-AT" sz="2400" dirty="0">
                <a:cs typeface="Times New Roman"/>
              </a:rPr>
              <a:t>sowie an der </a:t>
            </a:r>
            <a:r>
              <a:rPr lang="de-AT" sz="2400" b="1" dirty="0">
                <a:cs typeface="Times New Roman"/>
              </a:rPr>
              <a:t>Lehr</a:t>
            </a:r>
            <a:r>
              <a:rPr lang="de-AT" sz="2400" dirty="0">
                <a:cs typeface="Times New Roman"/>
              </a:rPr>
              <a:t>- und </a:t>
            </a:r>
            <a:r>
              <a:rPr lang="de-AT" sz="2400" b="1" dirty="0">
                <a:cs typeface="Times New Roman"/>
              </a:rPr>
              <a:t>Lernumgebung </a:t>
            </a:r>
            <a:r>
              <a:rPr lang="de-AT" sz="2400" dirty="0">
                <a:cs typeface="Times New Roman"/>
              </a:rPr>
              <a:t>einschließlich der </a:t>
            </a:r>
            <a:r>
              <a:rPr lang="de-AT" sz="2400" b="1" dirty="0">
                <a:cs typeface="Times New Roman"/>
              </a:rPr>
              <a:t>Gestaltung </a:t>
            </a:r>
            <a:r>
              <a:rPr lang="de-AT" sz="2400" dirty="0">
                <a:cs typeface="Times New Roman"/>
              </a:rPr>
              <a:t>von </a:t>
            </a:r>
            <a:r>
              <a:rPr lang="de-AT" sz="2400" b="1" dirty="0">
                <a:cs typeface="Times New Roman"/>
              </a:rPr>
              <a:t>Unterricht </a:t>
            </a:r>
            <a:r>
              <a:rPr lang="de-AT" sz="2400" dirty="0">
                <a:cs typeface="Times New Roman"/>
              </a:rPr>
              <a:t>und </a:t>
            </a:r>
            <a:r>
              <a:rPr lang="de-AT" sz="2400" b="1" dirty="0">
                <a:cs typeface="Times New Roman"/>
              </a:rPr>
              <a:t>Aufgaben </a:t>
            </a:r>
            <a:r>
              <a:rPr lang="de-AT" sz="2400" dirty="0">
                <a:cs typeface="Times New Roman"/>
              </a:rPr>
              <a:t>ansetzen.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dirty="0"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000" dirty="0">
                <a:cs typeface="Times New Roman"/>
              </a:rPr>
              <a:t>Kreativitätsübung - Äpfel</a:t>
            </a:r>
            <a:endParaRPr lang="de-AT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7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58532" y="983361"/>
            <a:ext cx="10293781" cy="14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dirty="0"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9012" y="124691"/>
            <a:ext cx="891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Kreativitätstechnik: Der „morphologische Kasten“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2" y="867686"/>
            <a:ext cx="9468716" cy="58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58532" y="983361"/>
            <a:ext cx="10293781" cy="14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dirty="0"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9012" y="124691"/>
            <a:ext cx="891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Morphologische Kasten: Vorteile/Nachteile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2" y="983361"/>
            <a:ext cx="10112606" cy="52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58532" y="983361"/>
            <a:ext cx="10293781" cy="14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dirty="0"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9012" y="124691"/>
            <a:ext cx="891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Kreatives Denken: Gruppenübung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5" y="1078821"/>
            <a:ext cx="9052561" cy="53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802670" y="1092849"/>
            <a:ext cx="102962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>
                <a:ea typeface="+mn-lt"/>
                <a:cs typeface="+mn-lt"/>
              </a:rPr>
              <a:t>kompetenzorientierte Lernprozesse im Unterricht fördern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AT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>
                <a:ea typeface="+mn-lt"/>
                <a:cs typeface="+mn-lt"/>
              </a:rPr>
              <a:t>Kompetenzorientierte Lernprozesse kreativ gestalten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AT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>
                <a:ea typeface="+mn-lt"/>
                <a:cs typeface="+mn-lt"/>
              </a:rPr>
              <a:t>Selbstkonzepte der Lernenden stärken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AT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>
                <a:ea typeface="+mn-lt"/>
                <a:cs typeface="+mn-lt"/>
              </a:rPr>
              <a:t>die eigene Rolle kritisch reflektieren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AT" sz="2400" dirty="0"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>
                <a:cs typeface="Calibri" panose="020F0502020204030204"/>
              </a:rPr>
              <a:t>kompetenzorientierte UV erstellen</a:t>
            </a:r>
          </a:p>
          <a:p>
            <a:r>
              <a:rPr lang="de-AT" sz="2400" dirty="0">
                <a:cs typeface="Calibri" panose="020F0502020204030204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>
                <a:cs typeface="Calibri" panose="020F0502020204030204"/>
              </a:rPr>
              <a:t>Kreativität als Unterrichtsprinzip in die UV einfließen lassen</a:t>
            </a:r>
            <a:endParaRPr lang="de-AT" sz="2400" b="1" dirty="0"/>
          </a:p>
          <a:p>
            <a:endParaRPr lang="de-AT" sz="2400" b="1" dirty="0"/>
          </a:p>
          <a:p>
            <a:endParaRPr lang="de-AT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72732" y="180304"/>
            <a:ext cx="7328079" cy="54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LERNZIELE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58532" y="983361"/>
            <a:ext cx="10293781" cy="304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800" b="1" i="1" dirty="0">
                <a:cs typeface="Times New Roman"/>
              </a:rPr>
              <a:t>Fazit: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cs typeface="Times New Roman"/>
              </a:rPr>
              <a:t>Kompetenzorientierung</a:t>
            </a:r>
            <a:r>
              <a:rPr lang="de-AT" sz="2400" b="1" dirty="0">
                <a:cs typeface="Times New Roman"/>
              </a:rPr>
              <a:t>  =  Lösen von Problemen = vom Wissen ins Tun kommen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b="1" dirty="0"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cs typeface="Times New Roman"/>
              </a:rPr>
              <a:t>Kreativität</a:t>
            </a:r>
            <a:r>
              <a:rPr lang="de-AT" sz="2400" b="1" dirty="0">
                <a:cs typeface="Times New Roman"/>
              </a:rPr>
              <a:t> = Unterrichtsprinzip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b="1" dirty="0"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cs typeface="Times New Roman"/>
              </a:rPr>
              <a:t>Man unterrichtet nicht ein Unterrichtsfach</a:t>
            </a:r>
            <a:r>
              <a:rPr lang="de-AT" sz="2400" b="1" dirty="0">
                <a:cs typeface="Times New Roman"/>
              </a:rPr>
              <a:t>, sondern Schüler*innen</a:t>
            </a:r>
            <a:r>
              <a:rPr lang="de-AT" sz="2400" dirty="0">
                <a:cs typeface="Times New Roman"/>
              </a:rPr>
              <a:t>.</a:t>
            </a:r>
            <a:endParaRPr lang="de-AT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9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307958" y="108717"/>
            <a:ext cx="10096401" cy="146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E0CC1D-635D-7CF9-8C7D-2DF9F778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20" y="1574246"/>
            <a:ext cx="8140849" cy="42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263268" cy="240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200" b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ea typeface="Calibri" panose="020F0502020204030204" pitchFamily="34" charset="0"/>
                <a:cs typeface="Times New Roman"/>
              </a:rPr>
              <a:t>Kreativitätsübung</a:t>
            </a:r>
            <a:r>
              <a:rPr lang="de-AT" sz="2400" dirty="0">
                <a:ea typeface="Calibri" panose="020F0502020204030204" pitchFamily="34" charset="0"/>
                <a:cs typeface="Times New Roman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Denken Sie an einen alltäglichen Gegenstand, wie eine Büroklammer. Notieren Sie in 30 Sekunden, wie viele alternative Nutzungsmöglichkeiten Ihnen einfallen.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895" y="108065"/>
            <a:ext cx="6741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Eine kreative Denkaufgabe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263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/>
          </a:p>
          <a:p>
            <a:endParaRPr lang="de-AT" sz="24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2D351B0-E091-4DB5-96F9-8BBE9D23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7" y="1499518"/>
            <a:ext cx="6792384" cy="44191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3211" y="91440"/>
            <a:ext cx="636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Ebenen der Kompetenz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14895" y="108065"/>
            <a:ext cx="6741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Was sind Kompetenzen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952500"/>
            <a:ext cx="8321057" cy="38771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75" y="4950749"/>
            <a:ext cx="78390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4" y="1297048"/>
            <a:ext cx="10202333" cy="493441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14895" y="108065"/>
            <a:ext cx="6741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Wie kann man Kompetenzen wahrnehmen?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263268" cy="111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200" b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3211" y="108065"/>
            <a:ext cx="8139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Wie gestalte ich kompetenzorientierten Unterricht?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11" y="1567685"/>
            <a:ext cx="7772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263268" cy="111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200" b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3211" y="108065"/>
            <a:ext cx="8139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Erweitertes Kompetenzmodell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765313"/>
            <a:ext cx="7142602" cy="60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F299A5-E048-40CC-96AD-D4F35C5E8D03}"/>
              </a:ext>
            </a:extLst>
          </p:cNvPr>
          <p:cNvSpPr txBox="1"/>
          <p:nvPr/>
        </p:nvSpPr>
        <p:spPr>
          <a:xfrm>
            <a:off x="733211" y="1009167"/>
            <a:ext cx="9263268" cy="487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200" b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ea typeface="Calibri" panose="020F0502020204030204" pitchFamily="34" charset="0"/>
                <a:cs typeface="Times New Roman"/>
              </a:rPr>
              <a:t>Definition</a:t>
            </a:r>
            <a:r>
              <a:rPr lang="de-AT" sz="2400" dirty="0">
                <a:ea typeface="Calibri" panose="020F0502020204030204" pitchFamily="34" charset="0"/>
                <a:cs typeface="Times New Roman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Kreativität ist die Fähigkeit, originelle und wertvolle Ideen zu entwickeln und umzusetzen. Sie umfasst divergentes Denken (neue Ideen schaffen) und konvergentes Denken (bestehende Ideen verbessern).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i="1" dirty="0">
                <a:ea typeface="Calibri" panose="020F0502020204030204" pitchFamily="34" charset="0"/>
                <a:cs typeface="Times New Roman"/>
              </a:rPr>
              <a:t>Video: Alex </a:t>
            </a:r>
            <a:r>
              <a:rPr lang="de-AT" sz="2400" i="1" dirty="0" err="1">
                <a:ea typeface="Calibri" panose="020F0502020204030204" pitchFamily="34" charset="0"/>
                <a:cs typeface="Times New Roman"/>
              </a:rPr>
              <a:t>Kristan</a:t>
            </a:r>
            <a:endParaRPr lang="de-AT" sz="2400" i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hlinkClick r:id="rId3"/>
              </a:rPr>
              <a:t>Bing-Video</a:t>
            </a:r>
            <a:endParaRPr lang="de-AT" sz="2400" i="1" dirty="0"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400" i="1" dirty="0"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14895" y="108065"/>
            <a:ext cx="6741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Was ist Kreativität?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562</Words>
  <Application>Microsoft Office PowerPoint</Application>
  <PresentationFormat>Breitbild</PresentationFormat>
  <Paragraphs>96</Paragraphs>
  <Slides>21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Hochschullehrgang Digital kompetente/r Lehrer/in</dc:title>
  <dc:creator>Ullreich</dc:creator>
  <cp:lastModifiedBy>Pließnig Gabriele</cp:lastModifiedBy>
  <cp:revision>225</cp:revision>
  <cp:lastPrinted>2022-12-06T10:56:53Z</cp:lastPrinted>
  <dcterms:created xsi:type="dcterms:W3CDTF">2019-10-10T13:09:07Z</dcterms:created>
  <dcterms:modified xsi:type="dcterms:W3CDTF">2024-12-03T20:06:21Z</dcterms:modified>
</cp:coreProperties>
</file>