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6"/>
  </p:notesMasterIdLst>
  <p:handoutMasterIdLst>
    <p:handoutMasterId r:id="rId37"/>
  </p:handoutMasterIdLst>
  <p:sldIdLst>
    <p:sldId id="828" r:id="rId2"/>
    <p:sldId id="371" r:id="rId3"/>
    <p:sldId id="390" r:id="rId4"/>
    <p:sldId id="695" r:id="rId5"/>
    <p:sldId id="696" r:id="rId6"/>
    <p:sldId id="784" r:id="rId7"/>
    <p:sldId id="802" r:id="rId8"/>
    <p:sldId id="808" r:id="rId9"/>
    <p:sldId id="790" r:id="rId10"/>
    <p:sldId id="818" r:id="rId11"/>
    <p:sldId id="817" r:id="rId12"/>
    <p:sldId id="819" r:id="rId13"/>
    <p:sldId id="798" r:id="rId14"/>
    <p:sldId id="827" r:id="rId15"/>
    <p:sldId id="797" r:id="rId16"/>
    <p:sldId id="799" r:id="rId17"/>
    <p:sldId id="792" r:id="rId18"/>
    <p:sldId id="789" r:id="rId19"/>
    <p:sldId id="800" r:id="rId20"/>
    <p:sldId id="801" r:id="rId21"/>
    <p:sldId id="825" r:id="rId22"/>
    <p:sldId id="826" r:id="rId23"/>
    <p:sldId id="763" r:id="rId24"/>
    <p:sldId id="788" r:id="rId25"/>
    <p:sldId id="785" r:id="rId26"/>
    <p:sldId id="794" r:id="rId27"/>
    <p:sldId id="787" r:id="rId28"/>
    <p:sldId id="786" r:id="rId29"/>
    <p:sldId id="803" r:id="rId30"/>
    <p:sldId id="804" r:id="rId31"/>
    <p:sldId id="805" r:id="rId32"/>
    <p:sldId id="806" r:id="rId33"/>
    <p:sldId id="829" r:id="rId34"/>
    <p:sldId id="273"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Helga" initials="BH" lastIdx="5" clrIdx="0"/>
  <p:cmAuthor id="2" name="Franz Gramlinger" initials="F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C90039"/>
    <a:srgbClr val="004D5A"/>
    <a:srgbClr val="1F1114"/>
    <a:srgbClr val="E95F5F"/>
    <a:srgbClr val="919E9D"/>
    <a:srgbClr val="BDC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216" autoAdjust="0"/>
  </p:normalViewPr>
  <p:slideViewPr>
    <p:cSldViewPr>
      <p:cViewPr varScale="1">
        <p:scale>
          <a:sx n="65" d="100"/>
          <a:sy n="65" d="100"/>
        </p:scale>
        <p:origin x="10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03328EF-396B-9645-A10D-CC7CAF98DE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F05DB18-DFB9-C74A-A286-B4F1AC6DA4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2ECDE-9FFC-5E45-9CE2-C3A670CBEB9D}" type="datetimeFigureOut">
              <a:rPr lang="de-DE" smtClean="0"/>
              <a:t>25.03.2025</a:t>
            </a:fld>
            <a:endParaRPr lang="de-DE"/>
          </a:p>
        </p:txBody>
      </p:sp>
      <p:sp>
        <p:nvSpPr>
          <p:cNvPr id="4" name="Fußzeilenplatzhalter 3">
            <a:extLst>
              <a:ext uri="{FF2B5EF4-FFF2-40B4-BE49-F238E27FC236}">
                <a16:creationId xmlns:a16="http://schemas.microsoft.com/office/drawing/2014/main" id="{EF851FDE-E141-AB4E-9177-C8B2AC5C0D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15C0DBC-723F-0B43-B6F0-5A06042732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EB4F1-FB9C-884B-96D5-9BA6AE5CEFC7}" type="slidenum">
              <a:rPr lang="de-DE" smtClean="0"/>
              <a:t>‹Nr.›</a:t>
            </a:fld>
            <a:endParaRPr lang="de-DE"/>
          </a:p>
        </p:txBody>
      </p:sp>
    </p:spTree>
    <p:extLst>
      <p:ext uri="{BB962C8B-B14F-4D97-AF65-F5344CB8AC3E}">
        <p14:creationId xmlns:p14="http://schemas.microsoft.com/office/powerpoint/2010/main" val="3312688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22:02:45.405"/>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1 1,'0'4300,"0"-4266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22:02:49.685"/>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80 0,'0'21,"-1"43,3 0,12 75,7 50,-15-115,11 42,-9-71,4 66,-13-23,-1-58,2 0,1 0,1 0,2 0,7 29,-3-23,0 0,-3 0,2 52,-8 113,-2-74,3 459,2-547,2 0,9 45,-5-42,4 66,-11-66,-4 306,-15-254,12-69,1 0,-3 28,8 93,-2 19,-15-81,0-6,12-43,-2 0,-1 0,-2 0,-16 38,26-70,-1 0,0-1,0 0,-1 1,1-1,0 0,-1 1,1-1,-1 0,0 0,0 0,0 0,0-1,-3 4,3-5,0 1,-1-1,1 1,0-1,0 0,0 0,0 0,-1 0,1 0,0 0,0-1,0 1,0-1,0 1,-1-1,1 0,0 0,-3-2,-32-17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22:02:53.212"/>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43 0,'-2'112,"5"129,5-180,4-1,2 0,24 66,0-2,-23-72,-7-29,-1 1,-1 0,-2 0,2 25,-4 439,-5-235,3 334,-1-563,-2-1,0 1,-10 31,7-28,-7 55,11-35,1-22,0 1,-2-1,-7 30,-77 316,79-335,-4 16,1-8,2 0,-6 90,15 351,2-204,-2-261,1 0,5 28,3-11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07:26:46.344"/>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0 1,'9'1,"-1"0,1 1,-1 0,0 1,0 0,0 0,0 0,9 6,23 10,14-2,2-1,0-4,0-1,77 3,233-8,-266-8,639 0,-694 4,74 14,12 0,443-9,-328-10,-202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07:26:49.777"/>
    </inkml:context>
    <inkml:brush xml:id="br0">
      <inkml:brushProperty name="width" value="0.3" units="cm"/>
      <inkml:brushProperty name="height" value="0.6" units="cm"/>
      <inkml:brushProperty name="color" value="#E1FC3E"/>
      <inkml:brushProperty name="tip" value="rectangle"/>
      <inkml:brushProperty name="rasterOp" value="maskPen"/>
      <inkml:brushProperty name="ignorePressure" value="1"/>
    </inkml:brush>
  </inkml:definitions>
  <inkml:trace contextRef="#ctx0" brushRef="#br0">0 1,'1026'24,"332"-5,-863-22,806 3,-1263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084B1-55A8-40EF-9ED9-6A166B872451}" type="datetimeFigureOut">
              <a:rPr lang="de-AT" smtClean="0"/>
              <a:t>25.03.2025</a:t>
            </a:fld>
            <a:endParaRPr lang="de-AT"/>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B6DD7-F428-4341-ACA3-2B2B10D66EA9}" type="slidenum">
              <a:rPr lang="de-AT" smtClean="0"/>
              <a:t>‹Nr.›</a:t>
            </a:fld>
            <a:endParaRPr lang="de-AT"/>
          </a:p>
        </p:txBody>
      </p:sp>
    </p:spTree>
    <p:extLst>
      <p:ext uri="{BB962C8B-B14F-4D97-AF65-F5344CB8AC3E}">
        <p14:creationId xmlns:p14="http://schemas.microsoft.com/office/powerpoint/2010/main" val="412950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8A8B6DD7-F428-4341-ACA3-2B2B10D66EA9}" type="slidenum">
              <a:rPr lang="de-AT" smtClean="0"/>
              <a:t>2</a:t>
            </a:fld>
            <a:endParaRPr lang="de-AT"/>
          </a:p>
        </p:txBody>
      </p:sp>
    </p:spTree>
    <p:extLst>
      <p:ext uri="{BB962C8B-B14F-4D97-AF65-F5344CB8AC3E}">
        <p14:creationId xmlns:p14="http://schemas.microsoft.com/office/powerpoint/2010/main" val="385251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1909358"/>
            <a:ext cx="7968885" cy="1519642"/>
          </a:xfrm>
          <a:prstGeom prst="rect">
            <a:avLst/>
          </a:prstGeom>
        </p:spPr>
        <p:txBody>
          <a:bodyPr anchor="b"/>
          <a:lstStyle>
            <a:lvl1pPr>
              <a:defRPr sz="3600">
                <a:solidFill>
                  <a:srgbClr val="004D5A"/>
                </a:solidFill>
              </a:defRPr>
            </a:lvl1pPr>
          </a:lstStyle>
          <a:p>
            <a:r>
              <a:rPr lang="de-DE" dirty="0"/>
              <a:t>TITELMASTERFORMAT DURCH KLICKEN BEARBEITEN</a:t>
            </a:r>
            <a:endParaRPr lang="de-AT" dirty="0"/>
          </a:p>
        </p:txBody>
      </p:sp>
      <p:sp>
        <p:nvSpPr>
          <p:cNvPr id="3" name="Untertitel 2"/>
          <p:cNvSpPr>
            <a:spLocks noGrp="1"/>
          </p:cNvSpPr>
          <p:nvPr>
            <p:ph type="subTitle" idx="1" hasCustomPrompt="1"/>
          </p:nvPr>
        </p:nvSpPr>
        <p:spPr>
          <a:xfrm>
            <a:off x="2111558" y="3429000"/>
            <a:ext cx="7968885" cy="1447230"/>
          </a:xfrm>
        </p:spPr>
        <p:txBody>
          <a:bodyPr tIns="108000" anchor="t">
            <a:normAutofit/>
          </a:bodyPr>
          <a:lstStyle>
            <a:lvl1pPr marL="0" indent="0" algn="l">
              <a:buNone/>
              <a:defRPr sz="2000">
                <a:solidFill>
                  <a:srgbClr val="004D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9" name="Textplatzhalter 8">
            <a:extLst>
              <a:ext uri="{FF2B5EF4-FFF2-40B4-BE49-F238E27FC236}">
                <a16:creationId xmlns:a16="http://schemas.microsoft.com/office/drawing/2014/main" id="{54FD2D39-BC7B-1943-A7A5-1AC854CAB58A}"/>
              </a:ext>
            </a:extLst>
          </p:cNvPr>
          <p:cNvSpPr>
            <a:spLocks noGrp="1"/>
          </p:cNvSpPr>
          <p:nvPr>
            <p:ph type="body" sz="quarter" idx="12"/>
          </p:nvPr>
        </p:nvSpPr>
        <p:spPr>
          <a:xfrm>
            <a:off x="2111557" y="5198105"/>
            <a:ext cx="3934883" cy="96374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de-AT" sz="1200" kern="1200" noProof="0" dirty="0" smtClean="0">
                <a:solidFill>
                  <a:srgbClr val="004D5A"/>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4D5A"/>
                </a:solidFill>
                <a:effectLst/>
                <a:uLnTx/>
                <a:uFillTx/>
                <a:latin typeface="+mn-lt"/>
                <a:ea typeface="+mn-ea"/>
                <a:cs typeface="+mn-cs"/>
              </a:rPr>
              <a:t>Mastertextformat bearbeiten</a:t>
            </a:r>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E95F5F"/>
            </a:solidFill>
            <a:ln w="48920" cap="flat">
              <a:noFill/>
              <a:prstDash val="solid"/>
              <a:miter/>
            </a:ln>
          </p:spPr>
          <p:txBody>
            <a:bodyPr rtlCol="0" anchor="ctr"/>
            <a:lstStyle/>
            <a:p>
              <a:endParaRPr lang="de-DE" sz="180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004D5A"/>
            </a:solidFill>
            <a:ln w="48920" cap="flat">
              <a:noFill/>
              <a:prstDash val="solid"/>
              <a:miter/>
            </a:ln>
          </p:spPr>
          <p:txBody>
            <a:bodyPr rtlCol="0" anchor="ctr"/>
            <a:lstStyle/>
            <a:p>
              <a:endParaRPr lang="de-DE" sz="1800"/>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pic>
        <p:nvPicPr>
          <p:cNvPr id="4" name="Grafik 3">
            <a:extLst>
              <a:ext uri="{FF2B5EF4-FFF2-40B4-BE49-F238E27FC236}">
                <a16:creationId xmlns:a16="http://schemas.microsoft.com/office/drawing/2014/main" id="{BBA61154-743E-47B1-AE89-5BAEC2C2141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8368" y="184931"/>
            <a:ext cx="2590800" cy="990600"/>
          </a:xfrm>
          <a:prstGeom prst="rect">
            <a:avLst/>
          </a:prstGeom>
        </p:spPr>
      </p:pic>
      <p:pic>
        <p:nvPicPr>
          <p:cNvPr id="5" name="Grafik 4">
            <a:extLst>
              <a:ext uri="{FF2B5EF4-FFF2-40B4-BE49-F238E27FC236}">
                <a16:creationId xmlns:a16="http://schemas.microsoft.com/office/drawing/2014/main" id="{DEBED839-6566-4AD7-8BBF-3335D084C59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04" y="203798"/>
            <a:ext cx="2891222" cy="963741"/>
          </a:xfrm>
          <a:prstGeom prst="rect">
            <a:avLst/>
          </a:prstGeom>
        </p:spPr>
      </p:pic>
    </p:spTree>
    <p:extLst>
      <p:ext uri="{BB962C8B-B14F-4D97-AF65-F5344CB8AC3E}">
        <p14:creationId xmlns:p14="http://schemas.microsoft.com/office/powerpoint/2010/main" val="271568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BMBWF">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2668846"/>
            <a:ext cx="7968885" cy="1519642"/>
          </a:xfrm>
          <a:prstGeom prst="rect">
            <a:avLst/>
          </a:prstGeom>
        </p:spPr>
        <p:txBody>
          <a:bodyPr anchor="ctr"/>
          <a:lstStyle>
            <a:lvl1pPr>
              <a:defRPr sz="2800">
                <a:solidFill>
                  <a:srgbClr val="004D5A"/>
                </a:solidFill>
              </a:defRPr>
            </a:lvl1pPr>
          </a:lstStyle>
          <a:p>
            <a:r>
              <a:rPr lang="de-DE" dirty="0"/>
              <a:t>TITELMASTERFORMAT DURCH KLICKEN BEARBEITEN</a:t>
            </a:r>
            <a:endParaRPr lang="de-AT" dirty="0"/>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BDC7C6"/>
            </a:solidFill>
            <a:ln w="48920" cap="flat">
              <a:noFill/>
              <a:prstDash val="solid"/>
              <a:miter/>
            </a:ln>
          </p:spPr>
          <p:txBody>
            <a:bodyPr rtlCol="0" anchor="ctr"/>
            <a:lstStyle/>
            <a:p>
              <a:endParaRPr lang="de-DE" sz="1800" dirty="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E95F5F"/>
            </a:solidFill>
            <a:ln w="48920" cap="flat">
              <a:noFill/>
              <a:prstDash val="solid"/>
              <a:miter/>
            </a:ln>
          </p:spPr>
          <p:txBody>
            <a:bodyPr rtlCol="0" anchor="ctr"/>
            <a:lstStyle/>
            <a:p>
              <a:endParaRPr lang="de-DE" sz="1800">
                <a:ln>
                  <a:solidFill>
                    <a:srgbClr val="E95F5F"/>
                  </a:solidFill>
                </a:ln>
                <a:solidFill>
                  <a:srgbClr val="E95F5F"/>
                </a:solidFill>
              </a:endParaRPr>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sp>
        <p:nvSpPr>
          <p:cNvPr id="5" name="Foliennummernplatzhalter 4">
            <a:extLst>
              <a:ext uri="{FF2B5EF4-FFF2-40B4-BE49-F238E27FC236}">
                <a16:creationId xmlns:a16="http://schemas.microsoft.com/office/drawing/2014/main" id="{67C6261C-7C8E-2B45-996D-0EF6048D8FCC}"/>
              </a:ext>
            </a:extLst>
          </p:cNvPr>
          <p:cNvSpPr>
            <a:spLocks noGrp="1"/>
          </p:cNvSpPr>
          <p:nvPr>
            <p:ph type="sldNum" sz="quarter" idx="14"/>
          </p:nvPr>
        </p:nvSpPr>
        <p:spPr/>
        <p:txBody>
          <a:bodyPr/>
          <a:lstStyle/>
          <a:p>
            <a:fld id="{C3B2B9A1-CC8F-4DE9-92F7-B7DD2DCD95F1}" type="slidenum">
              <a:rPr lang="de-AT" smtClean="0"/>
              <a:t>‹Nr.›</a:t>
            </a:fld>
            <a:endParaRPr lang="de-AT" dirty="0"/>
          </a:p>
        </p:txBody>
      </p:sp>
      <p:sp>
        <p:nvSpPr>
          <p:cNvPr id="12" name="Fußzeilenplatzhalter 4">
            <a:extLst>
              <a:ext uri="{FF2B5EF4-FFF2-40B4-BE49-F238E27FC236}">
                <a16:creationId xmlns:a16="http://schemas.microsoft.com/office/drawing/2014/main" id="{60090B2C-8855-114C-90B1-0ED1771F8EE7}"/>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3" name="Grafik 2">
            <a:extLst>
              <a:ext uri="{FF2B5EF4-FFF2-40B4-BE49-F238E27FC236}">
                <a16:creationId xmlns:a16="http://schemas.microsoft.com/office/drawing/2014/main" id="{B60FC888-96E4-42C8-B708-8B6F0C174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4" name="Grafik 3">
            <a:extLst>
              <a:ext uri="{FF2B5EF4-FFF2-40B4-BE49-F238E27FC236}">
                <a16:creationId xmlns:a16="http://schemas.microsoft.com/office/drawing/2014/main" id="{6E66F61B-B774-4CA4-91DB-641CB55489C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550" y="6314573"/>
            <a:ext cx="1346033" cy="448678"/>
          </a:xfrm>
          <a:prstGeom prst="rect">
            <a:avLst/>
          </a:prstGeom>
        </p:spPr>
      </p:pic>
    </p:spTree>
    <p:extLst>
      <p:ext uri="{BB962C8B-B14F-4D97-AF65-F5344CB8AC3E}">
        <p14:creationId xmlns:p14="http://schemas.microsoft.com/office/powerpoint/2010/main" val="218079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BMBWF">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24417" y="1628776"/>
            <a:ext cx="10367435" cy="4537075"/>
          </a:xfrm>
        </p:spPr>
        <p:txBody>
          <a:bodyPr lIns="0" tIns="0" rIns="0" bIns="0">
            <a:normAutofit/>
          </a:bodyPr>
          <a:lstStyle>
            <a:lvl1pPr>
              <a:defRPr sz="2000"/>
            </a:lvl1pPr>
            <a:lvl2pPr>
              <a:defRPr sz="1800"/>
            </a:lvl2pPr>
            <a:lvl3pPr>
              <a:defRPr sz="1600"/>
            </a:lvl3pPr>
          </a:lstStyle>
          <a:p>
            <a:pPr lvl="0"/>
            <a:r>
              <a:rPr lang="de-DE" dirty="0"/>
              <a:t>Textmasterformat bearbeiten</a:t>
            </a:r>
          </a:p>
          <a:p>
            <a:pPr lvl="1"/>
            <a:r>
              <a:rPr lang="de-DE" dirty="0"/>
              <a:t>Zweite Ebene</a:t>
            </a:r>
          </a:p>
          <a:p>
            <a:pPr lvl="2"/>
            <a:r>
              <a:rPr lang="de-DE" dirty="0"/>
              <a:t>Dritte Ebene</a:t>
            </a:r>
            <a:endParaRPr lang="de-AT" dirty="0"/>
          </a:p>
        </p:txBody>
      </p:sp>
      <p:sp>
        <p:nvSpPr>
          <p:cNvPr id="6" name="Foliennummernplatzhalter 5"/>
          <p:cNvSpPr>
            <a:spLocks noGrp="1"/>
          </p:cNvSpPr>
          <p:nvPr>
            <p:ph type="sldNum" sz="quarter" idx="12"/>
          </p:nvPr>
        </p:nvSpPr>
        <p:spPr/>
        <p:txBody>
          <a:bodyPr lIns="0" tIns="0" rIns="0" bIns="0"/>
          <a:lstStyle/>
          <a:p>
            <a:fld id="{10F43334-FC2F-4D71-B0F1-B4AE512E37E5}" type="slidenum">
              <a:rPr lang="de-AT" smtClean="0"/>
              <a:t>‹Nr.›</a:t>
            </a:fld>
            <a:endParaRPr lang="de-AT" dirty="0"/>
          </a:p>
        </p:txBody>
      </p:sp>
      <p:sp>
        <p:nvSpPr>
          <p:cNvPr id="11" name="Titelplatzhalter 1">
            <a:extLst>
              <a:ext uri="{FF2B5EF4-FFF2-40B4-BE49-F238E27FC236}">
                <a16:creationId xmlns:a16="http://schemas.microsoft.com/office/drawing/2014/main" id="{AA3AA077-16B7-6E4C-9745-77FFE5A7061A}"/>
              </a:ext>
            </a:extLst>
          </p:cNvPr>
          <p:cNvSpPr>
            <a:spLocks noGrp="1"/>
          </p:cNvSpPr>
          <p:nvPr>
            <p:ph type="title" hasCustomPrompt="1"/>
          </p:nvPr>
        </p:nvSpPr>
        <p:spPr>
          <a:xfrm>
            <a:off x="624417" y="620714"/>
            <a:ext cx="10367435" cy="979486"/>
          </a:xfrm>
          <a:prstGeom prst="rect">
            <a:avLst/>
          </a:prstGeom>
        </p:spPr>
        <p:txBody>
          <a:bodyPr vert="horz" lIns="0" tIns="0" rIns="0" bIns="0" rtlCol="0" anchor="t">
            <a:noAutofit/>
          </a:bodyPr>
          <a:lstStyle>
            <a:lvl1pPr>
              <a:defRPr sz="2800"/>
            </a:lvl1pPr>
          </a:lstStyle>
          <a:p>
            <a:r>
              <a:rPr lang="de-DE" dirty="0"/>
              <a:t>Titelmasterformat durch Klicken bearbeiten</a:t>
            </a:r>
            <a:endParaRPr lang="de-AT" dirty="0"/>
          </a:p>
        </p:txBody>
      </p:sp>
      <p:sp>
        <p:nvSpPr>
          <p:cNvPr id="9" name="Fußzeilenplatzhalter 4">
            <a:extLst>
              <a:ext uri="{FF2B5EF4-FFF2-40B4-BE49-F238E27FC236}">
                <a16:creationId xmlns:a16="http://schemas.microsoft.com/office/drawing/2014/main" id="{EEB814AF-CD5A-C447-A69B-3C5D1E07FA7C}"/>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2" name="Grafik 1">
            <a:extLst>
              <a:ext uri="{FF2B5EF4-FFF2-40B4-BE49-F238E27FC236}">
                <a16:creationId xmlns:a16="http://schemas.microsoft.com/office/drawing/2014/main" id="{B40EF239-E8D6-487C-8A61-B811EBB535D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50" y="6314573"/>
            <a:ext cx="1346033" cy="448678"/>
          </a:xfrm>
          <a:prstGeom prst="rect">
            <a:avLst/>
          </a:prstGeom>
        </p:spPr>
      </p:pic>
      <p:pic>
        <p:nvPicPr>
          <p:cNvPr id="4" name="Grafik 3">
            <a:extLst>
              <a:ext uri="{FF2B5EF4-FFF2-40B4-BE49-F238E27FC236}">
                <a16:creationId xmlns:a16="http://schemas.microsoft.com/office/drawing/2014/main" id="{DA340F25-4CFA-463C-80C5-914527CC7F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spTree>
    <p:extLst>
      <p:ext uri="{BB962C8B-B14F-4D97-AF65-F5344CB8AC3E}">
        <p14:creationId xmlns:p14="http://schemas.microsoft.com/office/powerpoint/2010/main" val="9167780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4416" y="620714"/>
            <a:ext cx="10367435" cy="1008087"/>
          </a:xfrm>
          <a:prstGeom prst="rect">
            <a:avLst/>
          </a:prstGeom>
        </p:spPr>
        <p:txBody>
          <a:bodyPr/>
          <a:lstStyle>
            <a:lvl1pPr algn="l">
              <a:defRPr/>
            </a:lvl1pPr>
          </a:lstStyle>
          <a:p>
            <a:r>
              <a:rPr lang="de-DE"/>
              <a:t>Mastertitelformat bearbeiten</a:t>
            </a:r>
            <a:endParaRPr lang="de-AT" dirty="0"/>
          </a:p>
        </p:txBody>
      </p:sp>
      <p:sp>
        <p:nvSpPr>
          <p:cNvPr id="5" name="Foliennummernplatzhalter 4"/>
          <p:cNvSpPr>
            <a:spLocks noGrp="1"/>
          </p:cNvSpPr>
          <p:nvPr>
            <p:ph type="sldNum" sz="quarter" idx="12"/>
          </p:nvPr>
        </p:nvSpPr>
        <p:spPr/>
        <p:txBody>
          <a:bodyPr/>
          <a:lstStyle/>
          <a:p>
            <a:fld id="{10F43334-FC2F-4D71-B0F1-B4AE512E37E5}" type="slidenum">
              <a:rPr lang="de-AT" smtClean="0"/>
              <a:t>‹Nr.›</a:t>
            </a:fld>
            <a:endParaRPr lang="de-AT" dirty="0"/>
          </a:p>
        </p:txBody>
      </p:sp>
      <p:sp>
        <p:nvSpPr>
          <p:cNvPr id="7" name="Fußzeilenplatzhalter 4">
            <a:extLst>
              <a:ext uri="{FF2B5EF4-FFF2-40B4-BE49-F238E27FC236}">
                <a16:creationId xmlns:a16="http://schemas.microsoft.com/office/drawing/2014/main" id="{A42777B6-721C-ED4D-8905-1665C54FEE6B}"/>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pic>
        <p:nvPicPr>
          <p:cNvPr id="3" name="Grafik 2">
            <a:extLst>
              <a:ext uri="{FF2B5EF4-FFF2-40B4-BE49-F238E27FC236}">
                <a16:creationId xmlns:a16="http://schemas.microsoft.com/office/drawing/2014/main" id="{6EB0CAB5-7B0F-4B58-A6F7-75238EAA1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4" name="Grafik 3">
            <a:extLst>
              <a:ext uri="{FF2B5EF4-FFF2-40B4-BE49-F238E27FC236}">
                <a16:creationId xmlns:a16="http://schemas.microsoft.com/office/drawing/2014/main" id="{1B51325B-B003-477B-9343-B1F25E49B38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892" y="6314573"/>
            <a:ext cx="1346033" cy="448678"/>
          </a:xfrm>
          <a:prstGeom prst="rect">
            <a:avLst/>
          </a:prstGeom>
        </p:spPr>
      </p:pic>
    </p:spTree>
    <p:extLst>
      <p:ext uri="{BB962C8B-B14F-4D97-AF65-F5344CB8AC3E}">
        <p14:creationId xmlns:p14="http://schemas.microsoft.com/office/powerpoint/2010/main" val="268139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111558" y="2668846"/>
            <a:ext cx="7968885" cy="1519642"/>
          </a:xfrm>
          <a:prstGeom prst="rect">
            <a:avLst/>
          </a:prstGeom>
        </p:spPr>
        <p:txBody>
          <a:bodyPr anchor="ctr"/>
          <a:lstStyle>
            <a:lvl1pPr>
              <a:defRPr sz="2800">
                <a:solidFill>
                  <a:srgbClr val="004D5A"/>
                </a:solidFill>
              </a:defRPr>
            </a:lvl1pPr>
          </a:lstStyle>
          <a:p>
            <a:r>
              <a:rPr lang="de-DE" dirty="0"/>
              <a:t>TITELMASTERFORMAT DURCH KLICKEN BEARBEITEN</a:t>
            </a:r>
            <a:endParaRPr lang="de-AT" dirty="0"/>
          </a:p>
        </p:txBody>
      </p:sp>
      <p:sp>
        <p:nvSpPr>
          <p:cNvPr id="9" name="Textplatzhalter 8">
            <a:extLst>
              <a:ext uri="{FF2B5EF4-FFF2-40B4-BE49-F238E27FC236}">
                <a16:creationId xmlns:a16="http://schemas.microsoft.com/office/drawing/2014/main" id="{54FD2D39-BC7B-1943-A7A5-1AC854CAB58A}"/>
              </a:ext>
            </a:extLst>
          </p:cNvPr>
          <p:cNvSpPr>
            <a:spLocks noGrp="1"/>
          </p:cNvSpPr>
          <p:nvPr>
            <p:ph type="body" sz="quarter" idx="12" hasCustomPrompt="1"/>
          </p:nvPr>
        </p:nvSpPr>
        <p:spPr>
          <a:xfrm>
            <a:off x="2111557" y="5198105"/>
            <a:ext cx="3934883" cy="96374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de-AT" sz="1200" kern="1200" noProof="0" dirty="0" smtClean="0">
                <a:solidFill>
                  <a:srgbClr val="004D5A"/>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a:ln>
                  <a:noFill/>
                </a:ln>
                <a:solidFill>
                  <a:srgbClr val="004D5A"/>
                </a:solidFill>
                <a:effectLst/>
                <a:uLnTx/>
                <a:uFillTx/>
                <a:latin typeface="+mn-lt"/>
                <a:ea typeface="+mn-ea"/>
                <a:cs typeface="+mn-cs"/>
              </a:rPr>
              <a:t>Kontaktdaten eingeben</a:t>
            </a:r>
          </a:p>
        </p:txBody>
      </p:sp>
      <p:grpSp>
        <p:nvGrpSpPr>
          <p:cNvPr id="37" name="Grafik 26">
            <a:extLst>
              <a:ext uri="{FF2B5EF4-FFF2-40B4-BE49-F238E27FC236}">
                <a16:creationId xmlns:a16="http://schemas.microsoft.com/office/drawing/2014/main" id="{D258341C-AA37-7544-87E3-9F90BBC08ADB}"/>
              </a:ext>
            </a:extLst>
          </p:cNvPr>
          <p:cNvGrpSpPr/>
          <p:nvPr userDrawn="1"/>
        </p:nvGrpSpPr>
        <p:grpSpPr>
          <a:xfrm>
            <a:off x="-528736" y="1843281"/>
            <a:ext cx="1847491" cy="3171438"/>
            <a:chOff x="-822" y="3075890"/>
            <a:chExt cx="1019104" cy="2332551"/>
          </a:xfrm>
        </p:grpSpPr>
        <p:sp>
          <p:nvSpPr>
            <p:cNvPr id="38" name="Freihandform 37">
              <a:extLst>
                <a:ext uri="{FF2B5EF4-FFF2-40B4-BE49-F238E27FC236}">
                  <a16:creationId xmlns:a16="http://schemas.microsoft.com/office/drawing/2014/main" id="{651926EB-2D7C-654B-B424-7F8CADDE39D3}"/>
                </a:ext>
              </a:extLst>
            </p:cNvPr>
            <p:cNvSpPr/>
            <p:nvPr/>
          </p:nvSpPr>
          <p:spPr>
            <a:xfrm>
              <a:off x="-822" y="3075890"/>
              <a:ext cx="1019104" cy="1486352"/>
            </a:xfrm>
            <a:custGeom>
              <a:avLst/>
              <a:gdLst>
                <a:gd name="connsiteX0" fmla="*/ 1019104 w 1019104"/>
                <a:gd name="connsiteY0" fmla="*/ 845709 h 1486352"/>
                <a:gd name="connsiteX1" fmla="*/ 0 w 1019104"/>
                <a:gd name="connsiteY1" fmla="*/ 0 h 1486352"/>
                <a:gd name="connsiteX2" fmla="*/ 0 w 1019104"/>
                <a:gd name="connsiteY2" fmla="*/ 640155 h 1486352"/>
                <a:gd name="connsiteX3" fmla="*/ 1019104 w 1019104"/>
                <a:gd name="connsiteY3" fmla="*/ 1486353 h 1486352"/>
                <a:gd name="connsiteX4" fmla="*/ 1019104 w 1019104"/>
                <a:gd name="connsiteY4" fmla="*/ 845709 h 1486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486352">
                  <a:moveTo>
                    <a:pt x="1019104" y="845709"/>
                  </a:moveTo>
                  <a:lnTo>
                    <a:pt x="0" y="0"/>
                  </a:lnTo>
                  <a:lnTo>
                    <a:pt x="0" y="640155"/>
                  </a:lnTo>
                  <a:lnTo>
                    <a:pt x="1019104" y="1486353"/>
                  </a:lnTo>
                  <a:lnTo>
                    <a:pt x="1019104" y="845709"/>
                  </a:lnTo>
                  <a:close/>
                </a:path>
              </a:pathLst>
            </a:custGeom>
            <a:solidFill>
              <a:srgbClr val="E95F5F"/>
            </a:solidFill>
            <a:ln w="48920" cap="flat">
              <a:noFill/>
              <a:prstDash val="solid"/>
              <a:miter/>
            </a:ln>
          </p:spPr>
          <p:txBody>
            <a:bodyPr rtlCol="0" anchor="ctr"/>
            <a:lstStyle/>
            <a:p>
              <a:endParaRPr lang="de-DE" sz="1800"/>
            </a:p>
          </p:txBody>
        </p:sp>
        <p:sp>
          <p:nvSpPr>
            <p:cNvPr id="39" name="Freihandform 38">
              <a:extLst>
                <a:ext uri="{FF2B5EF4-FFF2-40B4-BE49-F238E27FC236}">
                  <a16:creationId xmlns:a16="http://schemas.microsoft.com/office/drawing/2014/main" id="{BE7CB1D9-0202-4244-9D54-79684648B155}"/>
                </a:ext>
              </a:extLst>
            </p:cNvPr>
            <p:cNvSpPr/>
            <p:nvPr/>
          </p:nvSpPr>
          <p:spPr>
            <a:xfrm>
              <a:off x="-822" y="4242166"/>
              <a:ext cx="1019104" cy="1166275"/>
            </a:xfrm>
            <a:custGeom>
              <a:avLst/>
              <a:gdLst>
                <a:gd name="connsiteX0" fmla="*/ 0 w 1019104"/>
                <a:gd name="connsiteY0" fmla="*/ 526121 h 1166275"/>
                <a:gd name="connsiteX1" fmla="*/ 0 w 1019104"/>
                <a:gd name="connsiteY1" fmla="*/ 1166275 h 1166275"/>
                <a:gd name="connsiteX2" fmla="*/ 1019104 w 1019104"/>
                <a:gd name="connsiteY2" fmla="*/ 320077 h 1166275"/>
                <a:gd name="connsiteX3" fmla="*/ 633577 w 1019104"/>
                <a:gd name="connsiteY3" fmla="*/ 0 h 1166275"/>
                <a:gd name="connsiteX4" fmla="*/ 0 w 1019104"/>
                <a:gd name="connsiteY4" fmla="*/ 526121 h 116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04" h="1166275">
                  <a:moveTo>
                    <a:pt x="0" y="526121"/>
                  </a:moveTo>
                  <a:lnTo>
                    <a:pt x="0" y="1166275"/>
                  </a:lnTo>
                  <a:lnTo>
                    <a:pt x="1019104" y="320077"/>
                  </a:lnTo>
                  <a:lnTo>
                    <a:pt x="633577" y="0"/>
                  </a:lnTo>
                  <a:lnTo>
                    <a:pt x="0" y="526121"/>
                  </a:lnTo>
                  <a:close/>
                </a:path>
              </a:pathLst>
            </a:custGeom>
            <a:solidFill>
              <a:srgbClr val="004D5A"/>
            </a:solidFill>
            <a:ln w="48920" cap="flat">
              <a:noFill/>
              <a:prstDash val="solid"/>
              <a:miter/>
            </a:ln>
          </p:spPr>
          <p:txBody>
            <a:bodyPr rtlCol="0" anchor="ctr"/>
            <a:lstStyle/>
            <a:p>
              <a:endParaRPr lang="de-DE" sz="1800"/>
            </a:p>
          </p:txBody>
        </p:sp>
        <p:sp>
          <p:nvSpPr>
            <p:cNvPr id="40" name="Freihandform 39">
              <a:extLst>
                <a:ext uri="{FF2B5EF4-FFF2-40B4-BE49-F238E27FC236}">
                  <a16:creationId xmlns:a16="http://schemas.microsoft.com/office/drawing/2014/main" id="{F47D23B6-EE5B-C947-A83F-5D4715C2ABA8}"/>
                </a:ext>
              </a:extLst>
            </p:cNvPr>
            <p:cNvSpPr/>
            <p:nvPr/>
          </p:nvSpPr>
          <p:spPr>
            <a:xfrm>
              <a:off x="632754" y="3921599"/>
              <a:ext cx="385527" cy="640643"/>
            </a:xfrm>
            <a:custGeom>
              <a:avLst/>
              <a:gdLst>
                <a:gd name="connsiteX0" fmla="*/ 0 w 385527"/>
                <a:gd name="connsiteY0" fmla="*/ 320567 h 640643"/>
                <a:gd name="connsiteX1" fmla="*/ 385528 w 385527"/>
                <a:gd name="connsiteY1" fmla="*/ 640644 h 640643"/>
                <a:gd name="connsiteX2" fmla="*/ 385528 w 385527"/>
                <a:gd name="connsiteY2" fmla="*/ 0 h 640643"/>
                <a:gd name="connsiteX3" fmla="*/ 0 w 385527"/>
                <a:gd name="connsiteY3" fmla="*/ 320567 h 640643"/>
              </a:gdLst>
              <a:ahLst/>
              <a:cxnLst>
                <a:cxn ang="0">
                  <a:pos x="connsiteX0" y="connsiteY0"/>
                </a:cxn>
                <a:cxn ang="0">
                  <a:pos x="connsiteX1" y="connsiteY1"/>
                </a:cxn>
                <a:cxn ang="0">
                  <a:pos x="connsiteX2" y="connsiteY2"/>
                </a:cxn>
                <a:cxn ang="0">
                  <a:pos x="connsiteX3" y="connsiteY3"/>
                </a:cxn>
              </a:cxnLst>
              <a:rect l="l" t="t" r="r" b="b"/>
              <a:pathLst>
                <a:path w="385527" h="640643">
                  <a:moveTo>
                    <a:pt x="0" y="320567"/>
                  </a:moveTo>
                  <a:lnTo>
                    <a:pt x="385528" y="640644"/>
                  </a:lnTo>
                  <a:lnTo>
                    <a:pt x="385528" y="0"/>
                  </a:lnTo>
                  <a:lnTo>
                    <a:pt x="0" y="320567"/>
                  </a:lnTo>
                  <a:close/>
                </a:path>
              </a:pathLst>
            </a:custGeom>
            <a:solidFill>
              <a:srgbClr val="C90039"/>
            </a:solidFill>
            <a:ln w="48920" cap="flat">
              <a:noFill/>
              <a:prstDash val="solid"/>
              <a:miter/>
            </a:ln>
          </p:spPr>
          <p:txBody>
            <a:bodyPr rtlCol="0" anchor="ctr"/>
            <a:lstStyle/>
            <a:p>
              <a:endParaRPr lang="de-DE" sz="1800"/>
            </a:p>
          </p:txBody>
        </p:sp>
      </p:grpSp>
      <p:pic>
        <p:nvPicPr>
          <p:cNvPr id="4" name="Grafik 3">
            <a:extLst>
              <a:ext uri="{FF2B5EF4-FFF2-40B4-BE49-F238E27FC236}">
                <a16:creationId xmlns:a16="http://schemas.microsoft.com/office/drawing/2014/main" id="{56D0C5A5-0DDF-40CE-B861-E718F86C1D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569" y="260648"/>
            <a:ext cx="1835999" cy="612000"/>
          </a:xfrm>
          <a:prstGeom prst="rect">
            <a:avLst/>
          </a:prstGeom>
        </p:spPr>
      </p:pic>
      <p:pic>
        <p:nvPicPr>
          <p:cNvPr id="5" name="Grafik 4">
            <a:extLst>
              <a:ext uri="{FF2B5EF4-FFF2-40B4-BE49-F238E27FC236}">
                <a16:creationId xmlns:a16="http://schemas.microsoft.com/office/drawing/2014/main" id="{17DA389B-8764-4215-BFEE-A8D15477A3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spTree>
    <p:extLst>
      <p:ext uri="{BB962C8B-B14F-4D97-AF65-F5344CB8AC3E}">
        <p14:creationId xmlns:p14="http://schemas.microsoft.com/office/powerpoint/2010/main" val="303746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und Inhalt+BMBWF">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24417" y="1628776"/>
            <a:ext cx="10367435" cy="4537075"/>
          </a:xfrm>
        </p:spPr>
        <p:txBody>
          <a:bodyPr lIns="0" tIns="0" rIns="0" bIns="0">
            <a:normAutofit/>
          </a:bodyPr>
          <a:lstStyle>
            <a:lvl1pPr>
              <a:defRPr sz="2000"/>
            </a:lvl1pPr>
            <a:lvl2pPr>
              <a:defRPr sz="1800"/>
            </a:lvl2pPr>
            <a:lvl3pPr>
              <a:defRPr sz="1600"/>
            </a:lvl3pPr>
          </a:lstStyle>
          <a:p>
            <a:pPr lvl="0"/>
            <a:r>
              <a:rPr lang="de-DE" dirty="0"/>
              <a:t>Textmasterformat bearbeiten</a:t>
            </a:r>
          </a:p>
          <a:p>
            <a:pPr lvl="1"/>
            <a:r>
              <a:rPr lang="de-DE" dirty="0"/>
              <a:t>Zweite Ebene</a:t>
            </a:r>
          </a:p>
          <a:p>
            <a:pPr lvl="2"/>
            <a:r>
              <a:rPr lang="de-DE" dirty="0"/>
              <a:t>Dritte Ebene</a:t>
            </a:r>
            <a:endParaRPr lang="de-AT" dirty="0"/>
          </a:p>
        </p:txBody>
      </p:sp>
      <p:sp>
        <p:nvSpPr>
          <p:cNvPr id="6" name="Foliennummernplatzhalter 5"/>
          <p:cNvSpPr>
            <a:spLocks noGrp="1"/>
          </p:cNvSpPr>
          <p:nvPr>
            <p:ph type="sldNum" sz="quarter" idx="12"/>
          </p:nvPr>
        </p:nvSpPr>
        <p:spPr/>
        <p:txBody>
          <a:bodyPr lIns="0" tIns="0" rIns="0" bIns="0"/>
          <a:lstStyle/>
          <a:p>
            <a:fld id="{10F43334-FC2F-4D71-B0F1-B4AE512E37E5}" type="slidenum">
              <a:rPr lang="de-AT" smtClean="0"/>
              <a:t>‹Nr.›</a:t>
            </a:fld>
            <a:endParaRPr lang="de-AT" dirty="0"/>
          </a:p>
        </p:txBody>
      </p:sp>
      <p:sp>
        <p:nvSpPr>
          <p:cNvPr id="11" name="Titelplatzhalter 1">
            <a:extLst>
              <a:ext uri="{FF2B5EF4-FFF2-40B4-BE49-F238E27FC236}">
                <a16:creationId xmlns:a16="http://schemas.microsoft.com/office/drawing/2014/main" id="{AA3AA077-16B7-6E4C-9745-77FFE5A7061A}"/>
              </a:ext>
            </a:extLst>
          </p:cNvPr>
          <p:cNvSpPr>
            <a:spLocks noGrp="1"/>
          </p:cNvSpPr>
          <p:nvPr>
            <p:ph type="title" hasCustomPrompt="1"/>
          </p:nvPr>
        </p:nvSpPr>
        <p:spPr>
          <a:xfrm>
            <a:off x="624417" y="620714"/>
            <a:ext cx="10367435" cy="979486"/>
          </a:xfrm>
          <a:prstGeom prst="rect">
            <a:avLst/>
          </a:prstGeom>
        </p:spPr>
        <p:txBody>
          <a:bodyPr vert="horz" lIns="0" tIns="0" rIns="0" bIns="0" rtlCol="0" anchor="t">
            <a:noAutofit/>
          </a:bodyPr>
          <a:lstStyle>
            <a:lvl1pPr>
              <a:defRPr sz="2800"/>
            </a:lvl1pPr>
          </a:lstStyle>
          <a:p>
            <a:r>
              <a:rPr lang="de-DE" dirty="0"/>
              <a:t>Titelmasterformat durch Klicken bearbeiten</a:t>
            </a:r>
            <a:endParaRPr lang="de-AT" dirty="0"/>
          </a:p>
        </p:txBody>
      </p:sp>
      <p:sp>
        <p:nvSpPr>
          <p:cNvPr id="9" name="Fußzeilenplatzhalter 4">
            <a:extLst>
              <a:ext uri="{FF2B5EF4-FFF2-40B4-BE49-F238E27FC236}">
                <a16:creationId xmlns:a16="http://schemas.microsoft.com/office/drawing/2014/main" id="{EEB814AF-CD5A-C447-A69B-3C5D1E07FA7C}"/>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de-AT">
                <a:solidFill>
                  <a:srgbClr val="E95F5F"/>
                </a:solidFill>
              </a:rPr>
              <a:t>Der Schulentwicklungsplan im QMS Teil 2: Projektplanung und Evaluation | 08.03.2023</a:t>
            </a:r>
            <a:endParaRPr lang="de-AT" dirty="0">
              <a:solidFill>
                <a:srgbClr val="E95F5F"/>
              </a:solidFill>
            </a:endParaRPr>
          </a:p>
        </p:txBody>
      </p:sp>
      <p:pic>
        <p:nvPicPr>
          <p:cNvPr id="2" name="Grafik 1">
            <a:extLst>
              <a:ext uri="{FF2B5EF4-FFF2-40B4-BE49-F238E27FC236}">
                <a16:creationId xmlns:a16="http://schemas.microsoft.com/office/drawing/2014/main" id="{B40EF239-E8D6-487C-8A61-B811EBB535D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50" y="6314573"/>
            <a:ext cx="1346033" cy="448678"/>
          </a:xfrm>
          <a:prstGeom prst="rect">
            <a:avLst/>
          </a:prstGeom>
        </p:spPr>
      </p:pic>
      <p:pic>
        <p:nvPicPr>
          <p:cNvPr id="4" name="Grafik 3">
            <a:extLst>
              <a:ext uri="{FF2B5EF4-FFF2-40B4-BE49-F238E27FC236}">
                <a16:creationId xmlns:a16="http://schemas.microsoft.com/office/drawing/2014/main" id="{DA340F25-4CFA-463C-80C5-914527CC7F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2656" y="188640"/>
            <a:ext cx="648000" cy="721503"/>
          </a:xfrm>
          <a:prstGeom prst="rect">
            <a:avLst/>
          </a:prstGeom>
        </p:spPr>
      </p:pic>
      <p:pic>
        <p:nvPicPr>
          <p:cNvPr id="8" name="Grafik 7">
            <a:extLst>
              <a:ext uri="{FF2B5EF4-FFF2-40B4-BE49-F238E27FC236}">
                <a16:creationId xmlns:a16="http://schemas.microsoft.com/office/drawing/2014/main" id="{8B31A565-019C-42E6-A45E-4CC03C62857F}"/>
              </a:ext>
            </a:extLst>
          </p:cNvPr>
          <p:cNvPicPr>
            <a:picLocks noChangeAspect="1"/>
          </p:cNvPicPr>
          <p:nvPr userDrawn="1"/>
        </p:nvPicPr>
        <p:blipFill>
          <a:blip r:embed="rId5"/>
          <a:stretch>
            <a:fillRect/>
          </a:stretch>
        </p:blipFill>
        <p:spPr>
          <a:xfrm>
            <a:off x="1722583" y="6334678"/>
            <a:ext cx="1225402" cy="408467"/>
          </a:xfrm>
          <a:prstGeom prst="rect">
            <a:avLst/>
          </a:prstGeom>
        </p:spPr>
      </p:pic>
      <p:sp>
        <p:nvSpPr>
          <p:cNvPr id="7" name="Bildplatzhalter 6">
            <a:extLst>
              <a:ext uri="{FF2B5EF4-FFF2-40B4-BE49-F238E27FC236}">
                <a16:creationId xmlns:a16="http://schemas.microsoft.com/office/drawing/2014/main" id="{D1E40BB7-5ADC-4A43-8E6F-0B8215600F38}"/>
              </a:ext>
            </a:extLst>
          </p:cNvPr>
          <p:cNvSpPr>
            <a:spLocks noGrp="1"/>
          </p:cNvSpPr>
          <p:nvPr>
            <p:ph type="pic" sz="quarter" idx="13"/>
          </p:nvPr>
        </p:nvSpPr>
        <p:spPr>
          <a:xfrm>
            <a:off x="5951984" y="1628800"/>
            <a:ext cx="5687939" cy="2232248"/>
          </a:xfrm>
        </p:spPr>
        <p:txBody>
          <a:bodyPr/>
          <a:lstStyle/>
          <a:p>
            <a:r>
              <a:rPr lang="de-DE"/>
              <a:t>Bild durch Klicken auf Symbol hinzufügen</a:t>
            </a:r>
            <a:endParaRPr lang="de-AT" dirty="0"/>
          </a:p>
        </p:txBody>
      </p:sp>
    </p:spTree>
    <p:extLst>
      <p:ext uri="{BB962C8B-B14F-4D97-AF65-F5344CB8AC3E}">
        <p14:creationId xmlns:p14="http://schemas.microsoft.com/office/powerpoint/2010/main" val="8690290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417" y="620689"/>
            <a:ext cx="10368127" cy="908049"/>
          </a:xfrm>
          <a:prstGeom prst="rect">
            <a:avLst/>
          </a:prstGeom>
        </p:spPr>
        <p:txBody>
          <a:bodyPr vert="horz" lIns="0" tIns="0" rIns="0" bIns="0" rtlCol="0" anchor="t">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624417" y="1628776"/>
            <a:ext cx="10368127" cy="4537075"/>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4"/>
          </p:nvPr>
        </p:nvSpPr>
        <p:spPr>
          <a:xfrm>
            <a:off x="10991851" y="6356351"/>
            <a:ext cx="1200149" cy="365125"/>
          </a:xfrm>
          <a:prstGeom prst="rect">
            <a:avLst/>
          </a:prstGeom>
        </p:spPr>
        <p:txBody>
          <a:bodyPr vert="horz" lIns="0" tIns="0" rIns="0" bIns="0" rtlCol="0" anchor="ctr"/>
          <a:lstStyle>
            <a:lvl1pPr algn="ctr">
              <a:defRPr sz="1200">
                <a:solidFill>
                  <a:srgbClr val="004D5A"/>
                </a:solidFill>
              </a:defRPr>
            </a:lvl1pPr>
          </a:lstStyle>
          <a:p>
            <a:fld id="{C3B2B9A1-CC8F-4DE9-92F7-B7DD2DCD95F1}" type="slidenum">
              <a:rPr lang="de-AT" smtClean="0"/>
              <a:pPr/>
              <a:t>‹Nr.›</a:t>
            </a:fld>
            <a:endParaRPr lang="de-AT" dirty="0"/>
          </a:p>
        </p:txBody>
      </p:sp>
      <p:sp>
        <p:nvSpPr>
          <p:cNvPr id="9" name="Fußzeilenplatzhalter 4">
            <a:extLst>
              <a:ext uri="{FF2B5EF4-FFF2-40B4-BE49-F238E27FC236}">
                <a16:creationId xmlns:a16="http://schemas.microsoft.com/office/drawing/2014/main" id="{7CAB7522-4894-524E-9431-773740FEB679}"/>
              </a:ext>
            </a:extLst>
          </p:cNvPr>
          <p:cNvSpPr>
            <a:spLocks noGrp="1"/>
          </p:cNvSpPr>
          <p:nvPr>
            <p:ph type="ftr" sz="quarter" idx="3"/>
          </p:nvPr>
        </p:nvSpPr>
        <p:spPr>
          <a:xfrm>
            <a:off x="3215680" y="6356351"/>
            <a:ext cx="7776171" cy="365125"/>
          </a:xfrm>
          <a:prstGeom prst="rect">
            <a:avLst/>
          </a:prstGeom>
        </p:spPr>
        <p:txBody>
          <a:bodyPr vert="horz" lIns="0" tIns="0" rIns="0" bIns="0" rtlCol="0" anchor="ctr"/>
          <a:lstStyle>
            <a:lvl1pPr algn="r">
              <a:defRPr sz="1200">
                <a:solidFill>
                  <a:srgbClr val="919E9D"/>
                </a:solidFill>
              </a:defRPr>
            </a:lvl1pPr>
          </a:lstStyle>
          <a:p>
            <a:r>
              <a:rPr lang="nb-NO">
                <a:solidFill>
                  <a:srgbClr val="E95F5F"/>
                </a:solidFill>
              </a:rPr>
              <a:t>QMS-Einführung</a:t>
            </a:r>
            <a:endParaRPr lang="de-AT" dirty="0">
              <a:solidFill>
                <a:srgbClr val="E95F5F"/>
              </a:solidFill>
            </a:endParaRPr>
          </a:p>
        </p:txBody>
      </p:sp>
    </p:spTree>
    <p:extLst>
      <p:ext uri="{BB962C8B-B14F-4D97-AF65-F5344CB8AC3E}">
        <p14:creationId xmlns:p14="http://schemas.microsoft.com/office/powerpoint/2010/main" val="136431875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4" r:id="rId4"/>
    <p:sldLayoutId id="2147483658" r:id="rId5"/>
    <p:sldLayoutId id="2147483684" r:id="rId6"/>
  </p:sldLayoutIdLst>
  <p:hf hdr="0" dt="0"/>
  <p:txStyles>
    <p:titleStyle>
      <a:lvl1pPr algn="l" defTabSz="914400" rtl="0" eaLnBrk="1" latinLnBrk="0" hangingPunct="1">
        <a:spcBef>
          <a:spcPct val="0"/>
        </a:spcBef>
        <a:buNone/>
        <a:defRPr sz="2800" kern="1200">
          <a:solidFill>
            <a:srgbClr val="004D5A"/>
          </a:solidFill>
          <a:latin typeface="+mj-lt"/>
          <a:ea typeface="+mj-ea"/>
          <a:cs typeface="+mj-cs"/>
        </a:defRPr>
      </a:lvl1pPr>
    </p:titleStyle>
    <p:bodyStyle>
      <a:lvl1pPr marL="342900" indent="-342900" algn="l" defTabSz="914400" rtl="0" eaLnBrk="1" latinLnBrk="0" hangingPunct="1">
        <a:spcBef>
          <a:spcPts val="600"/>
        </a:spcBef>
        <a:spcAft>
          <a:spcPts val="1200"/>
        </a:spcAft>
        <a:buClr>
          <a:srgbClr val="004D5A"/>
        </a:buClr>
        <a:buFont typeface="Systemschrift Normal"/>
        <a:buChar char="▸"/>
        <a:defRPr sz="20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Clr>
          <a:srgbClr val="004D5A"/>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spcAft>
          <a:spcPts val="300"/>
        </a:spcAft>
        <a:buClr>
          <a:srgbClr val="004D5A"/>
        </a:buClr>
        <a:buSzPct val="8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3" userDrawn="1">
          <p15:clr>
            <a:srgbClr val="F26B43"/>
          </p15:clr>
        </p15:guide>
        <p15:guide id="3" pos="6924" userDrawn="1">
          <p15:clr>
            <a:srgbClr val="F26B43"/>
          </p15:clr>
        </p15:guide>
        <p15:guide id="4" orient="horz" pos="1026" userDrawn="1">
          <p15:clr>
            <a:srgbClr val="F26B43"/>
          </p15:clr>
        </p15:guide>
        <p15:guide id="5" orient="horz" pos="3884" userDrawn="1">
          <p15:clr>
            <a:srgbClr val="F26B43"/>
          </p15:clr>
        </p15:guide>
        <p15:guide id="6" orient="horz" pos="2160" userDrawn="1">
          <p15:clr>
            <a:srgbClr val="F26B43"/>
          </p15:clr>
        </p15:guide>
        <p15:guide id="7" orient="horz" pos="436" userDrawn="1">
          <p15:clr>
            <a:srgbClr val="F26B43"/>
          </p15:clr>
        </p15:guide>
        <p15:guide id="8"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iqesonline.net/lernen/lernen-lernen/mindset-lernfreundliche-haltungen-entwickeln/growth-mindset/?highlight=growth%20mindset" TargetMode="Externa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LO2s9g7KZpE" TargetMode="External"/><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hyperlink" Target="https://www.youtube.com/watch?v=E05EUY4RlOQ" TargetMode="External"/><Relationship Id="rId5" Type="http://schemas.openxmlformats.org/officeDocument/2006/relationships/image" Target="../media/image36.png"/><Relationship Id="rId4" Type="http://schemas.openxmlformats.org/officeDocument/2006/relationships/hyperlink" Target="https://www.youtube.com/watch?v=NhNQSsl7v9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iqesonline.net/lernen/lernen-lernen/mindset-lernfreundliche-haltungen-entwickeln/praxiskoffer-mindset/" TargetMode="Externa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iqesonline.net/feedback/feedback-zum-lernen/"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iqesonline.net/feedback/feedback-zum-lernen/"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qesonline.net/unterrichten/formatives-feedback/methodenkoffer-lerncoaching/acht-schluessel-zum-erfolgreichen-lerncoaching/"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www.iqesonline.net/unterrichten/formatives-feedback/methodenkoffer-lerncoaching/acht-schluessel-zum-erfolgreichen-lerncoach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22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2110.png"/><Relationship Id="rId4" Type="http://schemas.openxmlformats.org/officeDocument/2006/relationships/customXml" Target="../ink/ink1.xml"/><Relationship Id="rId9" Type="http://schemas.openxmlformats.org/officeDocument/2006/relationships/image" Target="../media/image2310.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87.png"/><Relationship Id="rId5" Type="http://schemas.openxmlformats.org/officeDocument/2006/relationships/image" Target="../media/image14.png"/><Relationship Id="rId10" Type="http://schemas.openxmlformats.org/officeDocument/2006/relationships/customXml" Target="../ink/ink4.xml"/><Relationship Id="rId4" Type="http://schemas.openxmlformats.org/officeDocument/2006/relationships/image" Target="../media/image13.pn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95.png"/><Relationship Id="rId4" Type="http://schemas.openxmlformats.org/officeDocument/2006/relationships/image" Target="../media/image21.png"/><Relationship Id="rId9"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hyperlink" Target="https://www.iqesonline.net/feedback/"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www.iqesonline.net/feedback/"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145AC-F27D-FAB1-A650-EB93AF5F78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D6CE8F-EE02-B1B6-FB98-F46AB96B80B6}"/>
              </a:ext>
            </a:extLst>
          </p:cNvPr>
          <p:cNvSpPr>
            <a:spLocks noGrp="1"/>
          </p:cNvSpPr>
          <p:nvPr>
            <p:ph type="title"/>
          </p:nvPr>
        </p:nvSpPr>
        <p:spPr>
          <a:xfrm>
            <a:off x="1559496" y="1772816"/>
            <a:ext cx="9934004" cy="3312368"/>
          </a:xfrm>
        </p:spPr>
        <p:txBody>
          <a:bodyPr/>
          <a:lstStyle/>
          <a:p>
            <a:pPr algn="ctr"/>
            <a:r>
              <a:rPr lang="de-DE" sz="6600" b="1" dirty="0">
                <a:solidFill>
                  <a:srgbClr val="C90039"/>
                </a:solidFill>
              </a:rPr>
              <a:t>AVIVA</a:t>
            </a:r>
            <a:r>
              <a:rPr lang="de-DE" sz="6000" dirty="0">
                <a:solidFill>
                  <a:srgbClr val="C90039"/>
                </a:solidFill>
              </a:rPr>
              <a:t> </a:t>
            </a:r>
            <a:br>
              <a:rPr lang="de-DE" sz="6000" dirty="0">
                <a:solidFill>
                  <a:srgbClr val="C90039"/>
                </a:solidFill>
              </a:rPr>
            </a:br>
            <a:r>
              <a:rPr lang="de-DE" sz="6000" b="1" dirty="0">
                <a:solidFill>
                  <a:srgbClr val="C90039"/>
                </a:solidFill>
              </a:rPr>
              <a:t>A = AUSWERTEN</a:t>
            </a:r>
            <a:br>
              <a:rPr lang="de-DE" sz="6000" b="1" dirty="0">
                <a:solidFill>
                  <a:srgbClr val="C90039"/>
                </a:solidFill>
              </a:rPr>
            </a:br>
            <a:r>
              <a:rPr lang="de-DE" sz="8000" b="1" dirty="0">
                <a:solidFill>
                  <a:srgbClr val="C90039"/>
                </a:solidFill>
              </a:rPr>
              <a:t>FEEDBACK an Lernende</a:t>
            </a:r>
            <a:br>
              <a:rPr lang="de-DE" sz="9600" b="1" dirty="0">
                <a:solidFill>
                  <a:srgbClr val="C90039"/>
                </a:solidFill>
              </a:rPr>
            </a:br>
            <a:endParaRPr lang="de-AT" sz="9600" b="1" dirty="0">
              <a:solidFill>
                <a:srgbClr val="C90039"/>
              </a:solidFill>
            </a:endParaRPr>
          </a:p>
        </p:txBody>
      </p:sp>
      <p:sp>
        <p:nvSpPr>
          <p:cNvPr id="3" name="Foliennummernplatzhalter 2">
            <a:extLst>
              <a:ext uri="{FF2B5EF4-FFF2-40B4-BE49-F238E27FC236}">
                <a16:creationId xmlns:a16="http://schemas.microsoft.com/office/drawing/2014/main" id="{91373FD0-EE4D-E2F8-CF30-7F067D2B54B5}"/>
              </a:ext>
            </a:extLst>
          </p:cNvPr>
          <p:cNvSpPr>
            <a:spLocks noGrp="1"/>
          </p:cNvSpPr>
          <p:nvPr>
            <p:ph type="sldNum" sz="quarter" idx="12"/>
          </p:nvPr>
        </p:nvSpPr>
        <p:spPr/>
        <p:txBody>
          <a:bodyPr/>
          <a:lstStyle/>
          <a:p>
            <a:fld id="{10F43334-FC2F-4D71-B0F1-B4AE512E37E5}" type="slidenum">
              <a:rPr lang="de-AT" smtClean="0"/>
              <a:t>0</a:t>
            </a:fld>
            <a:endParaRPr lang="de-AT" dirty="0"/>
          </a:p>
        </p:txBody>
      </p:sp>
      <p:pic>
        <p:nvPicPr>
          <p:cNvPr id="5" name="Grafik 4">
            <a:extLst>
              <a:ext uri="{FF2B5EF4-FFF2-40B4-BE49-F238E27FC236}">
                <a16:creationId xmlns:a16="http://schemas.microsoft.com/office/drawing/2014/main" id="{DA53545B-FAA5-CCC7-08F9-B218BEEA94C8}"/>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4" name="Textfeld 3">
            <a:extLst>
              <a:ext uri="{FF2B5EF4-FFF2-40B4-BE49-F238E27FC236}">
                <a16:creationId xmlns:a16="http://schemas.microsoft.com/office/drawing/2014/main" id="{CA2A1CAE-7D53-0921-6CBA-C8018E54A917}"/>
              </a:ext>
            </a:extLst>
          </p:cNvPr>
          <p:cNvSpPr txBox="1"/>
          <p:nvPr/>
        </p:nvSpPr>
        <p:spPr>
          <a:xfrm>
            <a:off x="407368" y="71500"/>
            <a:ext cx="6881371" cy="1846659"/>
          </a:xfrm>
          <a:prstGeom prst="rect">
            <a:avLst/>
          </a:prstGeom>
          <a:noFill/>
        </p:spPr>
        <p:txBody>
          <a:bodyPr wrap="none" rtlCol="0">
            <a:spAutoFit/>
          </a:bodyPr>
          <a:lstStyle/>
          <a:p>
            <a:r>
              <a:rPr lang="de-DE" sz="3200" b="1" dirty="0"/>
              <a:t>Vertiefung Fachdidaktik im Berufsfeld II</a:t>
            </a:r>
          </a:p>
          <a:p>
            <a:r>
              <a:rPr lang="de-DE" sz="3200" b="1" dirty="0"/>
              <a:t>4. Semester, FSES</a:t>
            </a:r>
          </a:p>
          <a:p>
            <a:r>
              <a:rPr lang="de-DE" sz="3200" b="1" dirty="0"/>
              <a:t>26.03.2025 </a:t>
            </a:r>
          </a:p>
          <a:p>
            <a:endParaRPr lang="de-AT" dirty="0"/>
          </a:p>
        </p:txBody>
      </p:sp>
    </p:spTree>
    <p:extLst>
      <p:ext uri="{BB962C8B-B14F-4D97-AF65-F5344CB8AC3E}">
        <p14:creationId xmlns:p14="http://schemas.microsoft.com/office/powerpoint/2010/main" val="349728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AECC1-0FB2-4E61-10AB-6E95B1A5BD85}"/>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5DBD146-167D-3E5C-15CF-4EFBEB60661B}"/>
              </a:ext>
            </a:extLst>
          </p:cNvPr>
          <p:cNvSpPr>
            <a:spLocks noGrp="1"/>
          </p:cNvSpPr>
          <p:nvPr>
            <p:ph type="sldNum" sz="quarter" idx="12"/>
          </p:nvPr>
        </p:nvSpPr>
        <p:spPr/>
        <p:txBody>
          <a:bodyPr/>
          <a:lstStyle/>
          <a:p>
            <a:fld id="{10F43334-FC2F-4D71-B0F1-B4AE512E37E5}" type="slidenum">
              <a:rPr lang="de-AT" smtClean="0"/>
              <a:t>9</a:t>
            </a:fld>
            <a:endParaRPr lang="de-AT" dirty="0"/>
          </a:p>
        </p:txBody>
      </p:sp>
      <p:pic>
        <p:nvPicPr>
          <p:cNvPr id="7" name="Grafik 6">
            <a:extLst>
              <a:ext uri="{FF2B5EF4-FFF2-40B4-BE49-F238E27FC236}">
                <a16:creationId xmlns:a16="http://schemas.microsoft.com/office/drawing/2014/main" id="{A91C31FA-2836-231F-27C9-4544D13B815B}"/>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9" name="Textfeld 8">
            <a:extLst>
              <a:ext uri="{FF2B5EF4-FFF2-40B4-BE49-F238E27FC236}">
                <a16:creationId xmlns:a16="http://schemas.microsoft.com/office/drawing/2014/main" id="{89C040AD-7CC9-0DF9-7C6B-9ED434460F7E}"/>
              </a:ext>
            </a:extLst>
          </p:cNvPr>
          <p:cNvSpPr txBox="1"/>
          <p:nvPr/>
        </p:nvSpPr>
        <p:spPr>
          <a:xfrm>
            <a:off x="386867" y="140313"/>
            <a:ext cx="11328871" cy="523220"/>
          </a:xfrm>
          <a:prstGeom prst="rect">
            <a:avLst/>
          </a:prstGeom>
          <a:noFill/>
        </p:spPr>
        <p:txBody>
          <a:bodyPr wrap="none" rtlCol="0">
            <a:spAutoFit/>
          </a:bodyPr>
          <a:lstStyle/>
          <a:p>
            <a:r>
              <a:rPr lang="de-DE" sz="2800" b="1" dirty="0">
                <a:solidFill>
                  <a:srgbClr val="C00000"/>
                </a:solidFill>
              </a:rPr>
              <a:t>In sechs Schritten zu einer bilanzierenden, summativen Gesamtbeurteilung</a:t>
            </a:r>
            <a:endParaRPr lang="de-AT" sz="2800" b="1" dirty="0">
              <a:solidFill>
                <a:srgbClr val="C00000"/>
              </a:solidFill>
            </a:endParaRPr>
          </a:p>
        </p:txBody>
      </p:sp>
      <p:pic>
        <p:nvPicPr>
          <p:cNvPr id="6" name="Grafik 5">
            <a:extLst>
              <a:ext uri="{FF2B5EF4-FFF2-40B4-BE49-F238E27FC236}">
                <a16:creationId xmlns:a16="http://schemas.microsoft.com/office/drawing/2014/main" id="{F4133598-3DD1-B73D-42AE-EACEAEB3882C}"/>
              </a:ext>
            </a:extLst>
          </p:cNvPr>
          <p:cNvPicPr>
            <a:picLocks noChangeAspect="1"/>
          </p:cNvPicPr>
          <p:nvPr/>
        </p:nvPicPr>
        <p:blipFill>
          <a:blip r:embed="rId3"/>
          <a:stretch>
            <a:fillRect/>
          </a:stretch>
        </p:blipFill>
        <p:spPr>
          <a:xfrm>
            <a:off x="2963652" y="663532"/>
            <a:ext cx="5836072" cy="5933543"/>
          </a:xfrm>
          <a:prstGeom prst="rect">
            <a:avLst/>
          </a:prstGeom>
        </p:spPr>
      </p:pic>
    </p:spTree>
    <p:extLst>
      <p:ext uri="{BB962C8B-B14F-4D97-AF65-F5344CB8AC3E}">
        <p14:creationId xmlns:p14="http://schemas.microsoft.com/office/powerpoint/2010/main" val="398756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2DED9-64D6-916E-9C14-51740F0B30FC}"/>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899F174-D5B4-240D-803D-DD34D47FE018}"/>
              </a:ext>
            </a:extLst>
          </p:cNvPr>
          <p:cNvSpPr>
            <a:spLocks noGrp="1"/>
          </p:cNvSpPr>
          <p:nvPr>
            <p:ph type="sldNum" sz="quarter" idx="12"/>
          </p:nvPr>
        </p:nvSpPr>
        <p:spPr/>
        <p:txBody>
          <a:bodyPr/>
          <a:lstStyle/>
          <a:p>
            <a:fld id="{10F43334-FC2F-4D71-B0F1-B4AE512E37E5}" type="slidenum">
              <a:rPr lang="de-AT" smtClean="0"/>
              <a:t>10</a:t>
            </a:fld>
            <a:endParaRPr lang="de-AT" dirty="0"/>
          </a:p>
        </p:txBody>
      </p:sp>
      <p:pic>
        <p:nvPicPr>
          <p:cNvPr id="7" name="Grafik 6">
            <a:extLst>
              <a:ext uri="{FF2B5EF4-FFF2-40B4-BE49-F238E27FC236}">
                <a16:creationId xmlns:a16="http://schemas.microsoft.com/office/drawing/2014/main" id="{86107837-07A1-E87B-630B-579A47EC7346}"/>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4" name="Grafik 3">
            <a:extLst>
              <a:ext uri="{FF2B5EF4-FFF2-40B4-BE49-F238E27FC236}">
                <a16:creationId xmlns:a16="http://schemas.microsoft.com/office/drawing/2014/main" id="{53B31B59-8551-8130-1B47-553C88CD03FB}"/>
              </a:ext>
            </a:extLst>
          </p:cNvPr>
          <p:cNvPicPr>
            <a:picLocks noChangeAspect="1"/>
          </p:cNvPicPr>
          <p:nvPr/>
        </p:nvPicPr>
        <p:blipFill>
          <a:blip r:embed="rId3"/>
          <a:stretch>
            <a:fillRect/>
          </a:stretch>
        </p:blipFill>
        <p:spPr>
          <a:xfrm>
            <a:off x="0" y="627308"/>
            <a:ext cx="11856640" cy="6230692"/>
          </a:xfrm>
          <a:prstGeom prst="rect">
            <a:avLst/>
          </a:prstGeom>
        </p:spPr>
      </p:pic>
      <p:sp>
        <p:nvSpPr>
          <p:cNvPr id="5" name="Ellipse 4">
            <a:extLst>
              <a:ext uri="{FF2B5EF4-FFF2-40B4-BE49-F238E27FC236}">
                <a16:creationId xmlns:a16="http://schemas.microsoft.com/office/drawing/2014/main" id="{456CDB9C-090D-9758-EE8E-E1A49E34BB01}"/>
              </a:ext>
            </a:extLst>
          </p:cNvPr>
          <p:cNvSpPr/>
          <p:nvPr/>
        </p:nvSpPr>
        <p:spPr>
          <a:xfrm>
            <a:off x="5615261" y="2348880"/>
            <a:ext cx="5976664" cy="1584176"/>
          </a:xfrm>
          <a:prstGeom prst="ellipse">
            <a:avLst/>
          </a:prstGeom>
          <a:noFill/>
          <a:ln>
            <a:solidFill>
              <a:srgbClr val="FDFE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feil: nach unten 7">
            <a:extLst>
              <a:ext uri="{FF2B5EF4-FFF2-40B4-BE49-F238E27FC236}">
                <a16:creationId xmlns:a16="http://schemas.microsoft.com/office/drawing/2014/main" id="{7479F4CD-0C19-90AD-7468-6C875E792962}"/>
              </a:ext>
            </a:extLst>
          </p:cNvPr>
          <p:cNvSpPr/>
          <p:nvPr/>
        </p:nvSpPr>
        <p:spPr>
          <a:xfrm>
            <a:off x="8112224" y="1556792"/>
            <a:ext cx="1440160" cy="1152128"/>
          </a:xfrm>
          <a:prstGeom prst="downArrow">
            <a:avLst/>
          </a:prstGeom>
          <a:solidFill>
            <a:srgbClr val="FDFE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a:extLst>
              <a:ext uri="{FF2B5EF4-FFF2-40B4-BE49-F238E27FC236}">
                <a16:creationId xmlns:a16="http://schemas.microsoft.com/office/drawing/2014/main" id="{CCE5577F-FC62-8D59-13DE-A113F5052232}"/>
              </a:ext>
            </a:extLst>
          </p:cNvPr>
          <p:cNvSpPr txBox="1"/>
          <p:nvPr/>
        </p:nvSpPr>
        <p:spPr>
          <a:xfrm>
            <a:off x="386867" y="140313"/>
            <a:ext cx="11328871" cy="523220"/>
          </a:xfrm>
          <a:prstGeom prst="rect">
            <a:avLst/>
          </a:prstGeom>
          <a:noFill/>
        </p:spPr>
        <p:txBody>
          <a:bodyPr wrap="none" rtlCol="0">
            <a:spAutoFit/>
          </a:bodyPr>
          <a:lstStyle/>
          <a:p>
            <a:r>
              <a:rPr lang="de-DE" sz="2800" b="1" dirty="0">
                <a:solidFill>
                  <a:srgbClr val="C00000"/>
                </a:solidFill>
              </a:rPr>
              <a:t>In sechs Schritten zu einer bilanzierenden, summativen Gesamtbeurteilung</a:t>
            </a:r>
            <a:endParaRPr lang="de-AT" sz="2800" b="1" dirty="0">
              <a:solidFill>
                <a:srgbClr val="C00000"/>
              </a:solidFill>
            </a:endParaRPr>
          </a:p>
        </p:txBody>
      </p:sp>
    </p:spTree>
    <p:extLst>
      <p:ext uri="{BB962C8B-B14F-4D97-AF65-F5344CB8AC3E}">
        <p14:creationId xmlns:p14="http://schemas.microsoft.com/office/powerpoint/2010/main" val="20673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4D0F-FE2F-8D64-4420-0F2D0F5FFD00}"/>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786221-652D-F723-D1E6-03B8A507D6B0}"/>
              </a:ext>
            </a:extLst>
          </p:cNvPr>
          <p:cNvSpPr>
            <a:spLocks noGrp="1"/>
          </p:cNvSpPr>
          <p:nvPr>
            <p:ph type="sldNum" sz="quarter" idx="12"/>
          </p:nvPr>
        </p:nvSpPr>
        <p:spPr/>
        <p:txBody>
          <a:bodyPr/>
          <a:lstStyle/>
          <a:p>
            <a:fld id="{10F43334-FC2F-4D71-B0F1-B4AE512E37E5}" type="slidenum">
              <a:rPr lang="de-AT" smtClean="0"/>
              <a:t>11</a:t>
            </a:fld>
            <a:endParaRPr lang="de-AT" dirty="0"/>
          </a:p>
        </p:txBody>
      </p:sp>
      <p:pic>
        <p:nvPicPr>
          <p:cNvPr id="7" name="Grafik 6">
            <a:extLst>
              <a:ext uri="{FF2B5EF4-FFF2-40B4-BE49-F238E27FC236}">
                <a16:creationId xmlns:a16="http://schemas.microsoft.com/office/drawing/2014/main" id="{388CF6F5-E76B-1A46-F758-7C802F1E522C}"/>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9" name="Textfeld 8">
            <a:extLst>
              <a:ext uri="{FF2B5EF4-FFF2-40B4-BE49-F238E27FC236}">
                <a16:creationId xmlns:a16="http://schemas.microsoft.com/office/drawing/2014/main" id="{7964E213-AA08-22E2-9A9A-2CED738A706E}"/>
              </a:ext>
            </a:extLst>
          </p:cNvPr>
          <p:cNvSpPr txBox="1"/>
          <p:nvPr/>
        </p:nvSpPr>
        <p:spPr>
          <a:xfrm>
            <a:off x="386867" y="140313"/>
            <a:ext cx="11328871" cy="523220"/>
          </a:xfrm>
          <a:prstGeom prst="rect">
            <a:avLst/>
          </a:prstGeom>
          <a:noFill/>
        </p:spPr>
        <p:txBody>
          <a:bodyPr wrap="none" rtlCol="0">
            <a:spAutoFit/>
          </a:bodyPr>
          <a:lstStyle/>
          <a:p>
            <a:r>
              <a:rPr lang="de-DE" sz="2800" b="1" dirty="0">
                <a:solidFill>
                  <a:srgbClr val="C00000"/>
                </a:solidFill>
              </a:rPr>
              <a:t>In sechs Schritten zu einer bilanzierenden, summativen Gesamtbeurteilung</a:t>
            </a:r>
            <a:endParaRPr lang="de-AT" sz="2800" b="1" dirty="0">
              <a:solidFill>
                <a:srgbClr val="C00000"/>
              </a:solidFill>
            </a:endParaRPr>
          </a:p>
        </p:txBody>
      </p:sp>
      <p:pic>
        <p:nvPicPr>
          <p:cNvPr id="6" name="Grafik 5">
            <a:extLst>
              <a:ext uri="{FF2B5EF4-FFF2-40B4-BE49-F238E27FC236}">
                <a16:creationId xmlns:a16="http://schemas.microsoft.com/office/drawing/2014/main" id="{9BA3E6EB-41FB-295C-DE57-99223A98B5D6}"/>
              </a:ext>
            </a:extLst>
          </p:cNvPr>
          <p:cNvPicPr>
            <a:picLocks noChangeAspect="1"/>
          </p:cNvPicPr>
          <p:nvPr/>
        </p:nvPicPr>
        <p:blipFill>
          <a:blip r:embed="rId3"/>
          <a:stretch>
            <a:fillRect/>
          </a:stretch>
        </p:blipFill>
        <p:spPr>
          <a:xfrm>
            <a:off x="259745" y="775080"/>
            <a:ext cx="4768895" cy="5967360"/>
          </a:xfrm>
          <a:prstGeom prst="rect">
            <a:avLst/>
          </a:prstGeom>
        </p:spPr>
      </p:pic>
      <p:pic>
        <p:nvPicPr>
          <p:cNvPr id="11" name="Grafik 10">
            <a:extLst>
              <a:ext uri="{FF2B5EF4-FFF2-40B4-BE49-F238E27FC236}">
                <a16:creationId xmlns:a16="http://schemas.microsoft.com/office/drawing/2014/main" id="{2EC02EE1-6183-8E13-821D-5E8E26D4BE54}"/>
              </a:ext>
            </a:extLst>
          </p:cNvPr>
          <p:cNvPicPr>
            <a:picLocks noChangeAspect="1"/>
          </p:cNvPicPr>
          <p:nvPr/>
        </p:nvPicPr>
        <p:blipFill>
          <a:blip r:embed="rId4"/>
          <a:stretch>
            <a:fillRect/>
          </a:stretch>
        </p:blipFill>
        <p:spPr>
          <a:xfrm>
            <a:off x="6240016" y="908925"/>
            <a:ext cx="4297812" cy="5808762"/>
          </a:xfrm>
          <a:prstGeom prst="rect">
            <a:avLst/>
          </a:prstGeom>
        </p:spPr>
      </p:pic>
    </p:spTree>
    <p:extLst>
      <p:ext uri="{BB962C8B-B14F-4D97-AF65-F5344CB8AC3E}">
        <p14:creationId xmlns:p14="http://schemas.microsoft.com/office/powerpoint/2010/main" val="326087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F8D58-40F0-30BB-F649-6F67D3EB5DDF}"/>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99678D5-7D23-70CA-65B5-CE9ED07081AE}"/>
              </a:ext>
            </a:extLst>
          </p:cNvPr>
          <p:cNvSpPr>
            <a:spLocks noGrp="1"/>
          </p:cNvSpPr>
          <p:nvPr>
            <p:ph type="sldNum" sz="quarter" idx="12"/>
          </p:nvPr>
        </p:nvSpPr>
        <p:spPr/>
        <p:txBody>
          <a:bodyPr/>
          <a:lstStyle/>
          <a:p>
            <a:fld id="{10F43334-FC2F-4D71-B0F1-B4AE512E37E5}" type="slidenum">
              <a:rPr lang="de-AT" smtClean="0"/>
              <a:t>12</a:t>
            </a:fld>
            <a:endParaRPr lang="de-AT" dirty="0"/>
          </a:p>
        </p:txBody>
      </p:sp>
      <p:pic>
        <p:nvPicPr>
          <p:cNvPr id="7" name="Grafik 6">
            <a:extLst>
              <a:ext uri="{FF2B5EF4-FFF2-40B4-BE49-F238E27FC236}">
                <a16:creationId xmlns:a16="http://schemas.microsoft.com/office/drawing/2014/main" id="{695265C4-A8BF-EC27-2DD6-DA4BC1DF7691}"/>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9" name="Grafik 8">
            <a:extLst>
              <a:ext uri="{FF2B5EF4-FFF2-40B4-BE49-F238E27FC236}">
                <a16:creationId xmlns:a16="http://schemas.microsoft.com/office/drawing/2014/main" id="{85D5889A-5F94-7D1C-2729-0DF9F1FF0A0F}"/>
              </a:ext>
            </a:extLst>
          </p:cNvPr>
          <p:cNvPicPr>
            <a:picLocks noChangeAspect="1"/>
          </p:cNvPicPr>
          <p:nvPr/>
        </p:nvPicPr>
        <p:blipFill>
          <a:blip r:embed="rId3"/>
          <a:stretch>
            <a:fillRect/>
          </a:stretch>
        </p:blipFill>
        <p:spPr>
          <a:xfrm>
            <a:off x="1794519" y="125535"/>
            <a:ext cx="7548340" cy="6284790"/>
          </a:xfrm>
          <a:prstGeom prst="rect">
            <a:avLst/>
          </a:prstGeom>
        </p:spPr>
      </p:pic>
      <p:pic>
        <p:nvPicPr>
          <p:cNvPr id="11" name="Grafik 10">
            <a:extLst>
              <a:ext uri="{FF2B5EF4-FFF2-40B4-BE49-F238E27FC236}">
                <a16:creationId xmlns:a16="http://schemas.microsoft.com/office/drawing/2014/main" id="{EAF0EDAE-39A1-833D-3312-C8B6DE6559FA}"/>
              </a:ext>
            </a:extLst>
          </p:cNvPr>
          <p:cNvPicPr>
            <a:picLocks noChangeAspect="1"/>
          </p:cNvPicPr>
          <p:nvPr/>
        </p:nvPicPr>
        <p:blipFill>
          <a:blip r:embed="rId4"/>
          <a:stretch>
            <a:fillRect/>
          </a:stretch>
        </p:blipFill>
        <p:spPr>
          <a:xfrm>
            <a:off x="7752184" y="6410325"/>
            <a:ext cx="1590675" cy="257175"/>
          </a:xfrm>
          <a:prstGeom prst="rect">
            <a:avLst/>
          </a:prstGeom>
        </p:spPr>
      </p:pic>
      <p:sp>
        <p:nvSpPr>
          <p:cNvPr id="2" name="Textfeld 1">
            <a:extLst>
              <a:ext uri="{FF2B5EF4-FFF2-40B4-BE49-F238E27FC236}">
                <a16:creationId xmlns:a16="http://schemas.microsoft.com/office/drawing/2014/main" id="{F5BA6D7A-BB8E-7863-1AD1-4A57040EB81D}"/>
              </a:ext>
            </a:extLst>
          </p:cNvPr>
          <p:cNvSpPr txBox="1"/>
          <p:nvPr/>
        </p:nvSpPr>
        <p:spPr>
          <a:xfrm>
            <a:off x="9843934" y="5708966"/>
            <a:ext cx="2369944" cy="369332"/>
          </a:xfrm>
          <a:prstGeom prst="rect">
            <a:avLst/>
          </a:prstGeom>
          <a:noFill/>
        </p:spPr>
        <p:txBody>
          <a:bodyPr wrap="none" rtlCol="0">
            <a:spAutoFit/>
          </a:bodyPr>
          <a:lstStyle/>
          <a:p>
            <a:r>
              <a:rPr lang="de-AT" dirty="0">
                <a:hlinkClick r:id="rId5"/>
              </a:rPr>
              <a:t>Growth Mindset – IQES</a:t>
            </a:r>
            <a:endParaRPr lang="de-AT" dirty="0"/>
          </a:p>
        </p:txBody>
      </p:sp>
    </p:spTree>
    <p:extLst>
      <p:ext uri="{BB962C8B-B14F-4D97-AF65-F5344CB8AC3E}">
        <p14:creationId xmlns:p14="http://schemas.microsoft.com/office/powerpoint/2010/main" val="215536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3D2A0-FDF3-1232-0145-5EBD79212055}"/>
            </a:ext>
          </a:extLst>
        </p:cNvPr>
        <p:cNvGrpSpPr/>
        <p:nvPr/>
      </p:nvGrpSpPr>
      <p:grpSpPr>
        <a:xfrm>
          <a:off x="0" y="0"/>
          <a:ext cx="0" cy="0"/>
          <a:chOff x="0" y="0"/>
          <a:chExt cx="0" cy="0"/>
        </a:xfrm>
      </p:grpSpPr>
      <p:pic>
        <p:nvPicPr>
          <p:cNvPr id="18" name="Grafik 17">
            <a:extLst>
              <a:ext uri="{FF2B5EF4-FFF2-40B4-BE49-F238E27FC236}">
                <a16:creationId xmlns:a16="http://schemas.microsoft.com/office/drawing/2014/main" id="{2B1FB030-624E-5E83-935B-CC13E8BD6179}"/>
              </a:ext>
            </a:extLst>
          </p:cNvPr>
          <p:cNvPicPr>
            <a:picLocks noChangeAspect="1"/>
          </p:cNvPicPr>
          <p:nvPr/>
        </p:nvPicPr>
        <p:blipFill>
          <a:blip r:embed="rId2"/>
          <a:stretch>
            <a:fillRect/>
          </a:stretch>
        </p:blipFill>
        <p:spPr>
          <a:xfrm>
            <a:off x="7052717" y="988586"/>
            <a:ext cx="5139283" cy="3131516"/>
          </a:xfrm>
          <a:prstGeom prst="rect">
            <a:avLst/>
          </a:prstGeom>
        </p:spPr>
      </p:pic>
      <p:sp>
        <p:nvSpPr>
          <p:cNvPr id="3" name="Foliennummernplatzhalter 2">
            <a:extLst>
              <a:ext uri="{FF2B5EF4-FFF2-40B4-BE49-F238E27FC236}">
                <a16:creationId xmlns:a16="http://schemas.microsoft.com/office/drawing/2014/main" id="{F6D859B0-C7ED-BCDA-0253-27C7A6B5BF94}"/>
              </a:ext>
            </a:extLst>
          </p:cNvPr>
          <p:cNvSpPr>
            <a:spLocks noGrp="1"/>
          </p:cNvSpPr>
          <p:nvPr>
            <p:ph type="sldNum" sz="quarter" idx="12"/>
          </p:nvPr>
        </p:nvSpPr>
        <p:spPr/>
        <p:txBody>
          <a:bodyPr/>
          <a:lstStyle/>
          <a:p>
            <a:fld id="{10F43334-FC2F-4D71-B0F1-B4AE512E37E5}" type="slidenum">
              <a:rPr lang="de-AT" smtClean="0"/>
              <a:t>13</a:t>
            </a:fld>
            <a:endParaRPr lang="de-AT" dirty="0"/>
          </a:p>
        </p:txBody>
      </p:sp>
      <p:pic>
        <p:nvPicPr>
          <p:cNvPr id="7" name="Grafik 6">
            <a:extLst>
              <a:ext uri="{FF2B5EF4-FFF2-40B4-BE49-F238E27FC236}">
                <a16:creationId xmlns:a16="http://schemas.microsoft.com/office/drawing/2014/main" id="{09625D46-B1BD-ACDF-BEC1-8F1CFD14A1E1}"/>
              </a:ext>
            </a:extLst>
          </p:cNvPr>
          <p:cNvPicPr>
            <a:picLocks noChangeAspect="1"/>
          </p:cNvPicPr>
          <p:nvPr/>
        </p:nvPicPr>
        <p:blipFill>
          <a:blip r:embed="rId3"/>
          <a:stretch>
            <a:fillRect/>
          </a:stretch>
        </p:blipFill>
        <p:spPr>
          <a:xfrm>
            <a:off x="290424" y="5367106"/>
            <a:ext cx="1413088" cy="1422384"/>
          </a:xfrm>
          <a:prstGeom prst="rect">
            <a:avLst/>
          </a:prstGeom>
        </p:spPr>
      </p:pic>
      <p:sp>
        <p:nvSpPr>
          <p:cNvPr id="4" name="Textfeld 3">
            <a:extLst>
              <a:ext uri="{FF2B5EF4-FFF2-40B4-BE49-F238E27FC236}">
                <a16:creationId xmlns:a16="http://schemas.microsoft.com/office/drawing/2014/main" id="{9F34D241-C1C5-CBCA-0D4E-F26F2A39150D}"/>
              </a:ext>
            </a:extLst>
          </p:cNvPr>
          <p:cNvSpPr txBox="1"/>
          <p:nvPr/>
        </p:nvSpPr>
        <p:spPr>
          <a:xfrm>
            <a:off x="97914" y="4057416"/>
            <a:ext cx="9104159" cy="369332"/>
          </a:xfrm>
          <a:prstGeom prst="rect">
            <a:avLst/>
          </a:prstGeom>
          <a:noFill/>
        </p:spPr>
        <p:txBody>
          <a:bodyPr wrap="none" rtlCol="0">
            <a:spAutoFit/>
          </a:bodyPr>
          <a:lstStyle/>
          <a:p>
            <a:r>
              <a:rPr lang="de-DE" dirty="0">
                <a:hlinkClick r:id="rId4"/>
              </a:rPr>
              <a:t>Funktioniert Beten, Bestellen beim Universum etc.? Menschen beeinflussen | Vera F. Birkenbihl</a:t>
            </a:r>
            <a:endParaRPr lang="de-AT" dirty="0"/>
          </a:p>
        </p:txBody>
      </p:sp>
      <p:sp>
        <p:nvSpPr>
          <p:cNvPr id="5" name="Textfeld 4">
            <a:extLst>
              <a:ext uri="{FF2B5EF4-FFF2-40B4-BE49-F238E27FC236}">
                <a16:creationId xmlns:a16="http://schemas.microsoft.com/office/drawing/2014/main" id="{E29676A0-B113-AE98-F3C3-FC8E8B87F335}"/>
              </a:ext>
            </a:extLst>
          </p:cNvPr>
          <p:cNvSpPr txBox="1"/>
          <p:nvPr/>
        </p:nvSpPr>
        <p:spPr>
          <a:xfrm>
            <a:off x="89570" y="4520138"/>
            <a:ext cx="10059164" cy="646331"/>
          </a:xfrm>
          <a:prstGeom prst="rect">
            <a:avLst/>
          </a:prstGeom>
          <a:noFill/>
        </p:spPr>
        <p:txBody>
          <a:bodyPr wrap="none" rtlCol="0">
            <a:spAutoFit/>
          </a:bodyPr>
          <a:lstStyle/>
          <a:p>
            <a:r>
              <a:rPr lang="de-DE" b="1" i="0" dirty="0">
                <a:solidFill>
                  <a:srgbClr val="0F0F0F"/>
                </a:solidFill>
                <a:effectLst/>
                <a:latin typeface="Roboto" panose="02000000000000000000" pitchFamily="2" charset="0"/>
              </a:rPr>
              <a:t>Funktioniert Beten, Bestellen beim Universum etc.? Menschen beeinflussen | Vera F. Birkenbihl</a:t>
            </a:r>
          </a:p>
          <a:p>
            <a:endParaRPr lang="de-AT" dirty="0"/>
          </a:p>
        </p:txBody>
      </p:sp>
      <p:pic>
        <p:nvPicPr>
          <p:cNvPr id="8" name="Grafik 7">
            <a:extLst>
              <a:ext uri="{FF2B5EF4-FFF2-40B4-BE49-F238E27FC236}">
                <a16:creationId xmlns:a16="http://schemas.microsoft.com/office/drawing/2014/main" id="{06F4F29A-552C-3D64-E568-189AFF79C71D}"/>
              </a:ext>
            </a:extLst>
          </p:cNvPr>
          <p:cNvPicPr>
            <a:picLocks noChangeAspect="1"/>
          </p:cNvPicPr>
          <p:nvPr/>
        </p:nvPicPr>
        <p:blipFill>
          <a:blip r:embed="rId5"/>
          <a:stretch>
            <a:fillRect/>
          </a:stretch>
        </p:blipFill>
        <p:spPr>
          <a:xfrm>
            <a:off x="0" y="609780"/>
            <a:ext cx="4985169" cy="3117341"/>
          </a:xfrm>
          <a:prstGeom prst="rect">
            <a:avLst/>
          </a:prstGeom>
        </p:spPr>
      </p:pic>
      <p:sp>
        <p:nvSpPr>
          <p:cNvPr id="10" name="Textfeld 9">
            <a:extLst>
              <a:ext uri="{FF2B5EF4-FFF2-40B4-BE49-F238E27FC236}">
                <a16:creationId xmlns:a16="http://schemas.microsoft.com/office/drawing/2014/main" id="{F3B7D7D2-82A1-0421-EA4C-098397888774}"/>
              </a:ext>
            </a:extLst>
          </p:cNvPr>
          <p:cNvSpPr txBox="1"/>
          <p:nvPr/>
        </p:nvSpPr>
        <p:spPr>
          <a:xfrm>
            <a:off x="2857772" y="4797137"/>
            <a:ext cx="8188204" cy="369332"/>
          </a:xfrm>
          <a:prstGeom prst="rect">
            <a:avLst/>
          </a:prstGeom>
          <a:noFill/>
        </p:spPr>
        <p:txBody>
          <a:bodyPr wrap="none" rtlCol="0">
            <a:spAutoFit/>
          </a:bodyPr>
          <a:lstStyle/>
          <a:p>
            <a:r>
              <a:rPr lang="de-DE" dirty="0">
                <a:hlinkClick r:id="rId6"/>
              </a:rPr>
              <a:t>Funktioniert Manifestieren wirklich? | Bestellung beim Universum | Vera F. Birkenbihl</a:t>
            </a:r>
            <a:endParaRPr lang="de-AT" dirty="0"/>
          </a:p>
        </p:txBody>
      </p:sp>
      <p:pic>
        <p:nvPicPr>
          <p:cNvPr id="13" name="Grafik 12">
            <a:extLst>
              <a:ext uri="{FF2B5EF4-FFF2-40B4-BE49-F238E27FC236}">
                <a16:creationId xmlns:a16="http://schemas.microsoft.com/office/drawing/2014/main" id="{C3C72F50-12F8-2AF7-96CE-900D029DA7CB}"/>
              </a:ext>
            </a:extLst>
          </p:cNvPr>
          <p:cNvPicPr>
            <a:picLocks noChangeAspect="1"/>
          </p:cNvPicPr>
          <p:nvPr/>
        </p:nvPicPr>
        <p:blipFill>
          <a:blip r:embed="rId7"/>
          <a:stretch>
            <a:fillRect/>
          </a:stretch>
        </p:blipFill>
        <p:spPr>
          <a:xfrm>
            <a:off x="4295800" y="223395"/>
            <a:ext cx="4287707" cy="2948982"/>
          </a:xfrm>
          <a:prstGeom prst="rect">
            <a:avLst/>
          </a:prstGeom>
        </p:spPr>
      </p:pic>
      <p:sp>
        <p:nvSpPr>
          <p:cNvPr id="14" name="Textfeld 13">
            <a:extLst>
              <a:ext uri="{FF2B5EF4-FFF2-40B4-BE49-F238E27FC236}">
                <a16:creationId xmlns:a16="http://schemas.microsoft.com/office/drawing/2014/main" id="{CD592BCA-087B-A997-BA30-6605B13E4970}"/>
              </a:ext>
            </a:extLst>
          </p:cNvPr>
          <p:cNvSpPr txBox="1"/>
          <p:nvPr/>
        </p:nvSpPr>
        <p:spPr>
          <a:xfrm>
            <a:off x="2304748" y="5283618"/>
            <a:ext cx="8983550" cy="646331"/>
          </a:xfrm>
          <a:prstGeom prst="rect">
            <a:avLst/>
          </a:prstGeom>
          <a:noFill/>
        </p:spPr>
        <p:txBody>
          <a:bodyPr wrap="none" rtlCol="0">
            <a:spAutoFit/>
          </a:bodyPr>
          <a:lstStyle/>
          <a:p>
            <a:r>
              <a:rPr lang="de-DE" b="1" i="0" dirty="0">
                <a:solidFill>
                  <a:srgbClr val="0F0F0F"/>
                </a:solidFill>
                <a:effectLst/>
                <a:latin typeface="Roboto" panose="02000000000000000000" pitchFamily="2" charset="0"/>
              </a:rPr>
              <a:t>Funktioniert Manifestieren wirklich? | Bestellung beim Universum | Vera F. Birkenbihl</a:t>
            </a:r>
          </a:p>
          <a:p>
            <a:endParaRPr lang="de-AT" dirty="0"/>
          </a:p>
        </p:txBody>
      </p:sp>
      <p:sp>
        <p:nvSpPr>
          <p:cNvPr id="15" name="Textfeld 14">
            <a:extLst>
              <a:ext uri="{FF2B5EF4-FFF2-40B4-BE49-F238E27FC236}">
                <a16:creationId xmlns:a16="http://schemas.microsoft.com/office/drawing/2014/main" id="{31049F91-C62D-156D-65D2-17D618732AED}"/>
              </a:ext>
            </a:extLst>
          </p:cNvPr>
          <p:cNvSpPr txBox="1"/>
          <p:nvPr/>
        </p:nvSpPr>
        <p:spPr>
          <a:xfrm>
            <a:off x="2304748" y="5862432"/>
            <a:ext cx="9145965" cy="369332"/>
          </a:xfrm>
          <a:prstGeom prst="rect">
            <a:avLst/>
          </a:prstGeom>
          <a:noFill/>
        </p:spPr>
        <p:txBody>
          <a:bodyPr wrap="none" rtlCol="0">
            <a:spAutoFit/>
          </a:bodyPr>
          <a:lstStyle/>
          <a:p>
            <a:r>
              <a:rPr lang="de-DE" dirty="0">
                <a:hlinkClick r:id="rId8"/>
              </a:rPr>
              <a:t>Leben SOFORT verändern mit dem Gesetz der Resonanz | Von Kinder lernen | Vera F. Birkenbihl</a:t>
            </a:r>
            <a:endParaRPr lang="de-AT" dirty="0"/>
          </a:p>
        </p:txBody>
      </p:sp>
      <p:sp>
        <p:nvSpPr>
          <p:cNvPr id="16" name="Textfeld 15">
            <a:extLst>
              <a:ext uri="{FF2B5EF4-FFF2-40B4-BE49-F238E27FC236}">
                <a16:creationId xmlns:a16="http://schemas.microsoft.com/office/drawing/2014/main" id="{2E46862D-4706-2C40-88C8-591918AFEB37}"/>
              </a:ext>
            </a:extLst>
          </p:cNvPr>
          <p:cNvSpPr txBox="1"/>
          <p:nvPr/>
        </p:nvSpPr>
        <p:spPr>
          <a:xfrm>
            <a:off x="1837729" y="6274464"/>
            <a:ext cx="10080004" cy="646331"/>
          </a:xfrm>
          <a:prstGeom prst="rect">
            <a:avLst/>
          </a:prstGeom>
          <a:noFill/>
        </p:spPr>
        <p:txBody>
          <a:bodyPr wrap="none" rtlCol="0">
            <a:spAutoFit/>
          </a:bodyPr>
          <a:lstStyle/>
          <a:p>
            <a:r>
              <a:rPr lang="de-DE" b="1" i="0" dirty="0">
                <a:solidFill>
                  <a:srgbClr val="0F0F0F"/>
                </a:solidFill>
                <a:effectLst/>
                <a:latin typeface="Roboto" panose="02000000000000000000" pitchFamily="2" charset="0"/>
              </a:rPr>
              <a:t>Leben SOFORT verändern mit dem Gesetz der Resonanz | Von Kinder lernen | Vera F. Birkenbihl</a:t>
            </a:r>
          </a:p>
          <a:p>
            <a:endParaRPr lang="de-AT" dirty="0"/>
          </a:p>
        </p:txBody>
      </p:sp>
    </p:spTree>
    <p:extLst>
      <p:ext uri="{BB962C8B-B14F-4D97-AF65-F5344CB8AC3E}">
        <p14:creationId xmlns:p14="http://schemas.microsoft.com/office/powerpoint/2010/main" val="225932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D74B-5210-426B-7B05-D04EA197EA07}"/>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9776CAB-6C92-7BAF-341B-DB495F4152FF}"/>
              </a:ext>
            </a:extLst>
          </p:cNvPr>
          <p:cNvSpPr>
            <a:spLocks noGrp="1"/>
          </p:cNvSpPr>
          <p:nvPr>
            <p:ph type="sldNum" sz="quarter" idx="12"/>
          </p:nvPr>
        </p:nvSpPr>
        <p:spPr/>
        <p:txBody>
          <a:bodyPr/>
          <a:lstStyle/>
          <a:p>
            <a:fld id="{10F43334-FC2F-4D71-B0F1-B4AE512E37E5}" type="slidenum">
              <a:rPr lang="de-AT" smtClean="0"/>
              <a:t>14</a:t>
            </a:fld>
            <a:endParaRPr lang="de-AT" dirty="0"/>
          </a:p>
        </p:txBody>
      </p:sp>
      <p:pic>
        <p:nvPicPr>
          <p:cNvPr id="7" name="Grafik 6">
            <a:extLst>
              <a:ext uri="{FF2B5EF4-FFF2-40B4-BE49-F238E27FC236}">
                <a16:creationId xmlns:a16="http://schemas.microsoft.com/office/drawing/2014/main" id="{0A60DD5F-E93C-AEB8-4B6B-69521D7DB0B3}"/>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6" name="Textfeld 5">
            <a:extLst>
              <a:ext uri="{FF2B5EF4-FFF2-40B4-BE49-F238E27FC236}">
                <a16:creationId xmlns:a16="http://schemas.microsoft.com/office/drawing/2014/main" id="{E613DF9F-A092-7E44-3B86-B317ADABFE2D}"/>
              </a:ext>
            </a:extLst>
          </p:cNvPr>
          <p:cNvSpPr txBox="1"/>
          <p:nvPr/>
        </p:nvSpPr>
        <p:spPr>
          <a:xfrm>
            <a:off x="88256" y="893787"/>
            <a:ext cx="4616829" cy="4154984"/>
          </a:xfrm>
          <a:prstGeom prst="rect">
            <a:avLst/>
          </a:prstGeom>
          <a:noFill/>
        </p:spPr>
        <p:txBody>
          <a:bodyPr wrap="square">
            <a:spAutoFit/>
          </a:bodyPr>
          <a:lstStyle/>
          <a:p>
            <a:r>
              <a:rPr lang="de-DE" sz="2400" dirty="0"/>
              <a:t>Carol </a:t>
            </a:r>
            <a:r>
              <a:rPr lang="de-DE" sz="2400" dirty="0" err="1"/>
              <a:t>Dweck</a:t>
            </a:r>
            <a:r>
              <a:rPr lang="de-DE" sz="2400" dirty="0"/>
              <a:t>:</a:t>
            </a:r>
          </a:p>
          <a:p>
            <a:pPr marL="342900" indent="-342900">
              <a:buFont typeface="Arial" panose="020B0604020202020204" pitchFamily="34" charset="0"/>
              <a:buChar char="•"/>
            </a:pPr>
            <a:r>
              <a:rPr lang="de-DE" sz="2400" dirty="0"/>
              <a:t>Während Menschen mit einem Fixed </a:t>
            </a:r>
            <a:r>
              <a:rPr lang="de-DE" sz="2400" dirty="0" err="1"/>
              <a:t>Mind</a:t>
            </a:r>
            <a:r>
              <a:rPr lang="de-DE" sz="2400" dirty="0"/>
              <a:t> </a:t>
            </a:r>
            <a:r>
              <a:rPr lang="de-DE" sz="2400" dirty="0" err="1"/>
              <a:t>set</a:t>
            </a:r>
            <a:r>
              <a:rPr lang="de-DE" sz="2400" dirty="0"/>
              <a:t> sind von eingefahrenen Glaubenssätzen und der Angst vor dem Versagen geprägt.</a:t>
            </a:r>
          </a:p>
          <a:p>
            <a:pPr marL="342900" indent="-342900">
              <a:buFont typeface="Arial" panose="020B0604020202020204" pitchFamily="34" charset="0"/>
              <a:buChar char="•"/>
            </a:pPr>
            <a:r>
              <a:rPr lang="de-DE" sz="2400" dirty="0"/>
              <a:t>Menschen mit einem Growth Mindset glauben daran, dass Fähigkeiten mit Fleiß und Arbeit erlernt und verbessert werden können. </a:t>
            </a:r>
            <a:endParaRPr lang="de-AT" sz="2400" dirty="0"/>
          </a:p>
        </p:txBody>
      </p:sp>
      <p:sp>
        <p:nvSpPr>
          <p:cNvPr id="10" name="Textfeld 9">
            <a:extLst>
              <a:ext uri="{FF2B5EF4-FFF2-40B4-BE49-F238E27FC236}">
                <a16:creationId xmlns:a16="http://schemas.microsoft.com/office/drawing/2014/main" id="{5E2DA41B-7D04-2441-C017-4C6C7C8BAE04}"/>
              </a:ext>
            </a:extLst>
          </p:cNvPr>
          <p:cNvSpPr txBox="1"/>
          <p:nvPr/>
        </p:nvSpPr>
        <p:spPr>
          <a:xfrm>
            <a:off x="4871866" y="808853"/>
            <a:ext cx="4752528" cy="923330"/>
          </a:xfrm>
          <a:prstGeom prst="rect">
            <a:avLst/>
          </a:prstGeom>
          <a:noFill/>
        </p:spPr>
        <p:txBody>
          <a:bodyPr wrap="square">
            <a:spAutoFit/>
          </a:bodyPr>
          <a:lstStyle/>
          <a:p>
            <a:r>
              <a:rPr lang="de-DE" dirty="0"/>
              <a:t>Wenn Lehrkräfte an die Entwicklungsfähigkeit ihrer </a:t>
            </a:r>
            <a:r>
              <a:rPr lang="de-DE" dirty="0" err="1"/>
              <a:t>Schüler:innen</a:t>
            </a:r>
            <a:r>
              <a:rPr lang="de-DE" dirty="0"/>
              <a:t> glauben, erzielen diese durchweg höhere Lernerfolge.</a:t>
            </a:r>
            <a:endParaRPr lang="de-AT" dirty="0"/>
          </a:p>
        </p:txBody>
      </p:sp>
      <p:pic>
        <p:nvPicPr>
          <p:cNvPr id="15" name="Grafik 14">
            <a:extLst>
              <a:ext uri="{FF2B5EF4-FFF2-40B4-BE49-F238E27FC236}">
                <a16:creationId xmlns:a16="http://schemas.microsoft.com/office/drawing/2014/main" id="{18D56DBD-C8C7-DA37-03AF-D53014014790}"/>
              </a:ext>
            </a:extLst>
          </p:cNvPr>
          <p:cNvPicPr>
            <a:picLocks noChangeAspect="1"/>
          </p:cNvPicPr>
          <p:nvPr/>
        </p:nvPicPr>
        <p:blipFill>
          <a:blip r:embed="rId3"/>
          <a:stretch>
            <a:fillRect/>
          </a:stretch>
        </p:blipFill>
        <p:spPr>
          <a:xfrm>
            <a:off x="9967558" y="3618391"/>
            <a:ext cx="2169846" cy="3189596"/>
          </a:xfrm>
          <a:prstGeom prst="rect">
            <a:avLst/>
          </a:prstGeom>
        </p:spPr>
      </p:pic>
      <p:sp>
        <p:nvSpPr>
          <p:cNvPr id="17" name="Textfeld 16">
            <a:extLst>
              <a:ext uri="{FF2B5EF4-FFF2-40B4-BE49-F238E27FC236}">
                <a16:creationId xmlns:a16="http://schemas.microsoft.com/office/drawing/2014/main" id="{73FDCBC7-54E4-5193-6D63-AB6B2F87CED2}"/>
              </a:ext>
            </a:extLst>
          </p:cNvPr>
          <p:cNvSpPr txBox="1"/>
          <p:nvPr/>
        </p:nvSpPr>
        <p:spPr>
          <a:xfrm>
            <a:off x="8143786" y="1583317"/>
            <a:ext cx="3802519" cy="1200329"/>
          </a:xfrm>
          <a:prstGeom prst="rect">
            <a:avLst/>
          </a:prstGeom>
          <a:noFill/>
        </p:spPr>
        <p:txBody>
          <a:bodyPr wrap="square">
            <a:spAutoFit/>
          </a:bodyPr>
          <a:lstStyle/>
          <a:p>
            <a:r>
              <a:rPr lang="de-DE" dirty="0"/>
              <a:t>Sowohl das Mindset von Lehrkräften als auch das von  </a:t>
            </a:r>
            <a:r>
              <a:rPr lang="de-DE" dirty="0" err="1"/>
              <a:t>Schü</a:t>
            </a:r>
            <a:r>
              <a:rPr lang="de-DE" dirty="0"/>
              <a:t> </a:t>
            </a:r>
            <a:r>
              <a:rPr lang="de-DE" dirty="0" err="1"/>
              <a:t>ler:innen</a:t>
            </a:r>
            <a:r>
              <a:rPr lang="de-DE" dirty="0"/>
              <a:t> ist entscheidend, um Begabungen in der Schule zu nutzen und zu fördern. </a:t>
            </a:r>
            <a:endParaRPr lang="de-AT" dirty="0"/>
          </a:p>
        </p:txBody>
      </p:sp>
      <p:pic>
        <p:nvPicPr>
          <p:cNvPr id="20" name="Grafik 19">
            <a:extLst>
              <a:ext uri="{FF2B5EF4-FFF2-40B4-BE49-F238E27FC236}">
                <a16:creationId xmlns:a16="http://schemas.microsoft.com/office/drawing/2014/main" id="{DD02C073-0DF5-1B91-1DC8-D1FB1EF670ED}"/>
              </a:ext>
            </a:extLst>
          </p:cNvPr>
          <p:cNvPicPr>
            <a:picLocks noChangeAspect="1"/>
          </p:cNvPicPr>
          <p:nvPr/>
        </p:nvPicPr>
        <p:blipFill>
          <a:blip r:embed="rId4"/>
          <a:stretch>
            <a:fillRect/>
          </a:stretch>
        </p:blipFill>
        <p:spPr>
          <a:xfrm>
            <a:off x="4733120" y="1868823"/>
            <a:ext cx="3291705" cy="4661332"/>
          </a:xfrm>
          <a:prstGeom prst="rect">
            <a:avLst/>
          </a:prstGeom>
        </p:spPr>
      </p:pic>
      <p:sp>
        <p:nvSpPr>
          <p:cNvPr id="21" name="Textfeld 20">
            <a:extLst>
              <a:ext uri="{FF2B5EF4-FFF2-40B4-BE49-F238E27FC236}">
                <a16:creationId xmlns:a16="http://schemas.microsoft.com/office/drawing/2014/main" id="{27B01F54-CE66-33E8-ABF9-2C87464362B0}"/>
              </a:ext>
            </a:extLst>
          </p:cNvPr>
          <p:cNvSpPr txBox="1"/>
          <p:nvPr/>
        </p:nvSpPr>
        <p:spPr>
          <a:xfrm>
            <a:off x="4561198" y="110816"/>
            <a:ext cx="7630802" cy="646331"/>
          </a:xfrm>
          <a:prstGeom prst="rect">
            <a:avLst/>
          </a:prstGeom>
          <a:noFill/>
        </p:spPr>
        <p:txBody>
          <a:bodyPr wrap="square" rtlCol="0">
            <a:spAutoFit/>
          </a:bodyPr>
          <a:lstStyle/>
          <a:p>
            <a:r>
              <a:rPr lang="de-DE" sz="3600" b="1" dirty="0">
                <a:solidFill>
                  <a:srgbClr val="C00000"/>
                </a:solidFill>
              </a:rPr>
              <a:t>Fixed Mindset und Growth Mindset</a:t>
            </a:r>
            <a:endParaRPr lang="de-AT" sz="3600" b="1" dirty="0">
              <a:solidFill>
                <a:srgbClr val="C00000"/>
              </a:solidFill>
            </a:endParaRPr>
          </a:p>
        </p:txBody>
      </p:sp>
      <p:sp>
        <p:nvSpPr>
          <p:cNvPr id="22" name="Textfeld 21">
            <a:extLst>
              <a:ext uri="{FF2B5EF4-FFF2-40B4-BE49-F238E27FC236}">
                <a16:creationId xmlns:a16="http://schemas.microsoft.com/office/drawing/2014/main" id="{BE846E80-AF74-810D-9E67-DDB5DD848B74}"/>
              </a:ext>
            </a:extLst>
          </p:cNvPr>
          <p:cNvSpPr txBox="1"/>
          <p:nvPr/>
        </p:nvSpPr>
        <p:spPr>
          <a:xfrm>
            <a:off x="1951254" y="6263192"/>
            <a:ext cx="2753831" cy="369332"/>
          </a:xfrm>
          <a:prstGeom prst="rect">
            <a:avLst/>
          </a:prstGeom>
          <a:noFill/>
        </p:spPr>
        <p:txBody>
          <a:bodyPr wrap="none" rtlCol="0">
            <a:spAutoFit/>
          </a:bodyPr>
          <a:lstStyle/>
          <a:p>
            <a:r>
              <a:rPr lang="de-AT" dirty="0">
                <a:hlinkClick r:id="rId5"/>
              </a:rPr>
              <a:t>Praxiskoffer Mindset – IQES</a:t>
            </a:r>
            <a:endParaRPr lang="de-AT" dirty="0"/>
          </a:p>
        </p:txBody>
      </p:sp>
      <p:sp>
        <p:nvSpPr>
          <p:cNvPr id="13" name="Textfeld 12">
            <a:extLst>
              <a:ext uri="{FF2B5EF4-FFF2-40B4-BE49-F238E27FC236}">
                <a16:creationId xmlns:a16="http://schemas.microsoft.com/office/drawing/2014/main" id="{A564E97B-288F-261E-A1C3-4AA673C009C9}"/>
              </a:ext>
            </a:extLst>
          </p:cNvPr>
          <p:cNvSpPr txBox="1"/>
          <p:nvPr/>
        </p:nvSpPr>
        <p:spPr>
          <a:xfrm>
            <a:off x="7604173" y="3373313"/>
            <a:ext cx="2768418" cy="1200329"/>
          </a:xfrm>
          <a:prstGeom prst="rect">
            <a:avLst/>
          </a:prstGeom>
          <a:solidFill>
            <a:srgbClr val="FDFEDA"/>
          </a:solidFill>
        </p:spPr>
        <p:txBody>
          <a:bodyPr wrap="square">
            <a:spAutoFit/>
          </a:bodyPr>
          <a:lstStyle/>
          <a:p>
            <a:r>
              <a:rPr lang="de-DE" b="1" dirty="0"/>
              <a:t>Frage an die Schüler:</a:t>
            </a:r>
          </a:p>
          <a:p>
            <a:r>
              <a:rPr lang="de-DE" b="1" dirty="0"/>
              <a:t>Wie wohl Thomas Edison </a:t>
            </a:r>
          </a:p>
          <a:p>
            <a:r>
              <a:rPr lang="de-DE" b="1" dirty="0"/>
              <a:t>die Glühbirne erfunden hat…..</a:t>
            </a:r>
            <a:endParaRPr lang="de-AT" b="1" dirty="0"/>
          </a:p>
        </p:txBody>
      </p:sp>
    </p:spTree>
    <p:extLst>
      <p:ext uri="{BB962C8B-B14F-4D97-AF65-F5344CB8AC3E}">
        <p14:creationId xmlns:p14="http://schemas.microsoft.com/office/powerpoint/2010/main" val="273455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49BF-4ADA-D3F4-CBF3-02E8E81B7883}"/>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67507FF-6F6C-D2F6-4D6D-5145B7867E3B}"/>
              </a:ext>
            </a:extLst>
          </p:cNvPr>
          <p:cNvSpPr>
            <a:spLocks noGrp="1"/>
          </p:cNvSpPr>
          <p:nvPr>
            <p:ph type="sldNum" sz="quarter" idx="12"/>
          </p:nvPr>
        </p:nvSpPr>
        <p:spPr/>
        <p:txBody>
          <a:bodyPr/>
          <a:lstStyle/>
          <a:p>
            <a:fld id="{10F43334-FC2F-4D71-B0F1-B4AE512E37E5}" type="slidenum">
              <a:rPr lang="de-AT" smtClean="0"/>
              <a:t>15</a:t>
            </a:fld>
            <a:endParaRPr lang="de-AT" dirty="0"/>
          </a:p>
        </p:txBody>
      </p:sp>
      <p:pic>
        <p:nvPicPr>
          <p:cNvPr id="7" name="Grafik 6">
            <a:extLst>
              <a:ext uri="{FF2B5EF4-FFF2-40B4-BE49-F238E27FC236}">
                <a16:creationId xmlns:a16="http://schemas.microsoft.com/office/drawing/2014/main" id="{0FF917DB-B320-2F58-1EBD-E9728CB7F366}"/>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4" name="Grafik 3">
            <a:extLst>
              <a:ext uri="{FF2B5EF4-FFF2-40B4-BE49-F238E27FC236}">
                <a16:creationId xmlns:a16="http://schemas.microsoft.com/office/drawing/2014/main" id="{BC96FA7C-CB2C-4397-7809-315A7A74C2B0}"/>
              </a:ext>
            </a:extLst>
          </p:cNvPr>
          <p:cNvPicPr>
            <a:picLocks noChangeAspect="1"/>
          </p:cNvPicPr>
          <p:nvPr/>
        </p:nvPicPr>
        <p:blipFill>
          <a:blip r:embed="rId3"/>
          <a:stretch>
            <a:fillRect/>
          </a:stretch>
        </p:blipFill>
        <p:spPr>
          <a:xfrm>
            <a:off x="290424" y="163508"/>
            <a:ext cx="5055302" cy="6530984"/>
          </a:xfrm>
          <a:prstGeom prst="rect">
            <a:avLst/>
          </a:prstGeom>
        </p:spPr>
      </p:pic>
      <p:pic>
        <p:nvPicPr>
          <p:cNvPr id="6" name="Grafik 5">
            <a:extLst>
              <a:ext uri="{FF2B5EF4-FFF2-40B4-BE49-F238E27FC236}">
                <a16:creationId xmlns:a16="http://schemas.microsoft.com/office/drawing/2014/main" id="{3E9C4669-AB88-BEE4-6444-6C03064C5020}"/>
              </a:ext>
            </a:extLst>
          </p:cNvPr>
          <p:cNvPicPr>
            <a:picLocks noChangeAspect="1"/>
          </p:cNvPicPr>
          <p:nvPr/>
        </p:nvPicPr>
        <p:blipFill>
          <a:blip r:embed="rId4"/>
          <a:stretch>
            <a:fillRect/>
          </a:stretch>
        </p:blipFill>
        <p:spPr>
          <a:xfrm>
            <a:off x="6023992" y="163508"/>
            <a:ext cx="3819525" cy="2438400"/>
          </a:xfrm>
          <a:prstGeom prst="rect">
            <a:avLst/>
          </a:prstGeom>
        </p:spPr>
      </p:pic>
      <p:pic>
        <p:nvPicPr>
          <p:cNvPr id="10" name="Grafik 9">
            <a:extLst>
              <a:ext uri="{FF2B5EF4-FFF2-40B4-BE49-F238E27FC236}">
                <a16:creationId xmlns:a16="http://schemas.microsoft.com/office/drawing/2014/main" id="{74EBFDAA-A0B2-21EB-467D-57BAD0DF9C1B}"/>
              </a:ext>
            </a:extLst>
          </p:cNvPr>
          <p:cNvPicPr>
            <a:picLocks noChangeAspect="1"/>
          </p:cNvPicPr>
          <p:nvPr/>
        </p:nvPicPr>
        <p:blipFill>
          <a:blip r:embed="rId5"/>
          <a:stretch>
            <a:fillRect/>
          </a:stretch>
        </p:blipFill>
        <p:spPr>
          <a:xfrm>
            <a:off x="6672064" y="2621440"/>
            <a:ext cx="4464893" cy="3653094"/>
          </a:xfrm>
          <a:prstGeom prst="rect">
            <a:avLst/>
          </a:prstGeom>
        </p:spPr>
      </p:pic>
    </p:spTree>
    <p:extLst>
      <p:ext uri="{BB962C8B-B14F-4D97-AF65-F5344CB8AC3E}">
        <p14:creationId xmlns:p14="http://schemas.microsoft.com/office/powerpoint/2010/main" val="305329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BD4D-3A3F-C14F-7E23-9E1A47775411}"/>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080897A-5A18-5F1D-DB21-EECE53AD5C9C}"/>
              </a:ext>
            </a:extLst>
          </p:cNvPr>
          <p:cNvSpPr>
            <a:spLocks noGrp="1"/>
          </p:cNvSpPr>
          <p:nvPr>
            <p:ph type="sldNum" sz="quarter" idx="12"/>
          </p:nvPr>
        </p:nvSpPr>
        <p:spPr/>
        <p:txBody>
          <a:bodyPr/>
          <a:lstStyle/>
          <a:p>
            <a:fld id="{10F43334-FC2F-4D71-B0F1-B4AE512E37E5}" type="slidenum">
              <a:rPr lang="de-AT" smtClean="0"/>
              <a:t>16</a:t>
            </a:fld>
            <a:endParaRPr lang="de-AT" dirty="0"/>
          </a:p>
        </p:txBody>
      </p:sp>
      <p:pic>
        <p:nvPicPr>
          <p:cNvPr id="7" name="Grafik 6">
            <a:extLst>
              <a:ext uri="{FF2B5EF4-FFF2-40B4-BE49-F238E27FC236}">
                <a16:creationId xmlns:a16="http://schemas.microsoft.com/office/drawing/2014/main" id="{FF85AC7E-E8CA-15C4-891B-477DE7124E78}"/>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13" name="Grafik 12">
            <a:extLst>
              <a:ext uri="{FF2B5EF4-FFF2-40B4-BE49-F238E27FC236}">
                <a16:creationId xmlns:a16="http://schemas.microsoft.com/office/drawing/2014/main" id="{A37E32C0-DFFA-7520-98F9-FE6CBBC04BBA}"/>
              </a:ext>
            </a:extLst>
          </p:cNvPr>
          <p:cNvPicPr>
            <a:picLocks noChangeAspect="1"/>
          </p:cNvPicPr>
          <p:nvPr/>
        </p:nvPicPr>
        <p:blipFill>
          <a:blip r:embed="rId3"/>
          <a:stretch>
            <a:fillRect/>
          </a:stretch>
        </p:blipFill>
        <p:spPr>
          <a:xfrm>
            <a:off x="407368" y="260648"/>
            <a:ext cx="5562268" cy="4824536"/>
          </a:xfrm>
          <a:prstGeom prst="rect">
            <a:avLst/>
          </a:prstGeom>
        </p:spPr>
      </p:pic>
      <p:pic>
        <p:nvPicPr>
          <p:cNvPr id="17" name="Grafik 16">
            <a:extLst>
              <a:ext uri="{FF2B5EF4-FFF2-40B4-BE49-F238E27FC236}">
                <a16:creationId xmlns:a16="http://schemas.microsoft.com/office/drawing/2014/main" id="{1873E5C1-70A4-B5B3-1AFD-842402D332A7}"/>
              </a:ext>
            </a:extLst>
          </p:cNvPr>
          <p:cNvPicPr>
            <a:picLocks noChangeAspect="1"/>
          </p:cNvPicPr>
          <p:nvPr/>
        </p:nvPicPr>
        <p:blipFill>
          <a:blip r:embed="rId4"/>
          <a:stretch>
            <a:fillRect/>
          </a:stretch>
        </p:blipFill>
        <p:spPr>
          <a:xfrm>
            <a:off x="6198682" y="1972828"/>
            <a:ext cx="5743575" cy="1400175"/>
          </a:xfrm>
          <a:prstGeom prst="rect">
            <a:avLst/>
          </a:prstGeom>
        </p:spPr>
      </p:pic>
      <p:pic>
        <p:nvPicPr>
          <p:cNvPr id="18" name="Grafik 17">
            <a:extLst>
              <a:ext uri="{FF2B5EF4-FFF2-40B4-BE49-F238E27FC236}">
                <a16:creationId xmlns:a16="http://schemas.microsoft.com/office/drawing/2014/main" id="{0C9B26BD-2A18-03A3-E2BC-C22B5247A55C}"/>
              </a:ext>
            </a:extLst>
          </p:cNvPr>
          <p:cNvPicPr>
            <a:picLocks noChangeAspect="1"/>
          </p:cNvPicPr>
          <p:nvPr/>
        </p:nvPicPr>
        <p:blipFill>
          <a:blip r:embed="rId5"/>
          <a:stretch>
            <a:fillRect/>
          </a:stretch>
        </p:blipFill>
        <p:spPr>
          <a:xfrm>
            <a:off x="6384032" y="476671"/>
            <a:ext cx="4248472" cy="944105"/>
          </a:xfrm>
          <a:prstGeom prst="rect">
            <a:avLst/>
          </a:prstGeom>
        </p:spPr>
      </p:pic>
      <p:pic>
        <p:nvPicPr>
          <p:cNvPr id="20" name="Grafik 19">
            <a:extLst>
              <a:ext uri="{FF2B5EF4-FFF2-40B4-BE49-F238E27FC236}">
                <a16:creationId xmlns:a16="http://schemas.microsoft.com/office/drawing/2014/main" id="{3225F819-3CDE-E7C9-4A34-0C0A4CEE476B}"/>
              </a:ext>
            </a:extLst>
          </p:cNvPr>
          <p:cNvPicPr>
            <a:picLocks noChangeAspect="1"/>
          </p:cNvPicPr>
          <p:nvPr/>
        </p:nvPicPr>
        <p:blipFill>
          <a:blip r:embed="rId6"/>
          <a:stretch>
            <a:fillRect/>
          </a:stretch>
        </p:blipFill>
        <p:spPr>
          <a:xfrm>
            <a:off x="6087961" y="3789040"/>
            <a:ext cx="5085530" cy="1757385"/>
          </a:xfrm>
          <a:prstGeom prst="rect">
            <a:avLst/>
          </a:prstGeom>
        </p:spPr>
      </p:pic>
    </p:spTree>
    <p:extLst>
      <p:ext uri="{BB962C8B-B14F-4D97-AF65-F5344CB8AC3E}">
        <p14:creationId xmlns:p14="http://schemas.microsoft.com/office/powerpoint/2010/main" val="256151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8F302-43AE-4031-984A-56BB5CFDA38B}"/>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D03FB6A-7C43-D767-45C2-80AA4E22E4CE}"/>
              </a:ext>
            </a:extLst>
          </p:cNvPr>
          <p:cNvSpPr>
            <a:spLocks noGrp="1"/>
          </p:cNvSpPr>
          <p:nvPr>
            <p:ph type="sldNum" sz="quarter" idx="12"/>
          </p:nvPr>
        </p:nvSpPr>
        <p:spPr/>
        <p:txBody>
          <a:bodyPr/>
          <a:lstStyle/>
          <a:p>
            <a:fld id="{10F43334-FC2F-4D71-B0F1-B4AE512E37E5}" type="slidenum">
              <a:rPr lang="de-AT" smtClean="0"/>
              <a:t>17</a:t>
            </a:fld>
            <a:endParaRPr lang="de-AT" dirty="0"/>
          </a:p>
        </p:txBody>
      </p:sp>
      <p:sp>
        <p:nvSpPr>
          <p:cNvPr id="8" name="Textfeld 7">
            <a:extLst>
              <a:ext uri="{FF2B5EF4-FFF2-40B4-BE49-F238E27FC236}">
                <a16:creationId xmlns:a16="http://schemas.microsoft.com/office/drawing/2014/main" id="{2C1B5500-EB9C-8714-15D5-A0CC754358B6}"/>
              </a:ext>
            </a:extLst>
          </p:cNvPr>
          <p:cNvSpPr txBox="1"/>
          <p:nvPr/>
        </p:nvSpPr>
        <p:spPr>
          <a:xfrm>
            <a:off x="0" y="136524"/>
            <a:ext cx="12072664" cy="5570756"/>
          </a:xfrm>
          <a:prstGeom prst="rect">
            <a:avLst/>
          </a:prstGeom>
          <a:noFill/>
        </p:spPr>
        <p:txBody>
          <a:bodyPr wrap="square">
            <a:spAutoFit/>
          </a:bodyPr>
          <a:lstStyle/>
          <a:p>
            <a:pPr algn="ctr"/>
            <a:r>
              <a:rPr lang="de-DE" sz="4000" b="1" i="0" dirty="0">
                <a:solidFill>
                  <a:srgbClr val="C00000"/>
                </a:solidFill>
                <a:effectLst/>
                <a:latin typeface="NeueHaasDisplay"/>
              </a:rPr>
              <a:t>Lernförderliche Rückmeldungen: </a:t>
            </a:r>
          </a:p>
          <a:p>
            <a:pPr algn="ctr"/>
            <a:r>
              <a:rPr lang="de-DE" sz="4000" b="1" i="0" dirty="0">
                <a:solidFill>
                  <a:srgbClr val="C00000"/>
                </a:solidFill>
                <a:effectLst/>
                <a:latin typeface="NeueHaasDisplay"/>
              </a:rPr>
              <a:t>Checkliste und Karten:</a:t>
            </a:r>
          </a:p>
          <a:p>
            <a:pPr algn="ctr"/>
            <a:r>
              <a:rPr lang="de-DE" sz="4400" b="1" i="0" dirty="0">
                <a:solidFill>
                  <a:srgbClr val="000000"/>
                </a:solidFill>
                <a:effectLst/>
                <a:latin typeface="NeueHaasDisplay"/>
              </a:rPr>
              <a:t> Keine Zeit für Feedback? </a:t>
            </a:r>
          </a:p>
          <a:p>
            <a:pPr algn="ctr"/>
            <a:r>
              <a:rPr lang="de-DE" sz="2800" b="0" i="0" dirty="0">
                <a:solidFill>
                  <a:srgbClr val="000000"/>
                </a:solidFill>
                <a:effectLst/>
                <a:latin typeface="NeueHaasDisplay"/>
              </a:rPr>
              <a:t>Die Checkliste und das Kartenset zeigen, wie Lehrpersonen trotz enger</a:t>
            </a:r>
          </a:p>
          <a:p>
            <a:pPr algn="ctr"/>
            <a:r>
              <a:rPr lang="de-DE" sz="2800" b="0" i="0" dirty="0">
                <a:solidFill>
                  <a:srgbClr val="000000"/>
                </a:solidFill>
                <a:effectLst/>
                <a:latin typeface="NeueHaasDisplay"/>
              </a:rPr>
              <a:t> Stundenpläne und großer Klassen </a:t>
            </a:r>
            <a:endParaRPr lang="de-DE" sz="2800" dirty="0">
              <a:solidFill>
                <a:srgbClr val="000000"/>
              </a:solidFill>
              <a:latin typeface="NeueHaasDisplay"/>
            </a:endParaRPr>
          </a:p>
          <a:p>
            <a:pPr algn="ctr"/>
            <a:r>
              <a:rPr lang="de-DE" sz="3600" b="1" i="0" dirty="0">
                <a:solidFill>
                  <a:srgbClr val="000000"/>
                </a:solidFill>
                <a:effectLst/>
                <a:latin typeface="NeueHaasDisplay"/>
              </a:rPr>
              <a:t>erfolgreich Feedback geben: </a:t>
            </a:r>
          </a:p>
          <a:p>
            <a:pPr algn="ctr"/>
            <a:endParaRPr lang="de-DE" sz="3600" b="1" i="0" dirty="0">
              <a:solidFill>
                <a:srgbClr val="000000"/>
              </a:solidFill>
              <a:effectLst/>
              <a:latin typeface="NeueHaasDisplay"/>
            </a:endParaRPr>
          </a:p>
          <a:p>
            <a:pPr algn="ctr"/>
            <a:r>
              <a:rPr lang="de-DE" sz="4800" b="1" i="0" dirty="0">
                <a:solidFill>
                  <a:srgbClr val="C00000"/>
                </a:solidFill>
                <a:effectLst/>
                <a:latin typeface="NeueHaasDisplay"/>
              </a:rPr>
              <a:t>konkret, positiv und nach vorn gerichtet.</a:t>
            </a:r>
          </a:p>
          <a:p>
            <a:pPr algn="ctr"/>
            <a:r>
              <a:rPr lang="de-DE" sz="2800" b="0" i="0" dirty="0">
                <a:solidFill>
                  <a:srgbClr val="000000"/>
                </a:solidFill>
                <a:effectLst/>
                <a:latin typeface="NeueHaasDisplay"/>
              </a:rPr>
              <a:t> Das entlastet die Lehrpersonen und hilft den Schülerinnen und Schüler, erfolgreich zu lernen und zu arbeiten.</a:t>
            </a:r>
          </a:p>
        </p:txBody>
      </p:sp>
      <p:pic>
        <p:nvPicPr>
          <p:cNvPr id="9" name="Grafik 8">
            <a:extLst>
              <a:ext uri="{FF2B5EF4-FFF2-40B4-BE49-F238E27FC236}">
                <a16:creationId xmlns:a16="http://schemas.microsoft.com/office/drawing/2014/main" id="{315AC279-6546-6D62-33B1-B83168FD919D}"/>
              </a:ext>
            </a:extLst>
          </p:cNvPr>
          <p:cNvPicPr>
            <a:picLocks noChangeAspect="1"/>
          </p:cNvPicPr>
          <p:nvPr/>
        </p:nvPicPr>
        <p:blipFill>
          <a:blip r:embed="rId2"/>
          <a:stretch>
            <a:fillRect/>
          </a:stretch>
        </p:blipFill>
        <p:spPr>
          <a:xfrm>
            <a:off x="290424" y="5367106"/>
            <a:ext cx="1413088" cy="1422384"/>
          </a:xfrm>
          <a:prstGeom prst="rect">
            <a:avLst/>
          </a:prstGeom>
        </p:spPr>
      </p:pic>
    </p:spTree>
    <p:extLst>
      <p:ext uri="{BB962C8B-B14F-4D97-AF65-F5344CB8AC3E}">
        <p14:creationId xmlns:p14="http://schemas.microsoft.com/office/powerpoint/2010/main" val="5159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1A96-A831-93F7-332C-F5615F95D761}"/>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5931627-FBA1-C287-7EBB-928CCBB28BAA}"/>
              </a:ext>
            </a:extLst>
          </p:cNvPr>
          <p:cNvSpPr>
            <a:spLocks noGrp="1"/>
          </p:cNvSpPr>
          <p:nvPr>
            <p:ph type="sldNum" sz="quarter" idx="12"/>
          </p:nvPr>
        </p:nvSpPr>
        <p:spPr/>
        <p:txBody>
          <a:bodyPr/>
          <a:lstStyle/>
          <a:p>
            <a:fld id="{10F43334-FC2F-4D71-B0F1-B4AE512E37E5}" type="slidenum">
              <a:rPr lang="de-AT" smtClean="0"/>
              <a:t>18</a:t>
            </a:fld>
            <a:endParaRPr lang="de-AT" dirty="0"/>
          </a:p>
        </p:txBody>
      </p:sp>
      <p:pic>
        <p:nvPicPr>
          <p:cNvPr id="7" name="Grafik 6">
            <a:extLst>
              <a:ext uri="{FF2B5EF4-FFF2-40B4-BE49-F238E27FC236}">
                <a16:creationId xmlns:a16="http://schemas.microsoft.com/office/drawing/2014/main" id="{6C9AE1A6-2016-E633-8BAD-64C6E7B5D34F}"/>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4" name="Textfeld 3">
            <a:extLst>
              <a:ext uri="{FF2B5EF4-FFF2-40B4-BE49-F238E27FC236}">
                <a16:creationId xmlns:a16="http://schemas.microsoft.com/office/drawing/2014/main" id="{E8FDA474-BB22-26BF-AAA5-3BBA464D34C7}"/>
              </a:ext>
            </a:extLst>
          </p:cNvPr>
          <p:cNvSpPr txBox="1"/>
          <p:nvPr/>
        </p:nvSpPr>
        <p:spPr>
          <a:xfrm>
            <a:off x="0" y="620688"/>
            <a:ext cx="12000656" cy="4339650"/>
          </a:xfrm>
          <a:prstGeom prst="rect">
            <a:avLst/>
          </a:prstGeom>
          <a:noFill/>
        </p:spPr>
        <p:txBody>
          <a:bodyPr wrap="square">
            <a:spAutoFit/>
          </a:bodyPr>
          <a:lstStyle/>
          <a:p>
            <a:pPr algn="ctr"/>
            <a:r>
              <a:rPr lang="de-DE" sz="3600" b="1" i="0" dirty="0">
                <a:solidFill>
                  <a:srgbClr val="C00000"/>
                </a:solidFill>
                <a:effectLst/>
                <a:latin typeface="NeueHaasDisplay"/>
              </a:rPr>
              <a:t>Feedback zum Lernen:</a:t>
            </a:r>
          </a:p>
          <a:p>
            <a:pPr marL="342900" indent="-342900">
              <a:buFont typeface="Arial" panose="020B0604020202020204" pitchFamily="34" charset="0"/>
              <a:buChar char="•"/>
            </a:pPr>
            <a:r>
              <a:rPr lang="de-DE" sz="2400" b="0" i="0" dirty="0">
                <a:solidFill>
                  <a:srgbClr val="000000"/>
                </a:solidFill>
                <a:effectLst/>
                <a:latin typeface="NeueHaasDisplay"/>
              </a:rPr>
              <a:t>Kinder und Jugendliche lernen dann am besten, wenn sie dabei unterstützt werden, ihre eigenen Lehrer zu werden. </a:t>
            </a:r>
          </a:p>
          <a:p>
            <a:pPr marL="342900" indent="-342900">
              <a:buFont typeface="Arial" panose="020B0604020202020204" pitchFamily="34" charset="0"/>
              <a:buChar char="•"/>
            </a:pPr>
            <a:r>
              <a:rPr lang="de-DE" sz="2400" b="0" i="0" dirty="0">
                <a:solidFill>
                  <a:srgbClr val="000000"/>
                </a:solidFill>
                <a:effectLst/>
                <a:latin typeface="NeueHaasDisplay"/>
              </a:rPr>
              <a:t>Das bedeutet: beim Lernen selbstständiger und fähiger zu werden, eigene Lernwege zu suchen und zu reflektieren, sowie Lernergebnisse zu bewerten. </a:t>
            </a:r>
          </a:p>
          <a:p>
            <a:pPr marL="342900" indent="-342900">
              <a:buFont typeface="Arial" panose="020B0604020202020204" pitchFamily="34" charset="0"/>
              <a:buChar char="•"/>
            </a:pPr>
            <a:r>
              <a:rPr lang="de-DE" sz="2400" b="0" i="0" dirty="0">
                <a:solidFill>
                  <a:srgbClr val="000000"/>
                </a:solidFill>
                <a:effectLst/>
                <a:latin typeface="NeueHaasDisplay"/>
              </a:rPr>
              <a:t>Die Potentiale für eine neue Lernkultur sind enorm, wenn Lehrende und Lernende Selbstevaluation als wechselseitiges Feedback begreifen, bei dem es im Kern um die Frage geht, wie das Lernen (der Schüler/innen) und die Lernarrangements (der Lehrperson) verbessert werden können. </a:t>
            </a:r>
          </a:p>
          <a:p>
            <a:pPr marL="342900" indent="-342900">
              <a:buFont typeface="Arial" panose="020B0604020202020204" pitchFamily="34" charset="0"/>
              <a:buChar char="•"/>
            </a:pPr>
            <a:r>
              <a:rPr lang="de-DE" sz="2400" b="0" i="0" dirty="0">
                <a:solidFill>
                  <a:srgbClr val="000000"/>
                </a:solidFill>
                <a:effectLst/>
                <a:latin typeface="NeueHaasDisplay"/>
              </a:rPr>
              <a:t>Die IQES-Instrumente unterstützen eine Feedbackpraxis, in der das Lernen der Schüler/innen und der Lehrpersonen im Zentrum steht.</a:t>
            </a:r>
          </a:p>
        </p:txBody>
      </p:sp>
      <p:sp>
        <p:nvSpPr>
          <p:cNvPr id="8" name="Textfeld 7">
            <a:extLst>
              <a:ext uri="{FF2B5EF4-FFF2-40B4-BE49-F238E27FC236}">
                <a16:creationId xmlns:a16="http://schemas.microsoft.com/office/drawing/2014/main" id="{9FFAE3AE-102D-A72B-3728-E563AC6B0244}"/>
              </a:ext>
            </a:extLst>
          </p:cNvPr>
          <p:cNvSpPr txBox="1"/>
          <p:nvPr/>
        </p:nvSpPr>
        <p:spPr>
          <a:xfrm>
            <a:off x="1919536" y="6196905"/>
            <a:ext cx="6098458" cy="369332"/>
          </a:xfrm>
          <a:prstGeom prst="rect">
            <a:avLst/>
          </a:prstGeom>
          <a:noFill/>
        </p:spPr>
        <p:txBody>
          <a:bodyPr wrap="square">
            <a:spAutoFit/>
          </a:bodyPr>
          <a:lstStyle/>
          <a:p>
            <a:r>
              <a:rPr lang="de-AT" dirty="0">
                <a:hlinkClick r:id="rId3"/>
              </a:rPr>
              <a:t>Fee</a:t>
            </a:r>
            <a:r>
              <a:rPr lang="de-AT" b="1" dirty="0">
                <a:hlinkClick r:id="rId3"/>
              </a:rPr>
              <a:t>db</a:t>
            </a:r>
            <a:r>
              <a:rPr lang="de-AT" dirty="0">
                <a:hlinkClick r:id="rId3"/>
              </a:rPr>
              <a:t>ack zum Lernen – IQES</a:t>
            </a:r>
            <a:endParaRPr lang="de-AT" dirty="0"/>
          </a:p>
        </p:txBody>
      </p:sp>
    </p:spTree>
    <p:extLst>
      <p:ext uri="{BB962C8B-B14F-4D97-AF65-F5344CB8AC3E}">
        <p14:creationId xmlns:p14="http://schemas.microsoft.com/office/powerpoint/2010/main" val="56722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B8A54AB-3A98-492D-BD85-81779DA86AF9}"/>
              </a:ext>
            </a:extLst>
          </p:cNvPr>
          <p:cNvPicPr>
            <a:picLocks noGrp="1" noChangeAspect="1"/>
          </p:cNvPicPr>
          <p:nvPr>
            <p:ph idx="1"/>
          </p:nvPr>
        </p:nvPicPr>
        <p:blipFill>
          <a:blip r:embed="rId2"/>
          <a:stretch>
            <a:fillRect/>
          </a:stretch>
        </p:blipFill>
        <p:spPr>
          <a:xfrm>
            <a:off x="3324448" y="874949"/>
            <a:ext cx="5738026" cy="5422172"/>
          </a:xfrm>
        </p:spPr>
      </p:pic>
      <p:sp>
        <p:nvSpPr>
          <p:cNvPr id="3" name="Foliennummernplatzhalter 2">
            <a:extLst>
              <a:ext uri="{FF2B5EF4-FFF2-40B4-BE49-F238E27FC236}">
                <a16:creationId xmlns:a16="http://schemas.microsoft.com/office/drawing/2014/main" id="{2208EA17-0D10-4342-96CF-ABF14C7589A1}"/>
              </a:ext>
            </a:extLst>
          </p:cNvPr>
          <p:cNvSpPr>
            <a:spLocks noGrp="1"/>
          </p:cNvSpPr>
          <p:nvPr>
            <p:ph type="sldNum" sz="quarter" idx="12"/>
          </p:nvPr>
        </p:nvSpPr>
        <p:spPr/>
        <p:txBody>
          <a:bodyPr/>
          <a:lstStyle/>
          <a:p>
            <a:fld id="{10F43334-FC2F-4D71-B0F1-B4AE512E37E5}" type="slidenum">
              <a:rPr lang="de-AT" smtClean="0"/>
              <a:t>1</a:t>
            </a:fld>
            <a:endParaRPr lang="de-AT" dirty="0"/>
          </a:p>
        </p:txBody>
      </p:sp>
      <p:sp>
        <p:nvSpPr>
          <p:cNvPr id="4" name="Titel 3">
            <a:extLst>
              <a:ext uri="{FF2B5EF4-FFF2-40B4-BE49-F238E27FC236}">
                <a16:creationId xmlns:a16="http://schemas.microsoft.com/office/drawing/2014/main" id="{DCAB1386-5873-4B0F-96A2-9F290564E736}"/>
              </a:ext>
            </a:extLst>
          </p:cNvPr>
          <p:cNvSpPr>
            <a:spLocks noGrp="1"/>
          </p:cNvSpPr>
          <p:nvPr>
            <p:ph type="title"/>
          </p:nvPr>
        </p:nvSpPr>
        <p:spPr>
          <a:xfrm>
            <a:off x="119336" y="298911"/>
            <a:ext cx="4679495" cy="576038"/>
          </a:xfrm>
        </p:spPr>
        <p:txBody>
          <a:bodyPr/>
          <a:lstStyle/>
          <a:p>
            <a:r>
              <a:rPr lang="de-AT" b="1" dirty="0"/>
              <a:t>Qualitätsrahmen für Schulen</a:t>
            </a:r>
          </a:p>
        </p:txBody>
      </p:sp>
      <p:sp>
        <p:nvSpPr>
          <p:cNvPr id="5" name="Fußzeilenplatzhalter 4">
            <a:extLst>
              <a:ext uri="{FF2B5EF4-FFF2-40B4-BE49-F238E27FC236}">
                <a16:creationId xmlns:a16="http://schemas.microsoft.com/office/drawing/2014/main" id="{DC1FC07A-C9FD-4E34-9575-9B888C499F7A}"/>
              </a:ext>
            </a:extLst>
          </p:cNvPr>
          <p:cNvSpPr>
            <a:spLocks noGrp="1"/>
          </p:cNvSpPr>
          <p:nvPr>
            <p:ph type="ftr" sz="quarter" idx="3"/>
          </p:nvPr>
        </p:nvSpPr>
        <p:spPr/>
        <p:txBody>
          <a:bodyPr/>
          <a:lstStyle/>
          <a:p>
            <a:r>
              <a:rPr lang="nb-NO">
                <a:solidFill>
                  <a:srgbClr val="E95F5F"/>
                </a:solidFill>
              </a:rPr>
              <a:t>QMS-Einführung</a:t>
            </a:r>
            <a:endParaRPr lang="de-AT" dirty="0">
              <a:solidFill>
                <a:srgbClr val="E95F5F"/>
              </a:solidFill>
            </a:endParaRPr>
          </a:p>
        </p:txBody>
      </p:sp>
      <p:pic>
        <p:nvPicPr>
          <p:cNvPr id="8" name="Grafik 7">
            <a:extLst>
              <a:ext uri="{FF2B5EF4-FFF2-40B4-BE49-F238E27FC236}">
                <a16:creationId xmlns:a16="http://schemas.microsoft.com/office/drawing/2014/main" id="{2F9DFCC0-CFC5-4ACC-A643-827DE5B5B60B}"/>
              </a:ext>
            </a:extLst>
          </p:cNvPr>
          <p:cNvPicPr>
            <a:picLocks noChangeAspect="1"/>
          </p:cNvPicPr>
          <p:nvPr/>
        </p:nvPicPr>
        <p:blipFill>
          <a:blip r:embed="rId3"/>
          <a:stretch>
            <a:fillRect/>
          </a:stretch>
        </p:blipFill>
        <p:spPr>
          <a:xfrm>
            <a:off x="4378617" y="6260359"/>
            <a:ext cx="2725148" cy="597460"/>
          </a:xfrm>
          <a:prstGeom prst="rect">
            <a:avLst/>
          </a:prstGeom>
        </p:spPr>
      </p:pic>
      <p:sp>
        <p:nvSpPr>
          <p:cNvPr id="9" name="Textfeld 8">
            <a:extLst>
              <a:ext uri="{FF2B5EF4-FFF2-40B4-BE49-F238E27FC236}">
                <a16:creationId xmlns:a16="http://schemas.microsoft.com/office/drawing/2014/main" id="{55D50D8B-EC96-4B39-B7CD-C917BF4E28D1}"/>
              </a:ext>
            </a:extLst>
          </p:cNvPr>
          <p:cNvSpPr txBox="1"/>
          <p:nvPr/>
        </p:nvSpPr>
        <p:spPr>
          <a:xfrm>
            <a:off x="8443285" y="2076773"/>
            <a:ext cx="2898600" cy="461665"/>
          </a:xfrm>
          <a:prstGeom prst="rect">
            <a:avLst/>
          </a:prstGeom>
          <a:noFill/>
        </p:spPr>
        <p:txBody>
          <a:bodyPr wrap="square" rtlCol="0">
            <a:spAutoFit/>
          </a:bodyPr>
          <a:lstStyle/>
          <a:p>
            <a:r>
              <a:rPr lang="de-AT" sz="2400" b="1" dirty="0">
                <a:solidFill>
                  <a:srgbClr val="FF0000"/>
                </a:solidFill>
              </a:rPr>
              <a:t>Qualitätsdimension</a:t>
            </a:r>
          </a:p>
        </p:txBody>
      </p:sp>
      <p:sp>
        <p:nvSpPr>
          <p:cNvPr id="11" name="Textfeld 10">
            <a:extLst>
              <a:ext uri="{FF2B5EF4-FFF2-40B4-BE49-F238E27FC236}">
                <a16:creationId xmlns:a16="http://schemas.microsoft.com/office/drawing/2014/main" id="{AF6ED568-127A-4127-B988-3EE00CAD9055}"/>
              </a:ext>
            </a:extLst>
          </p:cNvPr>
          <p:cNvSpPr txBox="1"/>
          <p:nvPr/>
        </p:nvSpPr>
        <p:spPr>
          <a:xfrm>
            <a:off x="9449720" y="3010445"/>
            <a:ext cx="3024336" cy="461665"/>
          </a:xfrm>
          <a:prstGeom prst="rect">
            <a:avLst/>
          </a:prstGeom>
          <a:noFill/>
        </p:spPr>
        <p:txBody>
          <a:bodyPr wrap="square" rtlCol="0">
            <a:spAutoFit/>
          </a:bodyPr>
          <a:lstStyle/>
          <a:p>
            <a:r>
              <a:rPr lang="de-AT" sz="2400" b="1" dirty="0">
                <a:solidFill>
                  <a:srgbClr val="FF0000"/>
                </a:solidFill>
              </a:rPr>
              <a:t>Qualitätsbereich</a:t>
            </a:r>
          </a:p>
        </p:txBody>
      </p:sp>
      <p:sp>
        <p:nvSpPr>
          <p:cNvPr id="13" name="Textfeld 12">
            <a:extLst>
              <a:ext uri="{FF2B5EF4-FFF2-40B4-BE49-F238E27FC236}">
                <a16:creationId xmlns:a16="http://schemas.microsoft.com/office/drawing/2014/main" id="{D9AB517C-6171-48A7-BAA2-2C2BE8CF19A6}"/>
              </a:ext>
            </a:extLst>
          </p:cNvPr>
          <p:cNvSpPr txBox="1"/>
          <p:nvPr/>
        </p:nvSpPr>
        <p:spPr>
          <a:xfrm>
            <a:off x="9446232" y="4015466"/>
            <a:ext cx="2477891" cy="461665"/>
          </a:xfrm>
          <a:prstGeom prst="rect">
            <a:avLst/>
          </a:prstGeom>
          <a:noFill/>
        </p:spPr>
        <p:txBody>
          <a:bodyPr wrap="square">
            <a:spAutoFit/>
          </a:bodyPr>
          <a:lstStyle/>
          <a:p>
            <a:r>
              <a:rPr lang="de-AT" sz="2400" b="1" dirty="0">
                <a:solidFill>
                  <a:srgbClr val="FF0000"/>
                </a:solidFill>
              </a:rPr>
              <a:t>Qualitätskriterien</a:t>
            </a:r>
          </a:p>
        </p:txBody>
      </p:sp>
      <p:cxnSp>
        <p:nvCxnSpPr>
          <p:cNvPr id="18" name="Gerade Verbindung mit Pfeil 17">
            <a:extLst>
              <a:ext uri="{FF2B5EF4-FFF2-40B4-BE49-F238E27FC236}">
                <a16:creationId xmlns:a16="http://schemas.microsoft.com/office/drawing/2014/main" id="{96A561F1-A055-411C-8352-35AD7FD2EE26}"/>
              </a:ext>
            </a:extLst>
          </p:cNvPr>
          <p:cNvCxnSpPr>
            <a:cxnSpLocks/>
          </p:cNvCxnSpPr>
          <p:nvPr/>
        </p:nvCxnSpPr>
        <p:spPr>
          <a:xfrm flipV="1">
            <a:off x="8112224" y="2417186"/>
            <a:ext cx="792088" cy="1168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44357D8B-DF01-4C45-859F-19E552451802}"/>
              </a:ext>
            </a:extLst>
          </p:cNvPr>
          <p:cNvCxnSpPr>
            <a:cxnSpLocks/>
          </p:cNvCxnSpPr>
          <p:nvPr/>
        </p:nvCxnSpPr>
        <p:spPr>
          <a:xfrm flipV="1">
            <a:off x="8845194" y="3429000"/>
            <a:ext cx="1355262" cy="60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5D3B395C-AC58-4804-BF68-FD00BD7E7928}"/>
              </a:ext>
            </a:extLst>
          </p:cNvPr>
          <p:cNvSpPr txBox="1"/>
          <p:nvPr/>
        </p:nvSpPr>
        <p:spPr>
          <a:xfrm>
            <a:off x="7326089" y="4941601"/>
            <a:ext cx="3156446" cy="1077218"/>
          </a:xfrm>
          <a:prstGeom prst="rect">
            <a:avLst/>
          </a:prstGeom>
          <a:noFill/>
        </p:spPr>
        <p:txBody>
          <a:bodyPr wrap="square" rtlCol="0">
            <a:spAutoFit/>
          </a:bodyPr>
          <a:lstStyle/>
          <a:p>
            <a:r>
              <a:rPr lang="de-AT" sz="1600" b="1" dirty="0"/>
              <a:t>Zu 5.1 Lernende verfügen über die in den Lehrplänen</a:t>
            </a:r>
          </a:p>
          <a:p>
            <a:r>
              <a:rPr lang="de-AT" sz="1600" b="1" dirty="0"/>
              <a:t>vorgegebenen fachlichen Kompetenzen</a:t>
            </a:r>
          </a:p>
        </p:txBody>
      </p:sp>
      <p:cxnSp>
        <p:nvCxnSpPr>
          <p:cNvPr id="26" name="Gerade Verbindung mit Pfeil 25">
            <a:extLst>
              <a:ext uri="{FF2B5EF4-FFF2-40B4-BE49-F238E27FC236}">
                <a16:creationId xmlns:a16="http://schemas.microsoft.com/office/drawing/2014/main" id="{A595001A-4363-48FF-8C87-F6BEF6A2D9BD}"/>
              </a:ext>
            </a:extLst>
          </p:cNvPr>
          <p:cNvCxnSpPr>
            <a:cxnSpLocks/>
          </p:cNvCxnSpPr>
          <p:nvPr/>
        </p:nvCxnSpPr>
        <p:spPr>
          <a:xfrm flipV="1">
            <a:off x="8904312" y="4414990"/>
            <a:ext cx="1152128" cy="64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FDDD1447-BB88-418B-B48F-678B80BDE219}"/>
              </a:ext>
            </a:extLst>
          </p:cNvPr>
          <p:cNvSpPr txBox="1"/>
          <p:nvPr/>
        </p:nvSpPr>
        <p:spPr>
          <a:xfrm>
            <a:off x="7326089" y="5063597"/>
            <a:ext cx="184731" cy="369332"/>
          </a:xfrm>
          <a:prstGeom prst="rect">
            <a:avLst/>
          </a:prstGeom>
          <a:noFill/>
        </p:spPr>
        <p:txBody>
          <a:bodyPr wrap="none" rtlCol="0">
            <a:spAutoFit/>
          </a:bodyPr>
          <a:lstStyle/>
          <a:p>
            <a:endParaRPr lang="de-AT" dirty="0"/>
          </a:p>
        </p:txBody>
      </p:sp>
      <p:sp>
        <p:nvSpPr>
          <p:cNvPr id="2" name="Textfeld 1">
            <a:extLst>
              <a:ext uri="{FF2B5EF4-FFF2-40B4-BE49-F238E27FC236}">
                <a16:creationId xmlns:a16="http://schemas.microsoft.com/office/drawing/2014/main" id="{8E4FCC81-FF15-D5D3-F6C3-0DD540D82B6E}"/>
              </a:ext>
            </a:extLst>
          </p:cNvPr>
          <p:cNvSpPr txBox="1"/>
          <p:nvPr/>
        </p:nvSpPr>
        <p:spPr>
          <a:xfrm>
            <a:off x="15902" y="4414990"/>
            <a:ext cx="2755178" cy="954107"/>
          </a:xfrm>
          <a:prstGeom prst="rect">
            <a:avLst/>
          </a:prstGeom>
          <a:noFill/>
        </p:spPr>
        <p:txBody>
          <a:bodyPr wrap="none" rtlCol="0">
            <a:spAutoFit/>
          </a:bodyPr>
          <a:lstStyle/>
          <a:p>
            <a:pPr algn="ctr"/>
            <a:r>
              <a:rPr lang="de-AT" sz="2800" b="1" dirty="0">
                <a:solidFill>
                  <a:srgbClr val="0070C0"/>
                </a:solidFill>
              </a:rPr>
              <a:t>Pädagogische </a:t>
            </a:r>
          </a:p>
          <a:p>
            <a:pPr algn="ctr"/>
            <a:r>
              <a:rPr lang="de-AT" sz="2800" b="1" dirty="0">
                <a:solidFill>
                  <a:srgbClr val="0070C0"/>
                </a:solidFill>
              </a:rPr>
              <a:t>Leitvorstellungen</a:t>
            </a:r>
          </a:p>
        </p:txBody>
      </p:sp>
      <p:sp>
        <p:nvSpPr>
          <p:cNvPr id="12" name="Pfeil: nach links 11">
            <a:extLst>
              <a:ext uri="{FF2B5EF4-FFF2-40B4-BE49-F238E27FC236}">
                <a16:creationId xmlns:a16="http://schemas.microsoft.com/office/drawing/2014/main" id="{D5E74A04-D814-0E7B-12FC-DEEFC0DA85E5}"/>
              </a:ext>
            </a:extLst>
          </p:cNvPr>
          <p:cNvSpPr/>
          <p:nvPr/>
        </p:nvSpPr>
        <p:spPr>
          <a:xfrm>
            <a:off x="2639616" y="4617297"/>
            <a:ext cx="648605" cy="648607"/>
          </a:xfrm>
          <a:prstGeom prst="leftArrow">
            <a:avLst>
              <a:gd name="adj1" fmla="val 50000"/>
              <a:gd name="adj2" fmla="val 65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9359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4DD6-ADBC-D6C7-2FD8-C4EFB76E91CC}"/>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910CD61-9BAD-6DD0-0431-8D89E7F2A806}"/>
              </a:ext>
            </a:extLst>
          </p:cNvPr>
          <p:cNvSpPr>
            <a:spLocks noGrp="1"/>
          </p:cNvSpPr>
          <p:nvPr>
            <p:ph type="sldNum" sz="quarter" idx="12"/>
          </p:nvPr>
        </p:nvSpPr>
        <p:spPr/>
        <p:txBody>
          <a:bodyPr/>
          <a:lstStyle/>
          <a:p>
            <a:fld id="{10F43334-FC2F-4D71-B0F1-B4AE512E37E5}" type="slidenum">
              <a:rPr lang="de-AT" smtClean="0"/>
              <a:t>19</a:t>
            </a:fld>
            <a:endParaRPr lang="de-AT" dirty="0"/>
          </a:p>
        </p:txBody>
      </p:sp>
      <p:pic>
        <p:nvPicPr>
          <p:cNvPr id="7" name="Grafik 6">
            <a:extLst>
              <a:ext uri="{FF2B5EF4-FFF2-40B4-BE49-F238E27FC236}">
                <a16:creationId xmlns:a16="http://schemas.microsoft.com/office/drawing/2014/main" id="{95FED77D-AC8C-5A52-99C7-EC4E893E9484}"/>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8" name="Textfeld 7">
            <a:extLst>
              <a:ext uri="{FF2B5EF4-FFF2-40B4-BE49-F238E27FC236}">
                <a16:creationId xmlns:a16="http://schemas.microsoft.com/office/drawing/2014/main" id="{FE4C354F-1D83-6837-D3D4-AD557F3B7DD9}"/>
              </a:ext>
            </a:extLst>
          </p:cNvPr>
          <p:cNvSpPr txBox="1"/>
          <p:nvPr/>
        </p:nvSpPr>
        <p:spPr>
          <a:xfrm>
            <a:off x="1919536" y="6196905"/>
            <a:ext cx="6098458" cy="369332"/>
          </a:xfrm>
          <a:prstGeom prst="rect">
            <a:avLst/>
          </a:prstGeom>
          <a:noFill/>
        </p:spPr>
        <p:txBody>
          <a:bodyPr wrap="square">
            <a:spAutoFit/>
          </a:bodyPr>
          <a:lstStyle/>
          <a:p>
            <a:r>
              <a:rPr lang="de-AT" dirty="0">
                <a:hlinkClick r:id="rId3"/>
              </a:rPr>
              <a:t>Fee</a:t>
            </a:r>
            <a:r>
              <a:rPr lang="de-AT" b="1" dirty="0">
                <a:hlinkClick r:id="rId3"/>
              </a:rPr>
              <a:t>db</a:t>
            </a:r>
            <a:r>
              <a:rPr lang="de-AT" dirty="0">
                <a:hlinkClick r:id="rId3"/>
              </a:rPr>
              <a:t>ack zum Lernen – IQES</a:t>
            </a:r>
            <a:endParaRPr lang="de-AT" dirty="0"/>
          </a:p>
        </p:txBody>
      </p:sp>
      <p:sp>
        <p:nvSpPr>
          <p:cNvPr id="5" name="Textfeld 4">
            <a:extLst>
              <a:ext uri="{FF2B5EF4-FFF2-40B4-BE49-F238E27FC236}">
                <a16:creationId xmlns:a16="http://schemas.microsoft.com/office/drawing/2014/main" id="{191A676B-BA32-4256-FE36-058AB38A6928}"/>
              </a:ext>
            </a:extLst>
          </p:cNvPr>
          <p:cNvSpPr txBox="1"/>
          <p:nvPr/>
        </p:nvSpPr>
        <p:spPr>
          <a:xfrm>
            <a:off x="987973" y="289591"/>
            <a:ext cx="6098458" cy="830997"/>
          </a:xfrm>
          <a:prstGeom prst="rect">
            <a:avLst/>
          </a:prstGeom>
          <a:noFill/>
        </p:spPr>
        <p:txBody>
          <a:bodyPr wrap="square">
            <a:spAutoFit/>
          </a:bodyPr>
          <a:lstStyle/>
          <a:p>
            <a:r>
              <a:rPr lang="de-AT" sz="4800" b="0" i="0" dirty="0">
                <a:solidFill>
                  <a:srgbClr val="C00000"/>
                </a:solidFill>
                <a:effectLst/>
                <a:latin typeface="NeueHaasDisplay"/>
              </a:rPr>
              <a:t>Feedback zum Lernen</a:t>
            </a:r>
            <a:endParaRPr lang="de-AT" sz="4800" dirty="0">
              <a:solidFill>
                <a:srgbClr val="C00000"/>
              </a:solidFill>
            </a:endParaRPr>
          </a:p>
        </p:txBody>
      </p:sp>
      <p:pic>
        <p:nvPicPr>
          <p:cNvPr id="9" name="Grafik 8">
            <a:extLst>
              <a:ext uri="{FF2B5EF4-FFF2-40B4-BE49-F238E27FC236}">
                <a16:creationId xmlns:a16="http://schemas.microsoft.com/office/drawing/2014/main" id="{719DD2B6-6980-15F7-A334-7047EEB2443B}"/>
              </a:ext>
            </a:extLst>
          </p:cNvPr>
          <p:cNvPicPr>
            <a:picLocks noChangeAspect="1"/>
          </p:cNvPicPr>
          <p:nvPr/>
        </p:nvPicPr>
        <p:blipFill>
          <a:blip r:embed="rId4"/>
          <a:stretch>
            <a:fillRect/>
          </a:stretch>
        </p:blipFill>
        <p:spPr>
          <a:xfrm>
            <a:off x="0" y="1268760"/>
            <a:ext cx="8601075" cy="2714625"/>
          </a:xfrm>
          <a:prstGeom prst="rect">
            <a:avLst/>
          </a:prstGeom>
        </p:spPr>
      </p:pic>
      <p:pic>
        <p:nvPicPr>
          <p:cNvPr id="11" name="Grafik 10">
            <a:extLst>
              <a:ext uri="{FF2B5EF4-FFF2-40B4-BE49-F238E27FC236}">
                <a16:creationId xmlns:a16="http://schemas.microsoft.com/office/drawing/2014/main" id="{7A69ADB8-89D4-9D8E-E1BE-97916F08DBB5}"/>
              </a:ext>
            </a:extLst>
          </p:cNvPr>
          <p:cNvPicPr>
            <a:picLocks noChangeAspect="1"/>
          </p:cNvPicPr>
          <p:nvPr/>
        </p:nvPicPr>
        <p:blipFill>
          <a:blip r:embed="rId5"/>
          <a:stretch>
            <a:fillRect/>
          </a:stretch>
        </p:blipFill>
        <p:spPr>
          <a:xfrm>
            <a:off x="8586041" y="1311622"/>
            <a:ext cx="2819400" cy="2628900"/>
          </a:xfrm>
          <a:prstGeom prst="rect">
            <a:avLst/>
          </a:prstGeom>
        </p:spPr>
      </p:pic>
    </p:spTree>
    <p:extLst>
      <p:ext uri="{BB962C8B-B14F-4D97-AF65-F5344CB8AC3E}">
        <p14:creationId xmlns:p14="http://schemas.microsoft.com/office/powerpoint/2010/main" val="399783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DF87-0527-067D-D4F9-CF8AC808E257}"/>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D3630B3-7FF1-2A47-8E12-81E96305B11C}"/>
              </a:ext>
            </a:extLst>
          </p:cNvPr>
          <p:cNvSpPr>
            <a:spLocks noGrp="1"/>
          </p:cNvSpPr>
          <p:nvPr>
            <p:ph type="sldNum" sz="quarter" idx="12"/>
          </p:nvPr>
        </p:nvSpPr>
        <p:spPr/>
        <p:txBody>
          <a:bodyPr/>
          <a:lstStyle/>
          <a:p>
            <a:fld id="{10F43334-FC2F-4D71-B0F1-B4AE512E37E5}" type="slidenum">
              <a:rPr lang="de-AT" smtClean="0"/>
              <a:t>20</a:t>
            </a:fld>
            <a:endParaRPr lang="de-AT" dirty="0"/>
          </a:p>
        </p:txBody>
      </p:sp>
      <p:pic>
        <p:nvPicPr>
          <p:cNvPr id="7" name="Grafik 6">
            <a:extLst>
              <a:ext uri="{FF2B5EF4-FFF2-40B4-BE49-F238E27FC236}">
                <a16:creationId xmlns:a16="http://schemas.microsoft.com/office/drawing/2014/main" id="{3B1A68D1-BC20-9DCC-7A5E-C3F657B3445F}"/>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5" name="Textfeld 4">
            <a:extLst>
              <a:ext uri="{FF2B5EF4-FFF2-40B4-BE49-F238E27FC236}">
                <a16:creationId xmlns:a16="http://schemas.microsoft.com/office/drawing/2014/main" id="{9F192B2F-11B2-F621-D40C-9873EBAC5A4E}"/>
              </a:ext>
            </a:extLst>
          </p:cNvPr>
          <p:cNvSpPr txBox="1"/>
          <p:nvPr/>
        </p:nvSpPr>
        <p:spPr>
          <a:xfrm>
            <a:off x="119336" y="241164"/>
            <a:ext cx="7632848" cy="769441"/>
          </a:xfrm>
          <a:prstGeom prst="rect">
            <a:avLst/>
          </a:prstGeom>
          <a:noFill/>
        </p:spPr>
        <p:txBody>
          <a:bodyPr wrap="square">
            <a:spAutoFit/>
          </a:bodyPr>
          <a:lstStyle/>
          <a:p>
            <a:pPr algn="ctr"/>
            <a:r>
              <a:rPr lang="de-DE" sz="4400" dirty="0">
                <a:solidFill>
                  <a:srgbClr val="C00000"/>
                </a:solidFill>
                <a:latin typeface="NeueHaasDisplay"/>
              </a:rPr>
              <a:t>P</a:t>
            </a:r>
            <a:r>
              <a:rPr lang="de-AT" sz="4400" dirty="0" err="1">
                <a:solidFill>
                  <a:srgbClr val="C00000"/>
                </a:solidFill>
                <a:latin typeface="NeueHaasDisplay"/>
              </a:rPr>
              <a:t>rofessionalisierung</a:t>
            </a:r>
            <a:r>
              <a:rPr lang="de-AT" sz="4400" dirty="0">
                <a:solidFill>
                  <a:srgbClr val="C00000"/>
                </a:solidFill>
                <a:latin typeface="NeueHaasDisplay"/>
              </a:rPr>
              <a:t> - Lehrkraft</a:t>
            </a:r>
          </a:p>
        </p:txBody>
      </p:sp>
      <p:sp>
        <p:nvSpPr>
          <p:cNvPr id="4" name="Textfeld 3">
            <a:extLst>
              <a:ext uri="{FF2B5EF4-FFF2-40B4-BE49-F238E27FC236}">
                <a16:creationId xmlns:a16="http://schemas.microsoft.com/office/drawing/2014/main" id="{7116F7F6-227D-42EE-00CC-4732142978DC}"/>
              </a:ext>
            </a:extLst>
          </p:cNvPr>
          <p:cNvSpPr txBox="1"/>
          <p:nvPr/>
        </p:nvSpPr>
        <p:spPr>
          <a:xfrm>
            <a:off x="6168008" y="56498"/>
            <a:ext cx="5212389" cy="369332"/>
          </a:xfrm>
          <a:prstGeom prst="rect">
            <a:avLst/>
          </a:prstGeom>
          <a:noFill/>
        </p:spPr>
        <p:txBody>
          <a:bodyPr wrap="none" rtlCol="0">
            <a:spAutoFit/>
          </a:bodyPr>
          <a:lstStyle/>
          <a:p>
            <a:r>
              <a:rPr lang="de-DE" dirty="0">
                <a:hlinkClick r:id="rId3"/>
              </a:rPr>
              <a:t>Acht Schlüssel zum erfolgreichen Lerncoaching – IQES</a:t>
            </a:r>
            <a:endParaRPr lang="de-AT" dirty="0"/>
          </a:p>
        </p:txBody>
      </p:sp>
      <p:pic>
        <p:nvPicPr>
          <p:cNvPr id="10" name="Grafik 9">
            <a:extLst>
              <a:ext uri="{FF2B5EF4-FFF2-40B4-BE49-F238E27FC236}">
                <a16:creationId xmlns:a16="http://schemas.microsoft.com/office/drawing/2014/main" id="{D27D6B51-DE2C-A76D-64AA-4D0F34AE2770}"/>
              </a:ext>
            </a:extLst>
          </p:cNvPr>
          <p:cNvPicPr>
            <a:picLocks noChangeAspect="1"/>
          </p:cNvPicPr>
          <p:nvPr/>
        </p:nvPicPr>
        <p:blipFill>
          <a:blip r:embed="rId4"/>
          <a:stretch>
            <a:fillRect/>
          </a:stretch>
        </p:blipFill>
        <p:spPr>
          <a:xfrm>
            <a:off x="0" y="997465"/>
            <a:ext cx="8230497" cy="2095036"/>
          </a:xfrm>
          <a:prstGeom prst="rect">
            <a:avLst/>
          </a:prstGeom>
        </p:spPr>
      </p:pic>
      <p:pic>
        <p:nvPicPr>
          <p:cNvPr id="13" name="Grafik 12">
            <a:extLst>
              <a:ext uri="{FF2B5EF4-FFF2-40B4-BE49-F238E27FC236}">
                <a16:creationId xmlns:a16="http://schemas.microsoft.com/office/drawing/2014/main" id="{5096B9BA-14D2-E7A8-A2BB-CC01EA4CDB14}"/>
              </a:ext>
            </a:extLst>
          </p:cNvPr>
          <p:cNvPicPr>
            <a:picLocks noChangeAspect="1"/>
          </p:cNvPicPr>
          <p:nvPr/>
        </p:nvPicPr>
        <p:blipFill>
          <a:blip r:embed="rId5"/>
          <a:stretch>
            <a:fillRect/>
          </a:stretch>
        </p:blipFill>
        <p:spPr>
          <a:xfrm>
            <a:off x="4144622" y="2276873"/>
            <a:ext cx="7152215" cy="4524630"/>
          </a:xfrm>
          <a:prstGeom prst="rect">
            <a:avLst/>
          </a:prstGeom>
        </p:spPr>
      </p:pic>
    </p:spTree>
    <p:extLst>
      <p:ext uri="{BB962C8B-B14F-4D97-AF65-F5344CB8AC3E}">
        <p14:creationId xmlns:p14="http://schemas.microsoft.com/office/powerpoint/2010/main" val="18627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BAF5-62C7-B2D9-CF10-F6FD55B8296A}"/>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467BB35-CCC4-F1BD-A089-C30C8720078D}"/>
              </a:ext>
            </a:extLst>
          </p:cNvPr>
          <p:cNvSpPr>
            <a:spLocks noGrp="1"/>
          </p:cNvSpPr>
          <p:nvPr>
            <p:ph type="sldNum" sz="quarter" idx="12"/>
          </p:nvPr>
        </p:nvSpPr>
        <p:spPr/>
        <p:txBody>
          <a:bodyPr/>
          <a:lstStyle/>
          <a:p>
            <a:fld id="{10F43334-FC2F-4D71-B0F1-B4AE512E37E5}" type="slidenum">
              <a:rPr lang="de-AT" smtClean="0"/>
              <a:t>21</a:t>
            </a:fld>
            <a:endParaRPr lang="de-AT" dirty="0"/>
          </a:p>
        </p:txBody>
      </p:sp>
      <p:pic>
        <p:nvPicPr>
          <p:cNvPr id="7" name="Grafik 6">
            <a:extLst>
              <a:ext uri="{FF2B5EF4-FFF2-40B4-BE49-F238E27FC236}">
                <a16:creationId xmlns:a16="http://schemas.microsoft.com/office/drawing/2014/main" id="{442F0CBE-CC0F-198E-65CD-CCE5264BE39A}"/>
              </a:ext>
            </a:extLst>
          </p:cNvPr>
          <p:cNvPicPr>
            <a:picLocks noChangeAspect="1"/>
          </p:cNvPicPr>
          <p:nvPr/>
        </p:nvPicPr>
        <p:blipFill>
          <a:blip r:embed="rId2"/>
          <a:stretch>
            <a:fillRect/>
          </a:stretch>
        </p:blipFill>
        <p:spPr>
          <a:xfrm>
            <a:off x="290424" y="5367106"/>
            <a:ext cx="982780" cy="989245"/>
          </a:xfrm>
          <a:prstGeom prst="rect">
            <a:avLst/>
          </a:prstGeom>
        </p:spPr>
      </p:pic>
      <p:sp>
        <p:nvSpPr>
          <p:cNvPr id="2" name="Textfeld 1">
            <a:extLst>
              <a:ext uri="{FF2B5EF4-FFF2-40B4-BE49-F238E27FC236}">
                <a16:creationId xmlns:a16="http://schemas.microsoft.com/office/drawing/2014/main" id="{BF046C18-40A4-9C13-8659-E3E7FE42CED3}"/>
              </a:ext>
            </a:extLst>
          </p:cNvPr>
          <p:cNvSpPr txBox="1"/>
          <p:nvPr/>
        </p:nvSpPr>
        <p:spPr>
          <a:xfrm>
            <a:off x="0" y="35097"/>
            <a:ext cx="11866172" cy="6463308"/>
          </a:xfrm>
          <a:prstGeom prst="rect">
            <a:avLst/>
          </a:prstGeom>
          <a:solidFill>
            <a:srgbClr val="FDFEDA"/>
          </a:solidFill>
        </p:spPr>
        <p:txBody>
          <a:bodyPr wrap="square" rtlCol="0">
            <a:spAutoFit/>
          </a:bodyPr>
          <a:lstStyle/>
          <a:p>
            <a:r>
              <a:rPr lang="de-DE" sz="3600" b="1">
                <a:solidFill>
                  <a:srgbClr val="C00000"/>
                </a:solidFill>
              </a:rPr>
              <a:t>Arbeitsauftrag 3 </a:t>
            </a:r>
            <a:r>
              <a:rPr lang="de-DE" sz="3600" b="1" dirty="0">
                <a:solidFill>
                  <a:srgbClr val="C00000"/>
                </a:solidFill>
              </a:rPr>
              <a:t>– Lerncoaching</a:t>
            </a:r>
          </a:p>
          <a:p>
            <a:endParaRPr lang="de-DE" sz="2800" b="1" dirty="0">
              <a:solidFill>
                <a:srgbClr val="C00000"/>
              </a:solidFill>
            </a:endParaRPr>
          </a:p>
          <a:p>
            <a:r>
              <a:rPr lang="de-DE" sz="2800" b="1" dirty="0">
                <a:solidFill>
                  <a:srgbClr val="C00000"/>
                </a:solidFill>
              </a:rPr>
              <a:t>Arbeitsanweisung Sozialform: Teams zu 4 Personen</a:t>
            </a:r>
          </a:p>
          <a:p>
            <a:pPr marL="457200" indent="-457200">
              <a:buFont typeface="Arial" panose="020B0604020202020204" pitchFamily="34" charset="0"/>
              <a:buChar char="•"/>
            </a:pPr>
            <a:r>
              <a:rPr lang="de-DE" sz="2800" dirty="0"/>
              <a:t>Suchen Sie auf der IQES-Website die vorgestellten Unterlagen.</a:t>
            </a:r>
          </a:p>
          <a:p>
            <a:pPr marL="457200" indent="-457200">
              <a:buFont typeface="Arial" panose="020B0604020202020204" pitchFamily="34" charset="0"/>
              <a:buChar char="•"/>
            </a:pPr>
            <a:r>
              <a:rPr lang="de-DE" sz="2800" dirty="0"/>
              <a:t>Lesen Sie die Unterlage durch.</a:t>
            </a:r>
          </a:p>
          <a:p>
            <a:pPr marL="457200" indent="-457200">
              <a:buFont typeface="Arial" panose="020B0604020202020204" pitchFamily="34" charset="0"/>
              <a:buChar char="•"/>
            </a:pPr>
            <a:r>
              <a:rPr lang="de-DE" sz="2800" dirty="0"/>
              <a:t>Öffnen Sie die Unterlage: „</a:t>
            </a:r>
            <a:r>
              <a:rPr lang="de-AT" sz="24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Meine persönliche Checkliste: </a:t>
            </a:r>
            <a:r>
              <a:rPr lang="de-AT" sz="2400" i="1"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Gelingensfaktoren</a:t>
            </a:r>
            <a:r>
              <a:rPr lang="de-AT" sz="24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für meine lernwirksame Coachinggespräche“</a:t>
            </a:r>
          </a:p>
          <a:p>
            <a:pPr marL="457200" indent="-457200">
              <a:buFont typeface="Arial" panose="020B0604020202020204" pitchFamily="34" charset="0"/>
              <a:buChar char="•"/>
            </a:pPr>
            <a:r>
              <a:rPr lang="de-AT"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Reflektieren Sie Ihr persönliches Verhalten aus vergangenen Coachinggesprächen mit Ihren Schülern und tragen Sie die Ergebnisse Ihrer Reflexion (Meine Stärken bzw. </a:t>
            </a:r>
            <a:r>
              <a:rPr lang="de-AT" sz="2800" dirty="0">
                <a:effectLst/>
                <a:latin typeface="Aptos" panose="020B0004020202020204" pitchFamily="34" charset="0"/>
                <a:ea typeface="Aptos" panose="020B0004020202020204" pitchFamily="34" charset="0"/>
                <a:cs typeface="Times New Roman" panose="02020603050405020304" pitchFamily="18" charset="0"/>
              </a:rPr>
              <a:t>Fokusbereiche für meine persönliche Coachingentwicklung) in Ihre Checkliste ein.</a:t>
            </a:r>
            <a:endParaRPr lang="de-DE" sz="2400" dirty="0"/>
          </a:p>
          <a:p>
            <a:pPr marL="457200" indent="-457200">
              <a:buFont typeface="Arial" panose="020B0604020202020204" pitchFamily="34" charset="0"/>
              <a:buChar char="•"/>
            </a:pPr>
            <a:r>
              <a:rPr lang="de-DE" sz="2800" dirty="0"/>
              <a:t>Tauschen Sie Ihre Ergebnisse mit den Ergebnissen Ihrer Teamkollegen aus.</a:t>
            </a:r>
          </a:p>
          <a:p>
            <a:pPr marL="457200" indent="-457200">
              <a:buFont typeface="Arial" panose="020B0604020202020204" pitchFamily="34" charset="0"/>
              <a:buChar char="•"/>
            </a:pPr>
            <a:r>
              <a:rPr lang="de-DE" sz="2800" dirty="0"/>
              <a:t>Welche konkrete Zielsetzung nimmt sich das Team aus diesem Arbeitsauftrag für die Schulpraxis mit.</a:t>
            </a:r>
          </a:p>
          <a:p>
            <a:endParaRPr lang="de-DE" dirty="0"/>
          </a:p>
        </p:txBody>
      </p:sp>
      <p:pic>
        <p:nvPicPr>
          <p:cNvPr id="11" name="Grafik 10">
            <a:extLst>
              <a:ext uri="{FF2B5EF4-FFF2-40B4-BE49-F238E27FC236}">
                <a16:creationId xmlns:a16="http://schemas.microsoft.com/office/drawing/2014/main" id="{050BAA5B-3D0E-D284-9335-2D42B232B20C}"/>
              </a:ext>
            </a:extLst>
          </p:cNvPr>
          <p:cNvPicPr>
            <a:picLocks noChangeAspect="1"/>
          </p:cNvPicPr>
          <p:nvPr/>
        </p:nvPicPr>
        <p:blipFill>
          <a:blip r:embed="rId3"/>
          <a:stretch>
            <a:fillRect/>
          </a:stretch>
        </p:blipFill>
        <p:spPr>
          <a:xfrm>
            <a:off x="6911405" y="136524"/>
            <a:ext cx="4680520" cy="743586"/>
          </a:xfrm>
          <a:prstGeom prst="rect">
            <a:avLst/>
          </a:prstGeom>
        </p:spPr>
      </p:pic>
      <p:sp>
        <p:nvSpPr>
          <p:cNvPr id="12" name="Textfeld 11">
            <a:extLst>
              <a:ext uri="{FF2B5EF4-FFF2-40B4-BE49-F238E27FC236}">
                <a16:creationId xmlns:a16="http://schemas.microsoft.com/office/drawing/2014/main" id="{63F9E60B-6D1B-8393-814C-45E56AF43567}"/>
              </a:ext>
            </a:extLst>
          </p:cNvPr>
          <p:cNvSpPr txBox="1"/>
          <p:nvPr/>
        </p:nvSpPr>
        <p:spPr>
          <a:xfrm>
            <a:off x="231814" y="510778"/>
            <a:ext cx="5212389" cy="369332"/>
          </a:xfrm>
          <a:prstGeom prst="rect">
            <a:avLst/>
          </a:prstGeom>
          <a:noFill/>
        </p:spPr>
        <p:txBody>
          <a:bodyPr wrap="none" rtlCol="0">
            <a:spAutoFit/>
          </a:bodyPr>
          <a:lstStyle/>
          <a:p>
            <a:r>
              <a:rPr lang="de-DE" dirty="0">
                <a:hlinkClick r:id="rId4"/>
              </a:rPr>
              <a:t>Acht Schlüssel zum erfolgreichen Lerncoaching – IQES</a:t>
            </a:r>
            <a:endParaRPr lang="de-AT" dirty="0"/>
          </a:p>
        </p:txBody>
      </p:sp>
      <p:pic>
        <p:nvPicPr>
          <p:cNvPr id="14" name="Grafik 13">
            <a:extLst>
              <a:ext uri="{FF2B5EF4-FFF2-40B4-BE49-F238E27FC236}">
                <a16:creationId xmlns:a16="http://schemas.microsoft.com/office/drawing/2014/main" id="{F84593A8-30D5-038E-F7EA-B11EDB52BD23}"/>
              </a:ext>
            </a:extLst>
          </p:cNvPr>
          <p:cNvPicPr>
            <a:picLocks noChangeAspect="1"/>
          </p:cNvPicPr>
          <p:nvPr/>
        </p:nvPicPr>
        <p:blipFill>
          <a:blip r:embed="rId2"/>
          <a:stretch>
            <a:fillRect/>
          </a:stretch>
        </p:blipFill>
        <p:spPr>
          <a:xfrm>
            <a:off x="580848" y="6179694"/>
            <a:ext cx="982780" cy="624186"/>
          </a:xfrm>
          <a:prstGeom prst="rect">
            <a:avLst/>
          </a:prstGeom>
        </p:spPr>
      </p:pic>
    </p:spTree>
    <p:extLst>
      <p:ext uri="{BB962C8B-B14F-4D97-AF65-F5344CB8AC3E}">
        <p14:creationId xmlns:p14="http://schemas.microsoft.com/office/powerpoint/2010/main" val="324709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DC2BB25-71D6-B3E8-767D-6E1F67E7E6E4}"/>
              </a:ext>
            </a:extLst>
          </p:cNvPr>
          <p:cNvSpPr>
            <a:spLocks noGrp="1"/>
          </p:cNvSpPr>
          <p:nvPr>
            <p:ph type="sldNum" sz="quarter" idx="12"/>
          </p:nvPr>
        </p:nvSpPr>
        <p:spPr/>
        <p:txBody>
          <a:bodyPr/>
          <a:lstStyle/>
          <a:p>
            <a:fld id="{10F43334-FC2F-4D71-B0F1-B4AE512E37E5}" type="slidenum">
              <a:rPr lang="de-AT" smtClean="0"/>
              <a:t>22</a:t>
            </a:fld>
            <a:endParaRPr lang="de-AT" dirty="0"/>
          </a:p>
        </p:txBody>
      </p:sp>
      <p:sp>
        <p:nvSpPr>
          <p:cNvPr id="8" name="Textfeld 7">
            <a:extLst>
              <a:ext uri="{FF2B5EF4-FFF2-40B4-BE49-F238E27FC236}">
                <a16:creationId xmlns:a16="http://schemas.microsoft.com/office/drawing/2014/main" id="{9F4547D5-398C-A969-AEC7-863000403715}"/>
              </a:ext>
            </a:extLst>
          </p:cNvPr>
          <p:cNvSpPr txBox="1"/>
          <p:nvPr/>
        </p:nvSpPr>
        <p:spPr>
          <a:xfrm>
            <a:off x="149050" y="-34320"/>
            <a:ext cx="10656491" cy="4955203"/>
          </a:xfrm>
          <a:prstGeom prst="rect">
            <a:avLst/>
          </a:prstGeom>
          <a:noFill/>
        </p:spPr>
        <p:txBody>
          <a:bodyPr wrap="square">
            <a:spAutoFit/>
          </a:bodyPr>
          <a:lstStyle/>
          <a:p>
            <a:pPr algn="l"/>
            <a:r>
              <a:rPr lang="de-DE" sz="4000" b="1" i="0" dirty="0">
                <a:solidFill>
                  <a:srgbClr val="C00000"/>
                </a:solidFill>
                <a:effectLst/>
                <a:latin typeface="NeueHaasDisplay"/>
              </a:rPr>
              <a:t>Einsatz der Materialien der IQES-Website:</a:t>
            </a:r>
          </a:p>
          <a:p>
            <a:pPr algn="l"/>
            <a:endParaRPr lang="de-DE" sz="2800" b="1" i="0" dirty="0">
              <a:solidFill>
                <a:srgbClr val="000000"/>
              </a:solidFill>
              <a:effectLst/>
              <a:latin typeface="NeueHaasDisplay"/>
            </a:endParaRPr>
          </a:p>
          <a:p>
            <a:pPr algn="l"/>
            <a:r>
              <a:rPr lang="de-DE" sz="2800" b="1" i="0" dirty="0">
                <a:solidFill>
                  <a:srgbClr val="000000"/>
                </a:solidFill>
                <a:effectLst/>
                <a:latin typeface="NeueHaasDisplay"/>
              </a:rPr>
              <a:t>Feedback Strategie u</a:t>
            </a:r>
            <a:r>
              <a:rPr lang="de-DE" sz="2800" b="1" dirty="0">
                <a:solidFill>
                  <a:srgbClr val="000000"/>
                </a:solidFill>
                <a:latin typeface="NeueHaasDisplay"/>
              </a:rPr>
              <a:t>nd </a:t>
            </a:r>
            <a:r>
              <a:rPr lang="de-AT" sz="2800" b="1" i="0" dirty="0">
                <a:solidFill>
                  <a:srgbClr val="000000"/>
                </a:solidFill>
                <a:effectLst/>
                <a:latin typeface="NeueHaasDisplay"/>
              </a:rPr>
              <a:t>Feedback Inhalte: Checklisten und Kartensets</a:t>
            </a:r>
          </a:p>
          <a:p>
            <a:pPr algn="l"/>
            <a:endParaRPr lang="de-DE" sz="2800" b="1" i="0" dirty="0">
              <a:solidFill>
                <a:srgbClr val="000000"/>
              </a:solidFill>
              <a:effectLst/>
              <a:latin typeface="NeueHaasDisplay"/>
            </a:endParaRPr>
          </a:p>
          <a:p>
            <a:pPr algn="l">
              <a:buFont typeface="Arial" panose="020B0604020202020204" pitchFamily="34" charset="0"/>
              <a:buChar char="•"/>
            </a:pPr>
            <a:r>
              <a:rPr lang="de-DE" sz="2400" b="0" i="0" dirty="0">
                <a:solidFill>
                  <a:srgbClr val="000000"/>
                </a:solidFill>
                <a:effectLst/>
                <a:latin typeface="NeueHaasDisplay"/>
              </a:rPr>
              <a:t>um Ihre Praxis der formativen Leistungsrückmeldung wirksamer zu gestalten.</a:t>
            </a:r>
          </a:p>
          <a:p>
            <a:pPr algn="l">
              <a:buFont typeface="Arial" panose="020B0604020202020204" pitchFamily="34" charset="0"/>
              <a:buChar char="•"/>
            </a:pPr>
            <a:r>
              <a:rPr lang="de-DE" sz="2400" b="0" i="0" dirty="0">
                <a:solidFill>
                  <a:srgbClr val="000000"/>
                </a:solidFill>
                <a:effectLst/>
                <a:latin typeface="NeueHaasDisplay"/>
              </a:rPr>
              <a:t>um sich im Unterrichtsteam, in der Fachschaft oder Kollegium mit dem Thema «formatives Feedbacks» auseinanderzusetzen.</a:t>
            </a:r>
          </a:p>
          <a:p>
            <a:pPr algn="l">
              <a:buFont typeface="Arial" panose="020B0604020202020204" pitchFamily="34" charset="0"/>
              <a:buChar char="•"/>
            </a:pPr>
            <a:r>
              <a:rPr lang="de-DE" sz="2400" b="0" i="0" dirty="0">
                <a:solidFill>
                  <a:srgbClr val="000000"/>
                </a:solidFill>
                <a:effectLst/>
                <a:latin typeface="NeueHaasDisplay"/>
              </a:rPr>
              <a:t>als schnelle Orientierungshilfe für die Formulierung mündlicher und schriftlicher Feedbacks.</a:t>
            </a:r>
          </a:p>
          <a:p>
            <a:pPr algn="l">
              <a:buFont typeface="Arial" panose="020B0604020202020204" pitchFamily="34" charset="0"/>
              <a:buChar char="•"/>
            </a:pPr>
            <a:r>
              <a:rPr lang="de-DE" sz="2400" b="0" i="0" dirty="0">
                <a:solidFill>
                  <a:srgbClr val="000000"/>
                </a:solidFill>
                <a:effectLst/>
                <a:latin typeface="NeueHaasDisplay"/>
              </a:rPr>
              <a:t>als Gedankenstütze während eines Feedbackgesprächs.</a:t>
            </a:r>
          </a:p>
          <a:p>
            <a:pPr algn="l">
              <a:buFont typeface="Arial" panose="020B0604020202020204" pitchFamily="34" charset="0"/>
              <a:buChar char="•"/>
            </a:pPr>
            <a:r>
              <a:rPr lang="de-DE" sz="2400" b="0" i="0" dirty="0">
                <a:solidFill>
                  <a:srgbClr val="000000"/>
                </a:solidFill>
                <a:effectLst/>
                <a:latin typeface="NeueHaasDisplay"/>
              </a:rPr>
              <a:t>als Hilfsmittel für Lernende, um das wechselseitige Feedback («Peerfeedback») zu üben und zu lernen.</a:t>
            </a:r>
          </a:p>
        </p:txBody>
      </p:sp>
      <p:pic>
        <p:nvPicPr>
          <p:cNvPr id="9" name="Grafik 8">
            <a:extLst>
              <a:ext uri="{FF2B5EF4-FFF2-40B4-BE49-F238E27FC236}">
                <a16:creationId xmlns:a16="http://schemas.microsoft.com/office/drawing/2014/main" id="{C8A9754F-A1D1-B0B0-0263-CEDB92F37BAC}"/>
              </a:ext>
            </a:extLst>
          </p:cNvPr>
          <p:cNvPicPr>
            <a:picLocks noChangeAspect="1"/>
          </p:cNvPicPr>
          <p:nvPr/>
        </p:nvPicPr>
        <p:blipFill>
          <a:blip r:embed="rId2"/>
          <a:stretch>
            <a:fillRect/>
          </a:stretch>
        </p:blipFill>
        <p:spPr>
          <a:xfrm>
            <a:off x="307311" y="5427506"/>
            <a:ext cx="1408298" cy="1426588"/>
          </a:xfrm>
          <a:prstGeom prst="rect">
            <a:avLst/>
          </a:prstGeom>
        </p:spPr>
      </p:pic>
      <p:pic>
        <p:nvPicPr>
          <p:cNvPr id="11" name="Grafik 10">
            <a:extLst>
              <a:ext uri="{FF2B5EF4-FFF2-40B4-BE49-F238E27FC236}">
                <a16:creationId xmlns:a16="http://schemas.microsoft.com/office/drawing/2014/main" id="{3FD60E0F-184E-765A-B865-7AE8BA541F82}"/>
              </a:ext>
            </a:extLst>
          </p:cNvPr>
          <p:cNvPicPr>
            <a:picLocks noChangeAspect="1"/>
          </p:cNvPicPr>
          <p:nvPr/>
        </p:nvPicPr>
        <p:blipFill>
          <a:blip r:embed="rId3"/>
          <a:stretch>
            <a:fillRect/>
          </a:stretch>
        </p:blipFill>
        <p:spPr>
          <a:xfrm>
            <a:off x="8736708" y="4633982"/>
            <a:ext cx="2255143" cy="2086218"/>
          </a:xfrm>
          <a:prstGeom prst="rect">
            <a:avLst/>
          </a:prstGeom>
        </p:spPr>
      </p:pic>
      <p:pic>
        <p:nvPicPr>
          <p:cNvPr id="13" name="Grafik 12">
            <a:extLst>
              <a:ext uri="{FF2B5EF4-FFF2-40B4-BE49-F238E27FC236}">
                <a16:creationId xmlns:a16="http://schemas.microsoft.com/office/drawing/2014/main" id="{BD90E2F5-45E0-CB8E-0799-6A1B07249362}"/>
              </a:ext>
            </a:extLst>
          </p:cNvPr>
          <p:cNvPicPr>
            <a:picLocks noChangeAspect="1"/>
          </p:cNvPicPr>
          <p:nvPr/>
        </p:nvPicPr>
        <p:blipFill>
          <a:blip r:embed="rId4"/>
          <a:stretch>
            <a:fillRect/>
          </a:stretch>
        </p:blipFill>
        <p:spPr>
          <a:xfrm>
            <a:off x="4654155" y="4643232"/>
            <a:ext cx="2255143" cy="2137337"/>
          </a:xfrm>
          <a:prstGeom prst="rect">
            <a:avLst/>
          </a:prstGeom>
        </p:spPr>
      </p:pic>
    </p:spTree>
    <p:extLst>
      <p:ext uri="{BB962C8B-B14F-4D97-AF65-F5344CB8AC3E}">
        <p14:creationId xmlns:p14="http://schemas.microsoft.com/office/powerpoint/2010/main" val="179915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0B82-E0B6-391B-7AE4-54A918D87FDE}"/>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68F289D-A147-297E-63E5-5F46C8876C46}"/>
              </a:ext>
            </a:extLst>
          </p:cNvPr>
          <p:cNvSpPr>
            <a:spLocks noGrp="1"/>
          </p:cNvSpPr>
          <p:nvPr>
            <p:ph type="sldNum" sz="quarter" idx="12"/>
          </p:nvPr>
        </p:nvSpPr>
        <p:spPr/>
        <p:txBody>
          <a:bodyPr/>
          <a:lstStyle/>
          <a:p>
            <a:fld id="{10F43334-FC2F-4D71-B0F1-B4AE512E37E5}" type="slidenum">
              <a:rPr lang="de-AT" smtClean="0"/>
              <a:t>23</a:t>
            </a:fld>
            <a:endParaRPr lang="de-AT" dirty="0"/>
          </a:p>
        </p:txBody>
      </p:sp>
      <p:pic>
        <p:nvPicPr>
          <p:cNvPr id="6" name="Grafik 5">
            <a:extLst>
              <a:ext uri="{FF2B5EF4-FFF2-40B4-BE49-F238E27FC236}">
                <a16:creationId xmlns:a16="http://schemas.microsoft.com/office/drawing/2014/main" id="{C6A3818B-9DBE-7D4A-F29B-A1E741D6AEB2}"/>
              </a:ext>
            </a:extLst>
          </p:cNvPr>
          <p:cNvPicPr>
            <a:picLocks noChangeAspect="1"/>
          </p:cNvPicPr>
          <p:nvPr/>
        </p:nvPicPr>
        <p:blipFill>
          <a:blip r:embed="rId2"/>
          <a:stretch>
            <a:fillRect/>
          </a:stretch>
        </p:blipFill>
        <p:spPr>
          <a:xfrm>
            <a:off x="2135560" y="206161"/>
            <a:ext cx="7848872" cy="6667321"/>
          </a:xfrm>
          <a:prstGeom prst="rect">
            <a:avLst/>
          </a:prstGeom>
        </p:spPr>
      </p:pic>
      <p:pic>
        <p:nvPicPr>
          <p:cNvPr id="7" name="Grafik 6">
            <a:extLst>
              <a:ext uri="{FF2B5EF4-FFF2-40B4-BE49-F238E27FC236}">
                <a16:creationId xmlns:a16="http://schemas.microsoft.com/office/drawing/2014/main" id="{2761B0F3-049B-D8A6-D7CC-3DC5B5BE42DF}"/>
              </a:ext>
            </a:extLst>
          </p:cNvPr>
          <p:cNvPicPr>
            <a:picLocks noChangeAspect="1"/>
          </p:cNvPicPr>
          <p:nvPr/>
        </p:nvPicPr>
        <p:blipFill>
          <a:blip r:embed="rId3"/>
          <a:stretch>
            <a:fillRect/>
          </a:stretch>
        </p:blipFill>
        <p:spPr>
          <a:xfrm>
            <a:off x="290424" y="5367106"/>
            <a:ext cx="1413088" cy="1422384"/>
          </a:xfrm>
          <a:prstGeom prst="rect">
            <a:avLst/>
          </a:prstGeom>
        </p:spPr>
      </p:pic>
    </p:spTree>
    <p:extLst>
      <p:ext uri="{BB962C8B-B14F-4D97-AF65-F5344CB8AC3E}">
        <p14:creationId xmlns:p14="http://schemas.microsoft.com/office/powerpoint/2010/main" val="287440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64D8-1367-1223-6DA6-8B7AAAC04F6A}"/>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ABE66D45-1798-D145-ED98-72447AD31B74}"/>
              </a:ext>
            </a:extLst>
          </p:cNvPr>
          <p:cNvPicPr>
            <a:picLocks noChangeAspect="1"/>
          </p:cNvPicPr>
          <p:nvPr/>
        </p:nvPicPr>
        <p:blipFill>
          <a:blip r:embed="rId2"/>
          <a:stretch>
            <a:fillRect/>
          </a:stretch>
        </p:blipFill>
        <p:spPr>
          <a:xfrm>
            <a:off x="7248128" y="-33506"/>
            <a:ext cx="4114800" cy="4800600"/>
          </a:xfrm>
          <a:prstGeom prst="rect">
            <a:avLst/>
          </a:prstGeom>
        </p:spPr>
      </p:pic>
      <p:sp>
        <p:nvSpPr>
          <p:cNvPr id="3" name="Foliennummernplatzhalter 2">
            <a:extLst>
              <a:ext uri="{FF2B5EF4-FFF2-40B4-BE49-F238E27FC236}">
                <a16:creationId xmlns:a16="http://schemas.microsoft.com/office/drawing/2014/main" id="{615E6A80-2B7A-DBA4-E6A0-9CDE47C1EC9C}"/>
              </a:ext>
            </a:extLst>
          </p:cNvPr>
          <p:cNvSpPr>
            <a:spLocks noGrp="1"/>
          </p:cNvSpPr>
          <p:nvPr>
            <p:ph type="sldNum" sz="quarter" idx="12"/>
          </p:nvPr>
        </p:nvSpPr>
        <p:spPr/>
        <p:txBody>
          <a:bodyPr/>
          <a:lstStyle/>
          <a:p>
            <a:fld id="{10F43334-FC2F-4D71-B0F1-B4AE512E37E5}" type="slidenum">
              <a:rPr lang="de-AT" smtClean="0"/>
              <a:t>24</a:t>
            </a:fld>
            <a:endParaRPr lang="de-AT" dirty="0"/>
          </a:p>
        </p:txBody>
      </p:sp>
      <p:pic>
        <p:nvPicPr>
          <p:cNvPr id="6" name="Grafik 5">
            <a:extLst>
              <a:ext uri="{FF2B5EF4-FFF2-40B4-BE49-F238E27FC236}">
                <a16:creationId xmlns:a16="http://schemas.microsoft.com/office/drawing/2014/main" id="{CA0DB242-0A2F-89AA-9562-47ACD4E1A969}"/>
              </a:ext>
            </a:extLst>
          </p:cNvPr>
          <p:cNvPicPr>
            <a:picLocks noChangeAspect="1"/>
          </p:cNvPicPr>
          <p:nvPr/>
        </p:nvPicPr>
        <p:blipFill>
          <a:blip r:embed="rId3"/>
          <a:stretch>
            <a:fillRect/>
          </a:stretch>
        </p:blipFill>
        <p:spPr>
          <a:xfrm>
            <a:off x="0" y="39262"/>
            <a:ext cx="7019925" cy="4467225"/>
          </a:xfrm>
          <a:prstGeom prst="rect">
            <a:avLst/>
          </a:prstGeom>
        </p:spPr>
      </p:pic>
      <p:pic>
        <p:nvPicPr>
          <p:cNvPr id="8" name="Grafik 7">
            <a:extLst>
              <a:ext uri="{FF2B5EF4-FFF2-40B4-BE49-F238E27FC236}">
                <a16:creationId xmlns:a16="http://schemas.microsoft.com/office/drawing/2014/main" id="{8BF4BED0-3ED3-91EC-02FE-50B7BEC2DE14}"/>
              </a:ext>
            </a:extLst>
          </p:cNvPr>
          <p:cNvPicPr>
            <a:picLocks noChangeAspect="1"/>
          </p:cNvPicPr>
          <p:nvPr/>
        </p:nvPicPr>
        <p:blipFill>
          <a:blip r:embed="rId4"/>
          <a:stretch>
            <a:fillRect/>
          </a:stretch>
        </p:blipFill>
        <p:spPr>
          <a:xfrm>
            <a:off x="6348954" y="3119418"/>
            <a:ext cx="5843046" cy="3604270"/>
          </a:xfrm>
          <a:prstGeom prst="rect">
            <a:avLst/>
          </a:prstGeom>
        </p:spPr>
      </p:pic>
      <p:pic>
        <p:nvPicPr>
          <p:cNvPr id="11" name="Grafik 10">
            <a:extLst>
              <a:ext uri="{FF2B5EF4-FFF2-40B4-BE49-F238E27FC236}">
                <a16:creationId xmlns:a16="http://schemas.microsoft.com/office/drawing/2014/main" id="{419DB249-4760-52B0-2096-B5173348D947}"/>
              </a:ext>
            </a:extLst>
          </p:cNvPr>
          <p:cNvPicPr>
            <a:picLocks noChangeAspect="1"/>
          </p:cNvPicPr>
          <p:nvPr/>
        </p:nvPicPr>
        <p:blipFill>
          <a:blip r:embed="rId5"/>
          <a:stretch>
            <a:fillRect/>
          </a:stretch>
        </p:blipFill>
        <p:spPr>
          <a:xfrm>
            <a:off x="290424" y="5367106"/>
            <a:ext cx="1413088" cy="1422384"/>
          </a:xfrm>
          <a:prstGeom prst="rect">
            <a:avLst/>
          </a:prstGeom>
        </p:spPr>
      </p:pic>
    </p:spTree>
    <p:extLst>
      <p:ext uri="{BB962C8B-B14F-4D97-AF65-F5344CB8AC3E}">
        <p14:creationId xmlns:p14="http://schemas.microsoft.com/office/powerpoint/2010/main" val="264360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E5D0-E465-9572-8890-DBF92CFE6905}"/>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8C7A0C-F72E-AB36-590F-C031C7176035}"/>
              </a:ext>
            </a:extLst>
          </p:cNvPr>
          <p:cNvSpPr>
            <a:spLocks noGrp="1"/>
          </p:cNvSpPr>
          <p:nvPr>
            <p:ph type="sldNum" sz="quarter" idx="12"/>
          </p:nvPr>
        </p:nvSpPr>
        <p:spPr/>
        <p:txBody>
          <a:bodyPr/>
          <a:lstStyle/>
          <a:p>
            <a:fld id="{10F43334-FC2F-4D71-B0F1-B4AE512E37E5}" type="slidenum">
              <a:rPr lang="de-AT" smtClean="0"/>
              <a:t>25</a:t>
            </a:fld>
            <a:endParaRPr lang="de-AT" dirty="0"/>
          </a:p>
        </p:txBody>
      </p:sp>
      <p:pic>
        <p:nvPicPr>
          <p:cNvPr id="5" name="Grafik 4">
            <a:extLst>
              <a:ext uri="{FF2B5EF4-FFF2-40B4-BE49-F238E27FC236}">
                <a16:creationId xmlns:a16="http://schemas.microsoft.com/office/drawing/2014/main" id="{2A2CEDB2-2386-F8F8-EF2E-09B2307F2A3E}"/>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7" name="Textfeld 6">
            <a:extLst>
              <a:ext uri="{FF2B5EF4-FFF2-40B4-BE49-F238E27FC236}">
                <a16:creationId xmlns:a16="http://schemas.microsoft.com/office/drawing/2014/main" id="{86F0530D-7BCA-9DF5-4686-BE5656C47535}"/>
              </a:ext>
            </a:extLst>
          </p:cNvPr>
          <p:cNvSpPr txBox="1"/>
          <p:nvPr/>
        </p:nvSpPr>
        <p:spPr>
          <a:xfrm>
            <a:off x="1703512" y="14050"/>
            <a:ext cx="9942115" cy="6524863"/>
          </a:xfrm>
          <a:prstGeom prst="rect">
            <a:avLst/>
          </a:prstGeom>
          <a:noFill/>
        </p:spPr>
        <p:txBody>
          <a:bodyPr wrap="square">
            <a:spAutoFit/>
          </a:bodyPr>
          <a:lstStyle/>
          <a:p>
            <a:r>
              <a:rPr lang="de-DE" sz="4000" b="1" i="0" dirty="0">
                <a:solidFill>
                  <a:srgbClr val="C00000"/>
                </a:solidFill>
                <a:effectLst/>
                <a:latin typeface="NeueHaasDisplay"/>
              </a:rPr>
              <a:t>Welche Inhalte und Botschaften vermittelt ein Feedback, das Lernende weiterbringt?</a:t>
            </a:r>
          </a:p>
          <a:p>
            <a:pPr algn="ctr"/>
            <a:endParaRPr lang="de-DE" b="1" i="0" dirty="0">
              <a:solidFill>
                <a:srgbClr val="000000"/>
              </a:solidFill>
              <a:effectLst/>
              <a:latin typeface="NeueHaasDisplay"/>
            </a:endParaRPr>
          </a:p>
          <a:p>
            <a:pPr marL="457200" indent="-457200">
              <a:buFont typeface="Arial" panose="020B0604020202020204" pitchFamily="34" charset="0"/>
              <a:buChar char="•"/>
            </a:pPr>
            <a:r>
              <a:rPr lang="de-DE" sz="3200" b="0" i="0" dirty="0">
                <a:solidFill>
                  <a:srgbClr val="000000"/>
                </a:solidFill>
                <a:effectLst/>
                <a:latin typeface="NeueHaasDisplay"/>
              </a:rPr>
              <a:t>Gutes formatives Feedback bietet Lernenden klare und spezifische Hinweise für ihre persönliche Arbeit und Arbeitsweise. </a:t>
            </a:r>
          </a:p>
          <a:p>
            <a:pPr marL="457200" indent="-457200">
              <a:buFont typeface="Arial" panose="020B0604020202020204" pitchFamily="34" charset="0"/>
              <a:buChar char="•"/>
            </a:pPr>
            <a:r>
              <a:rPr lang="de-DE" sz="3200" b="0" i="0" dirty="0">
                <a:solidFill>
                  <a:srgbClr val="000000"/>
                </a:solidFill>
                <a:effectLst/>
                <a:latin typeface="NeueHaasDisplay"/>
              </a:rPr>
              <a:t>Es enthält konkrete Informationen, mit den Schüler*innen etwas anfangen können und die ihnen förderorientierte Hinweise für ihr Weiterarbeit geben. </a:t>
            </a:r>
          </a:p>
          <a:p>
            <a:pPr marL="457200" indent="-457200">
              <a:buFont typeface="Arial" panose="020B0604020202020204" pitchFamily="34" charset="0"/>
              <a:buChar char="•"/>
            </a:pPr>
            <a:r>
              <a:rPr lang="de-DE" sz="3200" b="0" i="0" dirty="0">
                <a:solidFill>
                  <a:srgbClr val="000000"/>
                </a:solidFill>
                <a:effectLst/>
                <a:latin typeface="NeueHaasDisplay"/>
              </a:rPr>
              <a:t>Wie können Lehrer*innen mit ihren Rückmeldungen Interesse an der Aufgabe als solcher wecken, eine Einstellung, die sich bei erfolgreichen, sich selbst steuernden Lernenden findet?</a:t>
            </a:r>
          </a:p>
        </p:txBody>
      </p:sp>
    </p:spTree>
    <p:extLst>
      <p:ext uri="{BB962C8B-B14F-4D97-AF65-F5344CB8AC3E}">
        <p14:creationId xmlns:p14="http://schemas.microsoft.com/office/powerpoint/2010/main" val="3125199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7646-8DFB-4B0D-45CB-44E657703E2B}"/>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27EE18D-B15A-E442-5622-1C7DCECD08E9}"/>
              </a:ext>
            </a:extLst>
          </p:cNvPr>
          <p:cNvSpPr>
            <a:spLocks noGrp="1"/>
          </p:cNvSpPr>
          <p:nvPr>
            <p:ph type="sldNum" sz="quarter" idx="12"/>
          </p:nvPr>
        </p:nvSpPr>
        <p:spPr/>
        <p:txBody>
          <a:bodyPr/>
          <a:lstStyle/>
          <a:p>
            <a:fld id="{10F43334-FC2F-4D71-B0F1-B4AE512E37E5}" type="slidenum">
              <a:rPr lang="de-AT" smtClean="0"/>
              <a:t>26</a:t>
            </a:fld>
            <a:endParaRPr lang="de-AT" dirty="0"/>
          </a:p>
        </p:txBody>
      </p:sp>
      <p:pic>
        <p:nvPicPr>
          <p:cNvPr id="5" name="Grafik 4">
            <a:extLst>
              <a:ext uri="{FF2B5EF4-FFF2-40B4-BE49-F238E27FC236}">
                <a16:creationId xmlns:a16="http://schemas.microsoft.com/office/drawing/2014/main" id="{925B5390-6BF3-07DF-F71A-B17EEA57E965}"/>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9" name="Grafik 8">
            <a:extLst>
              <a:ext uri="{FF2B5EF4-FFF2-40B4-BE49-F238E27FC236}">
                <a16:creationId xmlns:a16="http://schemas.microsoft.com/office/drawing/2014/main" id="{530E7740-41A3-678D-C3BD-C9E72810DFD3}"/>
              </a:ext>
            </a:extLst>
          </p:cNvPr>
          <p:cNvPicPr>
            <a:picLocks noChangeAspect="1"/>
          </p:cNvPicPr>
          <p:nvPr/>
        </p:nvPicPr>
        <p:blipFill>
          <a:blip r:embed="rId3"/>
          <a:stretch>
            <a:fillRect/>
          </a:stretch>
        </p:blipFill>
        <p:spPr>
          <a:xfrm>
            <a:off x="2243572" y="358460"/>
            <a:ext cx="7704856" cy="6141080"/>
          </a:xfrm>
          <a:prstGeom prst="rect">
            <a:avLst/>
          </a:prstGeom>
        </p:spPr>
      </p:pic>
    </p:spTree>
    <p:extLst>
      <p:ext uri="{BB962C8B-B14F-4D97-AF65-F5344CB8AC3E}">
        <p14:creationId xmlns:p14="http://schemas.microsoft.com/office/powerpoint/2010/main" val="2799895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B5ABD-BDCC-5708-6549-1730C6387509}"/>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3BBF61C-F68D-67B5-8C65-59605945A5AD}"/>
              </a:ext>
            </a:extLst>
          </p:cNvPr>
          <p:cNvSpPr>
            <a:spLocks noGrp="1"/>
          </p:cNvSpPr>
          <p:nvPr>
            <p:ph type="sldNum" sz="quarter" idx="12"/>
          </p:nvPr>
        </p:nvSpPr>
        <p:spPr/>
        <p:txBody>
          <a:bodyPr/>
          <a:lstStyle/>
          <a:p>
            <a:fld id="{10F43334-FC2F-4D71-B0F1-B4AE512E37E5}" type="slidenum">
              <a:rPr lang="de-AT" smtClean="0"/>
              <a:t>27</a:t>
            </a:fld>
            <a:endParaRPr lang="de-AT" dirty="0"/>
          </a:p>
        </p:txBody>
      </p:sp>
      <p:pic>
        <p:nvPicPr>
          <p:cNvPr id="8" name="Grafik 7">
            <a:extLst>
              <a:ext uri="{FF2B5EF4-FFF2-40B4-BE49-F238E27FC236}">
                <a16:creationId xmlns:a16="http://schemas.microsoft.com/office/drawing/2014/main" id="{7598A71C-B475-4CD0-B521-51C53B5D3926}"/>
              </a:ext>
            </a:extLst>
          </p:cNvPr>
          <p:cNvPicPr>
            <a:picLocks noChangeAspect="1"/>
          </p:cNvPicPr>
          <p:nvPr/>
        </p:nvPicPr>
        <p:blipFill>
          <a:blip r:embed="rId2"/>
          <a:stretch>
            <a:fillRect/>
          </a:stretch>
        </p:blipFill>
        <p:spPr>
          <a:xfrm>
            <a:off x="-83054" y="-36528"/>
            <a:ext cx="5992960" cy="3465528"/>
          </a:xfrm>
          <a:prstGeom prst="rect">
            <a:avLst/>
          </a:prstGeom>
        </p:spPr>
      </p:pic>
      <p:pic>
        <p:nvPicPr>
          <p:cNvPr id="10" name="Grafik 9">
            <a:extLst>
              <a:ext uri="{FF2B5EF4-FFF2-40B4-BE49-F238E27FC236}">
                <a16:creationId xmlns:a16="http://schemas.microsoft.com/office/drawing/2014/main" id="{71839FFA-3081-0E2F-E0DA-8800A7684AF1}"/>
              </a:ext>
            </a:extLst>
          </p:cNvPr>
          <p:cNvPicPr>
            <a:picLocks noChangeAspect="1"/>
          </p:cNvPicPr>
          <p:nvPr/>
        </p:nvPicPr>
        <p:blipFill>
          <a:blip r:embed="rId3"/>
          <a:stretch>
            <a:fillRect/>
          </a:stretch>
        </p:blipFill>
        <p:spPr>
          <a:xfrm>
            <a:off x="666259" y="3029653"/>
            <a:ext cx="5444164" cy="2491397"/>
          </a:xfrm>
          <a:prstGeom prst="rect">
            <a:avLst/>
          </a:prstGeom>
        </p:spPr>
      </p:pic>
      <p:pic>
        <p:nvPicPr>
          <p:cNvPr id="12" name="Grafik 11">
            <a:extLst>
              <a:ext uri="{FF2B5EF4-FFF2-40B4-BE49-F238E27FC236}">
                <a16:creationId xmlns:a16="http://schemas.microsoft.com/office/drawing/2014/main" id="{B3B8F786-36EB-0ECF-72EF-7636F3F84FA1}"/>
              </a:ext>
            </a:extLst>
          </p:cNvPr>
          <p:cNvPicPr>
            <a:picLocks noChangeAspect="1"/>
          </p:cNvPicPr>
          <p:nvPr/>
        </p:nvPicPr>
        <p:blipFill>
          <a:blip r:embed="rId4"/>
          <a:stretch>
            <a:fillRect/>
          </a:stretch>
        </p:blipFill>
        <p:spPr>
          <a:xfrm>
            <a:off x="6384032" y="151731"/>
            <a:ext cx="5992960" cy="2385547"/>
          </a:xfrm>
          <a:prstGeom prst="rect">
            <a:avLst/>
          </a:prstGeom>
        </p:spPr>
      </p:pic>
      <p:pic>
        <p:nvPicPr>
          <p:cNvPr id="14" name="Grafik 13">
            <a:extLst>
              <a:ext uri="{FF2B5EF4-FFF2-40B4-BE49-F238E27FC236}">
                <a16:creationId xmlns:a16="http://schemas.microsoft.com/office/drawing/2014/main" id="{7620BB87-36EC-2A6E-4C09-294387923161}"/>
              </a:ext>
            </a:extLst>
          </p:cNvPr>
          <p:cNvPicPr>
            <a:picLocks noChangeAspect="1"/>
          </p:cNvPicPr>
          <p:nvPr/>
        </p:nvPicPr>
        <p:blipFill>
          <a:blip r:embed="rId5"/>
          <a:stretch>
            <a:fillRect/>
          </a:stretch>
        </p:blipFill>
        <p:spPr>
          <a:xfrm>
            <a:off x="6154693" y="2537278"/>
            <a:ext cx="5617390" cy="4001635"/>
          </a:xfrm>
          <a:prstGeom prst="rect">
            <a:avLst/>
          </a:prstGeom>
        </p:spPr>
      </p:pic>
      <p:pic>
        <p:nvPicPr>
          <p:cNvPr id="16" name="Grafik 15">
            <a:extLst>
              <a:ext uri="{FF2B5EF4-FFF2-40B4-BE49-F238E27FC236}">
                <a16:creationId xmlns:a16="http://schemas.microsoft.com/office/drawing/2014/main" id="{E3B1B0C9-6905-0A92-791E-2A5B31BB5BA2}"/>
              </a:ext>
            </a:extLst>
          </p:cNvPr>
          <p:cNvPicPr>
            <a:picLocks noChangeAspect="1"/>
          </p:cNvPicPr>
          <p:nvPr/>
        </p:nvPicPr>
        <p:blipFill>
          <a:blip r:embed="rId6"/>
          <a:stretch>
            <a:fillRect/>
          </a:stretch>
        </p:blipFill>
        <p:spPr>
          <a:xfrm>
            <a:off x="383024" y="5521050"/>
            <a:ext cx="1260150" cy="1268440"/>
          </a:xfrm>
          <a:prstGeom prst="rect">
            <a:avLst/>
          </a:prstGeom>
        </p:spPr>
      </p:pic>
    </p:spTree>
    <p:extLst>
      <p:ext uri="{BB962C8B-B14F-4D97-AF65-F5344CB8AC3E}">
        <p14:creationId xmlns:p14="http://schemas.microsoft.com/office/powerpoint/2010/main" val="246938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5C08-0F2B-C931-8E6E-ABE6D59CDC0A}"/>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D136687-40AD-134E-5786-047475F2B70D}"/>
              </a:ext>
            </a:extLst>
          </p:cNvPr>
          <p:cNvSpPr>
            <a:spLocks noGrp="1"/>
          </p:cNvSpPr>
          <p:nvPr>
            <p:ph type="sldNum" sz="quarter" idx="12"/>
          </p:nvPr>
        </p:nvSpPr>
        <p:spPr/>
        <p:txBody>
          <a:bodyPr/>
          <a:lstStyle/>
          <a:p>
            <a:fld id="{10F43334-FC2F-4D71-B0F1-B4AE512E37E5}" type="slidenum">
              <a:rPr lang="de-AT" smtClean="0"/>
              <a:t>28</a:t>
            </a:fld>
            <a:endParaRPr lang="de-AT" dirty="0"/>
          </a:p>
        </p:txBody>
      </p:sp>
      <p:pic>
        <p:nvPicPr>
          <p:cNvPr id="5" name="Grafik 4">
            <a:extLst>
              <a:ext uri="{FF2B5EF4-FFF2-40B4-BE49-F238E27FC236}">
                <a16:creationId xmlns:a16="http://schemas.microsoft.com/office/drawing/2014/main" id="{C442168B-7F7F-2ACE-EE42-C672E56BB32C}"/>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4" name="Textfeld 3">
            <a:extLst>
              <a:ext uri="{FF2B5EF4-FFF2-40B4-BE49-F238E27FC236}">
                <a16:creationId xmlns:a16="http://schemas.microsoft.com/office/drawing/2014/main" id="{3F06F963-D2F9-8516-3E70-009E54639CD7}"/>
              </a:ext>
            </a:extLst>
          </p:cNvPr>
          <p:cNvSpPr txBox="1"/>
          <p:nvPr/>
        </p:nvSpPr>
        <p:spPr>
          <a:xfrm>
            <a:off x="217745" y="415697"/>
            <a:ext cx="7344816" cy="1200329"/>
          </a:xfrm>
          <a:prstGeom prst="rect">
            <a:avLst/>
          </a:prstGeom>
          <a:noFill/>
        </p:spPr>
        <p:txBody>
          <a:bodyPr wrap="square">
            <a:spAutoFit/>
          </a:bodyPr>
          <a:lstStyle/>
          <a:p>
            <a:pPr algn="l"/>
            <a:r>
              <a:rPr lang="de-DE" sz="2400" b="1" i="0" dirty="0">
                <a:solidFill>
                  <a:srgbClr val="000000"/>
                </a:solidFill>
                <a:effectLst/>
                <a:latin typeface="NeueHaasDisplay"/>
              </a:rPr>
              <a:t>Fokus</a:t>
            </a:r>
          </a:p>
          <a:p>
            <a:pPr algn="l"/>
            <a:r>
              <a:rPr lang="de-DE" sz="2400" b="0" i="0" dirty="0">
                <a:solidFill>
                  <a:srgbClr val="000000"/>
                </a:solidFill>
                <a:effectLst/>
                <a:latin typeface="NeueHaasDisplay"/>
              </a:rPr>
              <a:t>Lernende erhalten Rückmeldung zu einer konkreten Aufgabe, zur Arbeitsweise und zur Selbstregulierung</a:t>
            </a:r>
          </a:p>
        </p:txBody>
      </p:sp>
      <p:sp>
        <p:nvSpPr>
          <p:cNvPr id="7" name="Textfeld 6">
            <a:extLst>
              <a:ext uri="{FF2B5EF4-FFF2-40B4-BE49-F238E27FC236}">
                <a16:creationId xmlns:a16="http://schemas.microsoft.com/office/drawing/2014/main" id="{CCCEAC2C-718A-806C-A97C-395F7EA768AC}"/>
              </a:ext>
            </a:extLst>
          </p:cNvPr>
          <p:cNvSpPr txBox="1"/>
          <p:nvPr/>
        </p:nvSpPr>
        <p:spPr>
          <a:xfrm>
            <a:off x="143180" y="1855092"/>
            <a:ext cx="7642574" cy="1569660"/>
          </a:xfrm>
          <a:prstGeom prst="rect">
            <a:avLst/>
          </a:prstGeom>
          <a:noFill/>
        </p:spPr>
        <p:txBody>
          <a:bodyPr wrap="square">
            <a:spAutoFit/>
          </a:bodyPr>
          <a:lstStyle/>
          <a:p>
            <a:r>
              <a:rPr lang="de-DE" sz="2400" b="0" i="1" dirty="0">
                <a:solidFill>
                  <a:srgbClr val="000000"/>
                </a:solidFill>
                <a:effectLst/>
                <a:latin typeface="NeueHaasDisplay"/>
              </a:rPr>
              <a:t>«Ich habe eine Anregung für dich: Versuche beim nächsten Mal, verschiedene Lösungswege herauszufinden und mit andern zu vergleichen. Versuche danach, einen Lösungsweg in eigenen Worten zu erklären.»</a:t>
            </a:r>
            <a:endParaRPr lang="de-AT" sz="2400" dirty="0"/>
          </a:p>
        </p:txBody>
      </p:sp>
      <p:sp>
        <p:nvSpPr>
          <p:cNvPr id="10" name="Textfeld 9">
            <a:extLst>
              <a:ext uri="{FF2B5EF4-FFF2-40B4-BE49-F238E27FC236}">
                <a16:creationId xmlns:a16="http://schemas.microsoft.com/office/drawing/2014/main" id="{A4063A76-3FE0-265E-A545-87DB32C1D1F5}"/>
              </a:ext>
            </a:extLst>
          </p:cNvPr>
          <p:cNvSpPr txBox="1"/>
          <p:nvPr/>
        </p:nvSpPr>
        <p:spPr>
          <a:xfrm>
            <a:off x="2269642" y="3891551"/>
            <a:ext cx="8747095" cy="1200329"/>
          </a:xfrm>
          <a:prstGeom prst="rect">
            <a:avLst/>
          </a:prstGeom>
          <a:noFill/>
        </p:spPr>
        <p:txBody>
          <a:bodyPr wrap="square">
            <a:spAutoFit/>
          </a:bodyPr>
          <a:lstStyle/>
          <a:p>
            <a:pPr algn="l"/>
            <a:r>
              <a:rPr lang="de-DE" sz="2400" b="1" i="0" dirty="0">
                <a:solidFill>
                  <a:srgbClr val="000000"/>
                </a:solidFill>
                <a:effectLst/>
                <a:latin typeface="NeueHaasDisplay"/>
              </a:rPr>
              <a:t>Vergleich</a:t>
            </a:r>
          </a:p>
          <a:p>
            <a:pPr algn="l"/>
            <a:r>
              <a:rPr lang="de-DE" sz="2400" b="0" i="0" dirty="0">
                <a:solidFill>
                  <a:srgbClr val="000000"/>
                </a:solidFill>
                <a:effectLst/>
                <a:latin typeface="NeueHaasDisplay"/>
              </a:rPr>
              <a:t>Hilfreiches Feedback bezieht sich auf Lernziele, Qualitätskriterien für Leistungen oder auf Lernfortschritte</a:t>
            </a:r>
            <a:r>
              <a:rPr lang="de-DE" b="0" i="0" dirty="0">
                <a:solidFill>
                  <a:srgbClr val="000000"/>
                </a:solidFill>
                <a:effectLst/>
                <a:latin typeface="NeueHaasDisplay"/>
              </a:rPr>
              <a:t>.</a:t>
            </a:r>
          </a:p>
        </p:txBody>
      </p:sp>
      <p:sp>
        <p:nvSpPr>
          <p:cNvPr id="12" name="Textfeld 11">
            <a:extLst>
              <a:ext uri="{FF2B5EF4-FFF2-40B4-BE49-F238E27FC236}">
                <a16:creationId xmlns:a16="http://schemas.microsoft.com/office/drawing/2014/main" id="{F4604CEC-25DD-7D53-8562-C7DA23A78BC6}"/>
              </a:ext>
            </a:extLst>
          </p:cNvPr>
          <p:cNvSpPr txBox="1"/>
          <p:nvPr/>
        </p:nvSpPr>
        <p:spPr>
          <a:xfrm>
            <a:off x="2351584" y="5402887"/>
            <a:ext cx="8496944" cy="1200329"/>
          </a:xfrm>
          <a:prstGeom prst="rect">
            <a:avLst/>
          </a:prstGeom>
          <a:noFill/>
        </p:spPr>
        <p:txBody>
          <a:bodyPr wrap="square">
            <a:spAutoFit/>
          </a:bodyPr>
          <a:lstStyle/>
          <a:p>
            <a:r>
              <a:rPr lang="de-DE" sz="2400" b="0" i="1" dirty="0">
                <a:solidFill>
                  <a:srgbClr val="000000"/>
                </a:solidFill>
                <a:effectLst/>
                <a:latin typeface="NeueHaasDisplay"/>
              </a:rPr>
              <a:t>«Ist dir auch aufgefallen, dass du in deinem Text viel mehr Nomen großgeschrieben hast? Erinnerst du dich, dass du beim letzten Mal noch Probleme hattest, die Nomen zu erkennen?»</a:t>
            </a:r>
            <a:endParaRPr lang="de-AT" sz="2400" dirty="0"/>
          </a:p>
        </p:txBody>
      </p:sp>
      <p:pic>
        <p:nvPicPr>
          <p:cNvPr id="14" name="Grafik 13">
            <a:extLst>
              <a:ext uri="{FF2B5EF4-FFF2-40B4-BE49-F238E27FC236}">
                <a16:creationId xmlns:a16="http://schemas.microsoft.com/office/drawing/2014/main" id="{E80E5754-125B-5A9C-0548-46BFDA571E32}"/>
              </a:ext>
            </a:extLst>
          </p:cNvPr>
          <p:cNvPicPr>
            <a:picLocks noChangeAspect="1"/>
          </p:cNvPicPr>
          <p:nvPr/>
        </p:nvPicPr>
        <p:blipFill>
          <a:blip r:embed="rId3"/>
          <a:stretch>
            <a:fillRect/>
          </a:stretch>
        </p:blipFill>
        <p:spPr>
          <a:xfrm>
            <a:off x="9212622" y="164141"/>
            <a:ext cx="2728887" cy="1665321"/>
          </a:xfrm>
          <a:prstGeom prst="rect">
            <a:avLst/>
          </a:prstGeom>
        </p:spPr>
      </p:pic>
      <p:pic>
        <p:nvPicPr>
          <p:cNvPr id="16" name="Grafik 15">
            <a:extLst>
              <a:ext uri="{FF2B5EF4-FFF2-40B4-BE49-F238E27FC236}">
                <a16:creationId xmlns:a16="http://schemas.microsoft.com/office/drawing/2014/main" id="{2409A13B-3FCD-4A6B-02E7-D1BB8207ED82}"/>
              </a:ext>
            </a:extLst>
          </p:cNvPr>
          <p:cNvPicPr>
            <a:picLocks noChangeAspect="1"/>
          </p:cNvPicPr>
          <p:nvPr/>
        </p:nvPicPr>
        <p:blipFill>
          <a:blip r:embed="rId4"/>
          <a:stretch>
            <a:fillRect/>
          </a:stretch>
        </p:blipFill>
        <p:spPr>
          <a:xfrm>
            <a:off x="9358009" y="2296261"/>
            <a:ext cx="2583500" cy="1734998"/>
          </a:xfrm>
          <a:prstGeom prst="rect">
            <a:avLst/>
          </a:prstGeom>
        </p:spPr>
      </p:pic>
      <p:sp>
        <p:nvSpPr>
          <p:cNvPr id="18" name="Textfeld 17">
            <a:extLst>
              <a:ext uri="{FF2B5EF4-FFF2-40B4-BE49-F238E27FC236}">
                <a16:creationId xmlns:a16="http://schemas.microsoft.com/office/drawing/2014/main" id="{3978E3A5-C357-2F02-CF69-AAD892F639E2}"/>
              </a:ext>
            </a:extLst>
          </p:cNvPr>
          <p:cNvSpPr txBox="1"/>
          <p:nvPr/>
        </p:nvSpPr>
        <p:spPr>
          <a:xfrm>
            <a:off x="2495600" y="0"/>
            <a:ext cx="6098458" cy="646331"/>
          </a:xfrm>
          <a:prstGeom prst="rect">
            <a:avLst/>
          </a:prstGeom>
          <a:noFill/>
        </p:spPr>
        <p:txBody>
          <a:bodyPr wrap="square">
            <a:spAutoFit/>
          </a:bodyPr>
          <a:lstStyle/>
          <a:p>
            <a:pPr algn="l"/>
            <a:r>
              <a:rPr lang="de-AT" sz="3600" b="1" i="0" dirty="0">
                <a:solidFill>
                  <a:srgbClr val="C00000"/>
                </a:solidFill>
                <a:effectLst/>
                <a:latin typeface="NeueHaasDisplay"/>
              </a:rPr>
              <a:t>Checkliste Feedback-Inhalte</a:t>
            </a:r>
          </a:p>
        </p:txBody>
      </p:sp>
    </p:spTree>
    <p:extLst>
      <p:ext uri="{BB962C8B-B14F-4D97-AF65-F5344CB8AC3E}">
        <p14:creationId xmlns:p14="http://schemas.microsoft.com/office/powerpoint/2010/main" val="81574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FD4AE1E-2819-4CFA-8857-F4C9FA775A2A}"/>
              </a:ext>
            </a:extLst>
          </p:cNvPr>
          <p:cNvSpPr>
            <a:spLocks noGrp="1"/>
          </p:cNvSpPr>
          <p:nvPr>
            <p:ph type="sldNum" sz="quarter" idx="12"/>
          </p:nvPr>
        </p:nvSpPr>
        <p:spPr/>
        <p:txBody>
          <a:bodyPr/>
          <a:lstStyle/>
          <a:p>
            <a:fld id="{10F43334-FC2F-4D71-B0F1-B4AE512E37E5}" type="slidenum">
              <a:rPr lang="de-AT" smtClean="0"/>
              <a:t>2</a:t>
            </a:fld>
            <a:endParaRPr lang="de-AT" dirty="0"/>
          </a:p>
        </p:txBody>
      </p:sp>
      <p:sp>
        <p:nvSpPr>
          <p:cNvPr id="4" name="Titel 3">
            <a:extLst>
              <a:ext uri="{FF2B5EF4-FFF2-40B4-BE49-F238E27FC236}">
                <a16:creationId xmlns:a16="http://schemas.microsoft.com/office/drawing/2014/main" id="{C1E5B9B1-E2A6-49C7-B43A-47E107CC0914}"/>
              </a:ext>
            </a:extLst>
          </p:cNvPr>
          <p:cNvSpPr>
            <a:spLocks noGrp="1"/>
          </p:cNvSpPr>
          <p:nvPr>
            <p:ph type="title"/>
          </p:nvPr>
        </p:nvSpPr>
        <p:spPr>
          <a:xfrm>
            <a:off x="263353" y="1410366"/>
            <a:ext cx="2592288" cy="1730601"/>
          </a:xfrm>
        </p:spPr>
        <p:txBody>
          <a:bodyPr/>
          <a:lstStyle/>
          <a:p>
            <a:r>
              <a:rPr lang="de-AT" dirty="0"/>
              <a:t>Interne Schulevaluation und Feedback </a:t>
            </a:r>
          </a:p>
        </p:txBody>
      </p:sp>
      <p:sp>
        <p:nvSpPr>
          <p:cNvPr id="5" name="Fußzeilenplatzhalter 4">
            <a:extLst>
              <a:ext uri="{FF2B5EF4-FFF2-40B4-BE49-F238E27FC236}">
                <a16:creationId xmlns:a16="http://schemas.microsoft.com/office/drawing/2014/main" id="{5D160C01-9493-4F03-9ACC-F192FC29889F}"/>
              </a:ext>
            </a:extLst>
          </p:cNvPr>
          <p:cNvSpPr>
            <a:spLocks noGrp="1"/>
          </p:cNvSpPr>
          <p:nvPr>
            <p:ph type="ftr" sz="quarter" idx="3"/>
          </p:nvPr>
        </p:nvSpPr>
        <p:spPr/>
        <p:txBody>
          <a:bodyPr/>
          <a:lstStyle/>
          <a:p>
            <a:r>
              <a:rPr lang="de-DE">
                <a:solidFill>
                  <a:srgbClr val="E95F5F"/>
                </a:solidFill>
              </a:rPr>
              <a:t>Einführung QMS</a:t>
            </a:r>
            <a:endParaRPr lang="de-AT" dirty="0">
              <a:solidFill>
                <a:srgbClr val="E95F5F"/>
              </a:solidFill>
            </a:endParaRPr>
          </a:p>
        </p:txBody>
      </p:sp>
      <p:pic>
        <p:nvPicPr>
          <p:cNvPr id="6" name="Grafik 5">
            <a:extLst>
              <a:ext uri="{FF2B5EF4-FFF2-40B4-BE49-F238E27FC236}">
                <a16:creationId xmlns:a16="http://schemas.microsoft.com/office/drawing/2014/main" id="{84742FA9-7DAE-47DD-87ED-BCF2E5080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142" y="-9299"/>
            <a:ext cx="9246419" cy="653034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CFDFC502-701A-4AA8-7663-4F0E7D173E04}"/>
                  </a:ext>
                </a:extLst>
              </p14:cNvPr>
              <p14:cNvContentPartPr/>
              <p14:nvPr/>
            </p14:nvContentPartPr>
            <p14:xfrm>
              <a:off x="10311452" y="4430603"/>
              <a:ext cx="360" cy="1560600"/>
            </p14:xfrm>
          </p:contentPart>
        </mc:Choice>
        <mc:Fallback xmlns="">
          <p:pic>
            <p:nvPicPr>
              <p:cNvPr id="7" name="Freihand 6">
                <a:extLst>
                  <a:ext uri="{FF2B5EF4-FFF2-40B4-BE49-F238E27FC236}">
                    <a16:creationId xmlns:a16="http://schemas.microsoft.com/office/drawing/2014/main" id="{CFDFC502-701A-4AA8-7663-4F0E7D173E04}"/>
                  </a:ext>
                </a:extLst>
              </p:cNvPr>
              <p:cNvPicPr/>
              <p:nvPr/>
            </p:nvPicPr>
            <p:blipFill>
              <a:blip r:embed="rId5"/>
              <a:stretch>
                <a:fillRect/>
              </a:stretch>
            </p:blipFill>
            <p:spPr>
              <a:xfrm>
                <a:off x="10257812" y="4322963"/>
                <a:ext cx="108000" cy="177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C026C176-F51B-8073-D531-60104907D3EF}"/>
                  </a:ext>
                </a:extLst>
              </p14:cNvPr>
              <p14:cNvContentPartPr/>
              <p14:nvPr/>
            </p14:nvContentPartPr>
            <p14:xfrm>
              <a:off x="8467892" y="4388843"/>
              <a:ext cx="86040" cy="1387440"/>
            </p14:xfrm>
          </p:contentPart>
        </mc:Choice>
        <mc:Fallback xmlns="">
          <p:pic>
            <p:nvPicPr>
              <p:cNvPr id="8" name="Freihand 7">
                <a:extLst>
                  <a:ext uri="{FF2B5EF4-FFF2-40B4-BE49-F238E27FC236}">
                    <a16:creationId xmlns:a16="http://schemas.microsoft.com/office/drawing/2014/main" id="{C026C176-F51B-8073-D531-60104907D3EF}"/>
                  </a:ext>
                </a:extLst>
              </p:cNvPr>
              <p:cNvPicPr/>
              <p:nvPr/>
            </p:nvPicPr>
            <p:blipFill>
              <a:blip r:embed="rId7"/>
              <a:stretch>
                <a:fillRect/>
              </a:stretch>
            </p:blipFill>
            <p:spPr>
              <a:xfrm>
                <a:off x="8413892" y="4280843"/>
                <a:ext cx="193680" cy="160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C156D7E0-22DC-834A-F1EC-D2BF7C8E3092}"/>
                  </a:ext>
                </a:extLst>
              </p14:cNvPr>
              <p14:cNvContentPartPr/>
              <p14:nvPr/>
            </p14:nvContentPartPr>
            <p14:xfrm>
              <a:off x="6680852" y="4318643"/>
              <a:ext cx="72720" cy="1545840"/>
            </p14:xfrm>
          </p:contentPart>
        </mc:Choice>
        <mc:Fallback xmlns="">
          <p:pic>
            <p:nvPicPr>
              <p:cNvPr id="9" name="Freihand 8">
                <a:extLst>
                  <a:ext uri="{FF2B5EF4-FFF2-40B4-BE49-F238E27FC236}">
                    <a16:creationId xmlns:a16="http://schemas.microsoft.com/office/drawing/2014/main" id="{C156D7E0-22DC-834A-F1EC-D2BF7C8E3092}"/>
                  </a:ext>
                </a:extLst>
              </p:cNvPr>
              <p:cNvPicPr/>
              <p:nvPr/>
            </p:nvPicPr>
            <p:blipFill>
              <a:blip r:embed="rId9"/>
              <a:stretch>
                <a:fillRect/>
              </a:stretch>
            </p:blipFill>
            <p:spPr>
              <a:xfrm>
                <a:off x="6627212" y="4210643"/>
                <a:ext cx="180360" cy="1761480"/>
              </a:xfrm>
              <a:prstGeom prst="rect">
                <a:avLst/>
              </a:prstGeom>
            </p:spPr>
          </p:pic>
        </mc:Fallback>
      </mc:AlternateContent>
    </p:spTree>
    <p:extLst>
      <p:ext uri="{BB962C8B-B14F-4D97-AF65-F5344CB8AC3E}">
        <p14:creationId xmlns:p14="http://schemas.microsoft.com/office/powerpoint/2010/main" val="292539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8CE1-6920-7D80-D1F0-B9A39003DD87}"/>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5F28353-A52E-47F1-D06C-14E0CFED21BC}"/>
              </a:ext>
            </a:extLst>
          </p:cNvPr>
          <p:cNvSpPr>
            <a:spLocks noGrp="1"/>
          </p:cNvSpPr>
          <p:nvPr>
            <p:ph type="sldNum" sz="quarter" idx="12"/>
          </p:nvPr>
        </p:nvSpPr>
        <p:spPr/>
        <p:txBody>
          <a:bodyPr/>
          <a:lstStyle/>
          <a:p>
            <a:fld id="{10F43334-FC2F-4D71-B0F1-B4AE512E37E5}" type="slidenum">
              <a:rPr lang="de-AT" smtClean="0"/>
              <a:t>29</a:t>
            </a:fld>
            <a:endParaRPr lang="de-AT" dirty="0"/>
          </a:p>
        </p:txBody>
      </p:sp>
      <p:pic>
        <p:nvPicPr>
          <p:cNvPr id="5" name="Grafik 4">
            <a:extLst>
              <a:ext uri="{FF2B5EF4-FFF2-40B4-BE49-F238E27FC236}">
                <a16:creationId xmlns:a16="http://schemas.microsoft.com/office/drawing/2014/main" id="{D68CFBCA-A313-1665-43A1-18884946BAFA}"/>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6" name="Textfeld 5">
            <a:extLst>
              <a:ext uri="{FF2B5EF4-FFF2-40B4-BE49-F238E27FC236}">
                <a16:creationId xmlns:a16="http://schemas.microsoft.com/office/drawing/2014/main" id="{A024351C-C823-6158-433F-D247183A5C5B}"/>
              </a:ext>
            </a:extLst>
          </p:cNvPr>
          <p:cNvSpPr txBox="1"/>
          <p:nvPr/>
        </p:nvSpPr>
        <p:spPr>
          <a:xfrm>
            <a:off x="336058" y="295276"/>
            <a:ext cx="9432350" cy="1569660"/>
          </a:xfrm>
          <a:prstGeom prst="rect">
            <a:avLst/>
          </a:prstGeom>
          <a:noFill/>
        </p:spPr>
        <p:txBody>
          <a:bodyPr wrap="square">
            <a:spAutoFit/>
          </a:bodyPr>
          <a:lstStyle/>
          <a:p>
            <a:pPr algn="l"/>
            <a:r>
              <a:rPr lang="de-DE" sz="2400" b="1" i="0" dirty="0">
                <a:solidFill>
                  <a:srgbClr val="000000"/>
                </a:solidFill>
                <a:effectLst/>
                <a:latin typeface="NeueHaasDisplay"/>
              </a:rPr>
              <a:t>Funktion</a:t>
            </a:r>
          </a:p>
          <a:p>
            <a:pPr algn="l"/>
            <a:r>
              <a:rPr lang="de-DE" sz="2400" b="0" i="0" dirty="0">
                <a:solidFill>
                  <a:srgbClr val="000000"/>
                </a:solidFill>
                <a:effectLst/>
                <a:latin typeface="NeueHaasDisplay"/>
              </a:rPr>
              <a:t>Formatives Feedback beschreibt und gibt Lernenden Gelegenheit, etwas zu üben und zu versuchen (und dafür Feedback zu bekommen), ohne dafür bereits eine Beurteilung mit Noten zu bekommen.</a:t>
            </a:r>
          </a:p>
        </p:txBody>
      </p:sp>
      <p:sp>
        <p:nvSpPr>
          <p:cNvPr id="9" name="Textfeld 8">
            <a:extLst>
              <a:ext uri="{FF2B5EF4-FFF2-40B4-BE49-F238E27FC236}">
                <a16:creationId xmlns:a16="http://schemas.microsoft.com/office/drawing/2014/main" id="{07D353D2-840E-2E9D-D879-5D7206A2188C}"/>
              </a:ext>
            </a:extLst>
          </p:cNvPr>
          <p:cNvSpPr txBox="1"/>
          <p:nvPr/>
        </p:nvSpPr>
        <p:spPr>
          <a:xfrm>
            <a:off x="336058" y="1894191"/>
            <a:ext cx="9216326" cy="1200329"/>
          </a:xfrm>
          <a:prstGeom prst="rect">
            <a:avLst/>
          </a:prstGeom>
          <a:noFill/>
        </p:spPr>
        <p:txBody>
          <a:bodyPr wrap="square">
            <a:spAutoFit/>
          </a:bodyPr>
          <a:lstStyle/>
          <a:p>
            <a:r>
              <a:rPr lang="de-DE" sz="2400" b="0" i="1" dirty="0">
                <a:solidFill>
                  <a:srgbClr val="000000"/>
                </a:solidFill>
                <a:effectLst/>
                <a:latin typeface="NeueHaasDisplay"/>
              </a:rPr>
              <a:t>«Ich sehe, dass du bei dieser Mathematikaufgabe eine Liste mit Kombinationsmöglichkeiten gemacht hast. Weißt du, worum es bei dieser Liste geht?»</a:t>
            </a:r>
            <a:endParaRPr lang="de-AT" sz="2400" dirty="0"/>
          </a:p>
        </p:txBody>
      </p:sp>
      <p:sp>
        <p:nvSpPr>
          <p:cNvPr id="13" name="Textfeld 12">
            <a:extLst>
              <a:ext uri="{FF2B5EF4-FFF2-40B4-BE49-F238E27FC236}">
                <a16:creationId xmlns:a16="http://schemas.microsoft.com/office/drawing/2014/main" id="{B6333A93-673C-0D8B-925A-AD51C3A2D29D}"/>
              </a:ext>
            </a:extLst>
          </p:cNvPr>
          <p:cNvSpPr txBox="1"/>
          <p:nvPr/>
        </p:nvSpPr>
        <p:spPr>
          <a:xfrm>
            <a:off x="2299241" y="3613979"/>
            <a:ext cx="8771440" cy="1200329"/>
          </a:xfrm>
          <a:prstGeom prst="rect">
            <a:avLst/>
          </a:prstGeom>
          <a:noFill/>
        </p:spPr>
        <p:txBody>
          <a:bodyPr wrap="square">
            <a:spAutoFit/>
          </a:bodyPr>
          <a:lstStyle/>
          <a:p>
            <a:pPr algn="l"/>
            <a:r>
              <a:rPr lang="de-DE" sz="2400" b="1" i="0" dirty="0">
                <a:solidFill>
                  <a:srgbClr val="000000"/>
                </a:solidFill>
                <a:effectLst/>
                <a:latin typeface="NeueHaasDisplay"/>
              </a:rPr>
              <a:t>Wertung</a:t>
            </a:r>
          </a:p>
          <a:p>
            <a:pPr algn="l"/>
            <a:r>
              <a:rPr lang="de-DE" sz="2400" b="0" i="0" dirty="0">
                <a:solidFill>
                  <a:srgbClr val="000000"/>
                </a:solidFill>
                <a:effectLst/>
                <a:latin typeface="NeueHaasDisplay"/>
              </a:rPr>
              <a:t>Lernende erhalten bestärkende, kritische und konstruktive Rückmeldungen.</a:t>
            </a:r>
          </a:p>
        </p:txBody>
      </p:sp>
      <p:sp>
        <p:nvSpPr>
          <p:cNvPr id="15" name="Textfeld 14">
            <a:extLst>
              <a:ext uri="{FF2B5EF4-FFF2-40B4-BE49-F238E27FC236}">
                <a16:creationId xmlns:a16="http://schemas.microsoft.com/office/drawing/2014/main" id="{B5D644CE-B876-76A9-15B3-5A195F1A6540}"/>
              </a:ext>
            </a:extLst>
          </p:cNvPr>
          <p:cNvSpPr txBox="1"/>
          <p:nvPr/>
        </p:nvSpPr>
        <p:spPr>
          <a:xfrm>
            <a:off x="2279576" y="5059793"/>
            <a:ext cx="8352928" cy="1569660"/>
          </a:xfrm>
          <a:prstGeom prst="rect">
            <a:avLst/>
          </a:prstGeom>
          <a:noFill/>
        </p:spPr>
        <p:txBody>
          <a:bodyPr wrap="square">
            <a:spAutoFit/>
          </a:bodyPr>
          <a:lstStyle/>
          <a:p>
            <a:r>
              <a:rPr lang="de-DE" sz="2400" b="0" i="1" dirty="0">
                <a:solidFill>
                  <a:srgbClr val="000000"/>
                </a:solidFill>
                <a:effectLst/>
                <a:latin typeface="NeueHaasDisplay"/>
              </a:rPr>
              <a:t>«Einleitungs- und Schluss-Satz in deinem Aufsatz passen gut zusammen. Deine Sätze lesen sich recht flüssig. Wenn du noch mehr Details in deine Schilderung einbaust, wird dein Aufsatz noch lebendiger.»</a:t>
            </a:r>
            <a:endParaRPr lang="de-AT" sz="2400" dirty="0"/>
          </a:p>
        </p:txBody>
      </p:sp>
      <p:pic>
        <p:nvPicPr>
          <p:cNvPr id="17" name="Grafik 16">
            <a:extLst>
              <a:ext uri="{FF2B5EF4-FFF2-40B4-BE49-F238E27FC236}">
                <a16:creationId xmlns:a16="http://schemas.microsoft.com/office/drawing/2014/main" id="{59BC0EDC-DBDD-76E7-5C63-1B36F155E9DF}"/>
              </a:ext>
            </a:extLst>
          </p:cNvPr>
          <p:cNvPicPr>
            <a:picLocks noChangeAspect="1"/>
          </p:cNvPicPr>
          <p:nvPr/>
        </p:nvPicPr>
        <p:blipFill>
          <a:blip r:embed="rId3"/>
          <a:stretch>
            <a:fillRect/>
          </a:stretch>
        </p:blipFill>
        <p:spPr>
          <a:xfrm>
            <a:off x="9947999" y="3716768"/>
            <a:ext cx="1885950" cy="1343025"/>
          </a:xfrm>
          <a:prstGeom prst="rect">
            <a:avLst/>
          </a:prstGeom>
        </p:spPr>
      </p:pic>
      <p:pic>
        <p:nvPicPr>
          <p:cNvPr id="19" name="Grafik 18">
            <a:extLst>
              <a:ext uri="{FF2B5EF4-FFF2-40B4-BE49-F238E27FC236}">
                <a16:creationId xmlns:a16="http://schemas.microsoft.com/office/drawing/2014/main" id="{40B5AF74-B773-D98E-131E-260D958C4005}"/>
              </a:ext>
            </a:extLst>
          </p:cNvPr>
          <p:cNvPicPr>
            <a:picLocks noChangeAspect="1"/>
          </p:cNvPicPr>
          <p:nvPr/>
        </p:nvPicPr>
        <p:blipFill>
          <a:blip r:embed="rId4"/>
          <a:stretch>
            <a:fillRect/>
          </a:stretch>
        </p:blipFill>
        <p:spPr>
          <a:xfrm>
            <a:off x="10161043" y="89888"/>
            <a:ext cx="1819275" cy="1285875"/>
          </a:xfrm>
          <a:prstGeom prst="rect">
            <a:avLst/>
          </a:prstGeom>
        </p:spPr>
      </p:pic>
      <p:sp>
        <p:nvSpPr>
          <p:cNvPr id="20" name="Textfeld 19">
            <a:extLst>
              <a:ext uri="{FF2B5EF4-FFF2-40B4-BE49-F238E27FC236}">
                <a16:creationId xmlns:a16="http://schemas.microsoft.com/office/drawing/2014/main" id="{05C71946-3E49-57BC-87CE-8E22E0F5F5CC}"/>
              </a:ext>
            </a:extLst>
          </p:cNvPr>
          <p:cNvSpPr txBox="1"/>
          <p:nvPr/>
        </p:nvSpPr>
        <p:spPr>
          <a:xfrm>
            <a:off x="2495600" y="0"/>
            <a:ext cx="6098458" cy="646331"/>
          </a:xfrm>
          <a:prstGeom prst="rect">
            <a:avLst/>
          </a:prstGeom>
          <a:noFill/>
        </p:spPr>
        <p:txBody>
          <a:bodyPr wrap="square">
            <a:spAutoFit/>
          </a:bodyPr>
          <a:lstStyle/>
          <a:p>
            <a:pPr algn="l"/>
            <a:r>
              <a:rPr lang="de-AT" sz="3600" b="1" i="0" dirty="0">
                <a:solidFill>
                  <a:srgbClr val="C00000"/>
                </a:solidFill>
                <a:effectLst/>
                <a:latin typeface="NeueHaasDisplay"/>
              </a:rPr>
              <a:t>Checkliste Feedback-Inhalte</a:t>
            </a:r>
          </a:p>
        </p:txBody>
      </p:sp>
    </p:spTree>
    <p:extLst>
      <p:ext uri="{BB962C8B-B14F-4D97-AF65-F5344CB8AC3E}">
        <p14:creationId xmlns:p14="http://schemas.microsoft.com/office/powerpoint/2010/main" val="4289206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32D97-4494-C321-8B49-404763FCC845}"/>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455A8AB-1B52-EB53-F550-769D178819F0}"/>
              </a:ext>
            </a:extLst>
          </p:cNvPr>
          <p:cNvSpPr>
            <a:spLocks noGrp="1"/>
          </p:cNvSpPr>
          <p:nvPr>
            <p:ph type="sldNum" sz="quarter" idx="12"/>
          </p:nvPr>
        </p:nvSpPr>
        <p:spPr/>
        <p:txBody>
          <a:bodyPr/>
          <a:lstStyle/>
          <a:p>
            <a:fld id="{10F43334-FC2F-4D71-B0F1-B4AE512E37E5}" type="slidenum">
              <a:rPr lang="de-AT" smtClean="0"/>
              <a:t>30</a:t>
            </a:fld>
            <a:endParaRPr lang="de-AT" dirty="0"/>
          </a:p>
        </p:txBody>
      </p:sp>
      <p:pic>
        <p:nvPicPr>
          <p:cNvPr id="5" name="Grafik 4">
            <a:extLst>
              <a:ext uri="{FF2B5EF4-FFF2-40B4-BE49-F238E27FC236}">
                <a16:creationId xmlns:a16="http://schemas.microsoft.com/office/drawing/2014/main" id="{7E5DC157-07CB-AAAC-3610-EFDCB9A0DCF9}"/>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4" name="Textfeld 3">
            <a:extLst>
              <a:ext uri="{FF2B5EF4-FFF2-40B4-BE49-F238E27FC236}">
                <a16:creationId xmlns:a16="http://schemas.microsoft.com/office/drawing/2014/main" id="{D4F8D0D2-8747-15B0-6511-4B53ED8D67DF}"/>
              </a:ext>
            </a:extLst>
          </p:cNvPr>
          <p:cNvSpPr txBox="1"/>
          <p:nvPr/>
        </p:nvSpPr>
        <p:spPr>
          <a:xfrm>
            <a:off x="287468" y="268340"/>
            <a:ext cx="6098458" cy="1200329"/>
          </a:xfrm>
          <a:prstGeom prst="rect">
            <a:avLst/>
          </a:prstGeom>
          <a:noFill/>
        </p:spPr>
        <p:txBody>
          <a:bodyPr wrap="square">
            <a:spAutoFit/>
          </a:bodyPr>
          <a:lstStyle/>
          <a:p>
            <a:pPr algn="l"/>
            <a:r>
              <a:rPr lang="de-DE" sz="2400" b="1" i="0" dirty="0">
                <a:solidFill>
                  <a:srgbClr val="000000"/>
                </a:solidFill>
                <a:effectLst/>
                <a:latin typeface="NeueHaasDisplay"/>
              </a:rPr>
              <a:t>Klarheit</a:t>
            </a:r>
          </a:p>
          <a:p>
            <a:pPr algn="l"/>
            <a:r>
              <a:rPr lang="de-DE" sz="2400" b="0" i="0" dirty="0">
                <a:solidFill>
                  <a:srgbClr val="000000"/>
                </a:solidFill>
                <a:effectLst/>
                <a:latin typeface="NeueHaasDisplay"/>
              </a:rPr>
              <a:t>Gutes Feedback ist verständlich, eindeutig und anschlussfähig.</a:t>
            </a:r>
          </a:p>
        </p:txBody>
      </p:sp>
      <p:sp>
        <p:nvSpPr>
          <p:cNvPr id="8" name="Textfeld 7">
            <a:extLst>
              <a:ext uri="{FF2B5EF4-FFF2-40B4-BE49-F238E27FC236}">
                <a16:creationId xmlns:a16="http://schemas.microsoft.com/office/drawing/2014/main" id="{E2735BD7-13E0-92E2-A2FF-2E56000FA221}"/>
              </a:ext>
            </a:extLst>
          </p:cNvPr>
          <p:cNvSpPr txBox="1"/>
          <p:nvPr/>
        </p:nvSpPr>
        <p:spPr>
          <a:xfrm>
            <a:off x="3600613" y="1594772"/>
            <a:ext cx="6098458" cy="1569660"/>
          </a:xfrm>
          <a:prstGeom prst="rect">
            <a:avLst/>
          </a:prstGeom>
          <a:noFill/>
        </p:spPr>
        <p:txBody>
          <a:bodyPr wrap="square">
            <a:spAutoFit/>
          </a:bodyPr>
          <a:lstStyle/>
          <a:p>
            <a:r>
              <a:rPr lang="de-DE" sz="2400" b="0" i="1" dirty="0">
                <a:solidFill>
                  <a:srgbClr val="000000"/>
                </a:solidFill>
                <a:effectLst/>
                <a:latin typeface="NeueHaasDisplay"/>
              </a:rPr>
              <a:t>«Hier verstehe ich nicht, was du meinst. Versuche deine Argumente, wieso Tiere nicht im Zirkus auftreten sollten, noch klarer zu formulieren.»</a:t>
            </a:r>
            <a:endParaRPr lang="de-AT" sz="2400" dirty="0"/>
          </a:p>
        </p:txBody>
      </p:sp>
      <p:sp>
        <p:nvSpPr>
          <p:cNvPr id="11" name="Textfeld 10">
            <a:extLst>
              <a:ext uri="{FF2B5EF4-FFF2-40B4-BE49-F238E27FC236}">
                <a16:creationId xmlns:a16="http://schemas.microsoft.com/office/drawing/2014/main" id="{68CA95D9-B432-5A5E-2791-52CED5056B3D}"/>
              </a:ext>
            </a:extLst>
          </p:cNvPr>
          <p:cNvSpPr txBox="1"/>
          <p:nvPr/>
        </p:nvSpPr>
        <p:spPr>
          <a:xfrm>
            <a:off x="290424" y="3047307"/>
            <a:ext cx="6098458" cy="1569660"/>
          </a:xfrm>
          <a:prstGeom prst="rect">
            <a:avLst/>
          </a:prstGeom>
          <a:noFill/>
        </p:spPr>
        <p:txBody>
          <a:bodyPr wrap="square">
            <a:spAutoFit/>
          </a:bodyPr>
          <a:lstStyle/>
          <a:p>
            <a:pPr algn="l"/>
            <a:r>
              <a:rPr lang="de-DE" sz="2400" b="1" i="0" dirty="0">
                <a:solidFill>
                  <a:srgbClr val="000000"/>
                </a:solidFill>
                <a:effectLst/>
                <a:latin typeface="NeueHaasDisplay"/>
              </a:rPr>
              <a:t>Konkretheit</a:t>
            </a:r>
          </a:p>
          <a:p>
            <a:pPr algn="l"/>
            <a:r>
              <a:rPr lang="de-DE" sz="2400" b="0" i="0" dirty="0">
                <a:solidFill>
                  <a:srgbClr val="000000"/>
                </a:solidFill>
                <a:effectLst/>
                <a:latin typeface="NeueHaasDisplay"/>
              </a:rPr>
              <a:t>Rückmeldungen helfen den Lernenden, wenn sie konkret, nicht zu allgemein und nicht zu detailliert sind.</a:t>
            </a:r>
          </a:p>
        </p:txBody>
      </p:sp>
      <p:sp>
        <p:nvSpPr>
          <p:cNvPr id="14" name="Textfeld 13">
            <a:extLst>
              <a:ext uri="{FF2B5EF4-FFF2-40B4-BE49-F238E27FC236}">
                <a16:creationId xmlns:a16="http://schemas.microsoft.com/office/drawing/2014/main" id="{E3B92E84-2050-F201-0286-7BD2F1621BF6}"/>
              </a:ext>
            </a:extLst>
          </p:cNvPr>
          <p:cNvSpPr txBox="1"/>
          <p:nvPr/>
        </p:nvSpPr>
        <p:spPr>
          <a:xfrm>
            <a:off x="5087888" y="4499841"/>
            <a:ext cx="6098458" cy="2308324"/>
          </a:xfrm>
          <a:prstGeom prst="rect">
            <a:avLst/>
          </a:prstGeom>
          <a:noFill/>
        </p:spPr>
        <p:txBody>
          <a:bodyPr wrap="square">
            <a:spAutoFit/>
          </a:bodyPr>
          <a:lstStyle/>
          <a:p>
            <a:r>
              <a:rPr lang="de-DE" sz="2400" b="0" i="1" dirty="0">
                <a:solidFill>
                  <a:srgbClr val="000000"/>
                </a:solidFill>
                <a:effectLst/>
                <a:latin typeface="NeueHaasDisplay"/>
              </a:rPr>
              <a:t>«Dein gewählter Titel passt nicht zur Geschichte. </a:t>
            </a:r>
            <a:r>
              <a:rPr lang="de-DE" sz="2400" b="0" i="1" dirty="0" err="1">
                <a:solidFill>
                  <a:srgbClr val="000000"/>
                </a:solidFill>
                <a:effectLst/>
                <a:latin typeface="NeueHaasDisplay"/>
              </a:rPr>
              <a:t>Lies</a:t>
            </a:r>
            <a:r>
              <a:rPr lang="de-DE" sz="2400" b="0" i="1" dirty="0">
                <a:solidFill>
                  <a:srgbClr val="000000"/>
                </a:solidFill>
                <a:effectLst/>
                <a:latin typeface="NeueHaasDisplay"/>
              </a:rPr>
              <a:t> sie noch einmal in Ruhe durch und überlege dir, welcher andere Titel Lust zum Lesen weckt und dabei nicht zu viel verrät. Deine Geschichte ist nämlich sehr spannend geschrieben</a:t>
            </a:r>
            <a:r>
              <a:rPr lang="de-DE" b="0" i="1" dirty="0">
                <a:solidFill>
                  <a:srgbClr val="000000"/>
                </a:solidFill>
                <a:effectLst/>
                <a:latin typeface="NeueHaasDisplay"/>
              </a:rPr>
              <a:t>.»</a:t>
            </a:r>
            <a:endParaRPr lang="de-AT" dirty="0"/>
          </a:p>
        </p:txBody>
      </p:sp>
      <p:pic>
        <p:nvPicPr>
          <p:cNvPr id="17" name="Grafik 16">
            <a:extLst>
              <a:ext uri="{FF2B5EF4-FFF2-40B4-BE49-F238E27FC236}">
                <a16:creationId xmlns:a16="http://schemas.microsoft.com/office/drawing/2014/main" id="{CCD7EC54-73AA-D989-3F61-EDA0A72EEF5F}"/>
              </a:ext>
            </a:extLst>
          </p:cNvPr>
          <p:cNvPicPr>
            <a:picLocks noChangeAspect="1"/>
          </p:cNvPicPr>
          <p:nvPr/>
        </p:nvPicPr>
        <p:blipFill>
          <a:blip r:embed="rId3"/>
          <a:stretch>
            <a:fillRect/>
          </a:stretch>
        </p:blipFill>
        <p:spPr>
          <a:xfrm>
            <a:off x="537413" y="1561583"/>
            <a:ext cx="1866900" cy="1314450"/>
          </a:xfrm>
          <a:prstGeom prst="rect">
            <a:avLst/>
          </a:prstGeom>
        </p:spPr>
      </p:pic>
      <p:pic>
        <p:nvPicPr>
          <p:cNvPr id="19" name="Grafik 18">
            <a:extLst>
              <a:ext uri="{FF2B5EF4-FFF2-40B4-BE49-F238E27FC236}">
                <a16:creationId xmlns:a16="http://schemas.microsoft.com/office/drawing/2014/main" id="{FF51FA5F-6CA7-7C64-6F45-9A24F31C5FF5}"/>
              </a:ext>
            </a:extLst>
          </p:cNvPr>
          <p:cNvPicPr>
            <a:picLocks noChangeAspect="1"/>
          </p:cNvPicPr>
          <p:nvPr/>
        </p:nvPicPr>
        <p:blipFill>
          <a:blip r:embed="rId4"/>
          <a:stretch>
            <a:fillRect/>
          </a:stretch>
        </p:blipFill>
        <p:spPr>
          <a:xfrm>
            <a:off x="8040216" y="2876033"/>
            <a:ext cx="1914525" cy="1247775"/>
          </a:xfrm>
          <a:prstGeom prst="rect">
            <a:avLst/>
          </a:prstGeom>
        </p:spPr>
      </p:pic>
      <p:sp>
        <p:nvSpPr>
          <p:cNvPr id="20" name="Textfeld 19">
            <a:extLst>
              <a:ext uri="{FF2B5EF4-FFF2-40B4-BE49-F238E27FC236}">
                <a16:creationId xmlns:a16="http://schemas.microsoft.com/office/drawing/2014/main" id="{9D0F32D0-B01E-8A58-FB20-2F57364DE356}"/>
              </a:ext>
            </a:extLst>
          </p:cNvPr>
          <p:cNvSpPr txBox="1"/>
          <p:nvPr/>
        </p:nvSpPr>
        <p:spPr>
          <a:xfrm>
            <a:off x="3415355" y="0"/>
            <a:ext cx="6098458" cy="646331"/>
          </a:xfrm>
          <a:prstGeom prst="rect">
            <a:avLst/>
          </a:prstGeom>
          <a:noFill/>
        </p:spPr>
        <p:txBody>
          <a:bodyPr wrap="square">
            <a:spAutoFit/>
          </a:bodyPr>
          <a:lstStyle/>
          <a:p>
            <a:pPr algn="l"/>
            <a:r>
              <a:rPr lang="de-AT" sz="3600" b="1" i="0" dirty="0">
                <a:solidFill>
                  <a:srgbClr val="C00000"/>
                </a:solidFill>
                <a:effectLst/>
                <a:latin typeface="NeueHaasDisplay"/>
              </a:rPr>
              <a:t>Checkliste Feedback-Inhalte</a:t>
            </a:r>
          </a:p>
        </p:txBody>
      </p:sp>
    </p:spTree>
    <p:extLst>
      <p:ext uri="{BB962C8B-B14F-4D97-AF65-F5344CB8AC3E}">
        <p14:creationId xmlns:p14="http://schemas.microsoft.com/office/powerpoint/2010/main" val="1067593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F7D2-D41C-BDA3-0B47-4C9B5EBE7FC7}"/>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C5F41C-D0B4-4CA4-E068-9289AB044079}"/>
              </a:ext>
            </a:extLst>
          </p:cNvPr>
          <p:cNvSpPr>
            <a:spLocks noGrp="1"/>
          </p:cNvSpPr>
          <p:nvPr>
            <p:ph type="sldNum" sz="quarter" idx="12"/>
          </p:nvPr>
        </p:nvSpPr>
        <p:spPr/>
        <p:txBody>
          <a:bodyPr/>
          <a:lstStyle/>
          <a:p>
            <a:fld id="{10F43334-FC2F-4D71-B0F1-B4AE512E37E5}" type="slidenum">
              <a:rPr lang="de-AT" smtClean="0"/>
              <a:t>31</a:t>
            </a:fld>
            <a:endParaRPr lang="de-AT" dirty="0"/>
          </a:p>
        </p:txBody>
      </p:sp>
      <p:pic>
        <p:nvPicPr>
          <p:cNvPr id="5" name="Grafik 4">
            <a:extLst>
              <a:ext uri="{FF2B5EF4-FFF2-40B4-BE49-F238E27FC236}">
                <a16:creationId xmlns:a16="http://schemas.microsoft.com/office/drawing/2014/main" id="{E684F240-A584-AAE5-D69A-A760726DF8BF}"/>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6" name="Textfeld 5">
            <a:extLst>
              <a:ext uri="{FF2B5EF4-FFF2-40B4-BE49-F238E27FC236}">
                <a16:creationId xmlns:a16="http://schemas.microsoft.com/office/drawing/2014/main" id="{7A6889D6-405A-85B2-206D-EB61F5162BC8}"/>
              </a:ext>
            </a:extLst>
          </p:cNvPr>
          <p:cNvSpPr txBox="1"/>
          <p:nvPr/>
        </p:nvSpPr>
        <p:spPr>
          <a:xfrm>
            <a:off x="314374" y="345161"/>
            <a:ext cx="3981426" cy="1569660"/>
          </a:xfrm>
          <a:prstGeom prst="rect">
            <a:avLst/>
          </a:prstGeom>
          <a:noFill/>
        </p:spPr>
        <p:txBody>
          <a:bodyPr wrap="square">
            <a:spAutoFit/>
          </a:bodyPr>
          <a:lstStyle/>
          <a:p>
            <a:pPr algn="l"/>
            <a:r>
              <a:rPr lang="de-DE" sz="2400" b="1" i="0" dirty="0">
                <a:solidFill>
                  <a:srgbClr val="000000"/>
                </a:solidFill>
                <a:effectLst/>
                <a:latin typeface="NeueHaasDisplay"/>
              </a:rPr>
              <a:t>Haltung</a:t>
            </a:r>
          </a:p>
          <a:p>
            <a:pPr algn="l"/>
            <a:r>
              <a:rPr lang="de-DE" sz="2400" b="0" i="0" dirty="0">
                <a:solidFill>
                  <a:srgbClr val="000000"/>
                </a:solidFill>
                <a:effectLst/>
                <a:latin typeface="NeueHaasDisplay"/>
              </a:rPr>
              <a:t>Motivierendes Feedback zeigt Respekt, ist dialogisch, traut und mutet zu.</a:t>
            </a:r>
          </a:p>
        </p:txBody>
      </p:sp>
      <p:sp>
        <p:nvSpPr>
          <p:cNvPr id="9" name="Textfeld 8">
            <a:extLst>
              <a:ext uri="{FF2B5EF4-FFF2-40B4-BE49-F238E27FC236}">
                <a16:creationId xmlns:a16="http://schemas.microsoft.com/office/drawing/2014/main" id="{859F153E-9986-5F01-6125-5D88E1721EE7}"/>
              </a:ext>
            </a:extLst>
          </p:cNvPr>
          <p:cNvSpPr txBox="1"/>
          <p:nvPr/>
        </p:nvSpPr>
        <p:spPr>
          <a:xfrm>
            <a:off x="262050" y="2359493"/>
            <a:ext cx="4005376" cy="1569660"/>
          </a:xfrm>
          <a:prstGeom prst="rect">
            <a:avLst/>
          </a:prstGeom>
          <a:noFill/>
        </p:spPr>
        <p:txBody>
          <a:bodyPr wrap="square">
            <a:spAutoFit/>
          </a:bodyPr>
          <a:lstStyle/>
          <a:p>
            <a:r>
              <a:rPr lang="de-DE" sz="2400" b="0" i="1" dirty="0">
                <a:solidFill>
                  <a:srgbClr val="000000"/>
                </a:solidFill>
                <a:effectLst/>
                <a:latin typeface="NeueHaasDisplay"/>
              </a:rPr>
              <a:t>«Wie könntest du dieses Erlebnis so beschreiben, dass ein anderer begreift, wie aufregend es für dich war?»</a:t>
            </a:r>
            <a:endParaRPr lang="de-AT" sz="2400" dirty="0"/>
          </a:p>
        </p:txBody>
      </p:sp>
      <p:sp>
        <p:nvSpPr>
          <p:cNvPr id="12" name="Textfeld 11">
            <a:extLst>
              <a:ext uri="{FF2B5EF4-FFF2-40B4-BE49-F238E27FC236}">
                <a16:creationId xmlns:a16="http://schemas.microsoft.com/office/drawing/2014/main" id="{609D06F6-208D-D0D5-E404-3C733B489FB6}"/>
              </a:ext>
            </a:extLst>
          </p:cNvPr>
          <p:cNvSpPr txBox="1"/>
          <p:nvPr/>
        </p:nvSpPr>
        <p:spPr>
          <a:xfrm>
            <a:off x="5856398" y="908619"/>
            <a:ext cx="5781626" cy="2862322"/>
          </a:xfrm>
          <a:prstGeom prst="rect">
            <a:avLst/>
          </a:prstGeom>
          <a:noFill/>
        </p:spPr>
        <p:txBody>
          <a:bodyPr wrap="square">
            <a:spAutoFit/>
          </a:bodyPr>
          <a:lstStyle/>
          <a:p>
            <a:pPr algn="l"/>
            <a:r>
              <a:rPr lang="de-DE" sz="2000" b="0" i="0" dirty="0">
                <a:solidFill>
                  <a:srgbClr val="000000"/>
                </a:solidFill>
                <a:effectLst/>
                <a:latin typeface="NeueHaasDisplay"/>
              </a:rPr>
              <a:t>Was Lehrer/innen sagen können:</a:t>
            </a:r>
          </a:p>
          <a:p>
            <a:pPr algn="l"/>
            <a:r>
              <a:rPr lang="de-DE" sz="2000" b="0" i="1" dirty="0">
                <a:solidFill>
                  <a:srgbClr val="000000"/>
                </a:solidFill>
                <a:effectLst/>
                <a:latin typeface="NeueHaasDisplay"/>
              </a:rPr>
              <a:t>«Versetze dich in die Situation der Leute. Kannst du dir vorstellen, wieso sie sich so verhalten haben?»</a:t>
            </a:r>
            <a:endParaRPr lang="de-DE" sz="2000" b="0" i="0" dirty="0">
              <a:solidFill>
                <a:srgbClr val="000000"/>
              </a:solidFill>
              <a:effectLst/>
              <a:latin typeface="NeueHaasDisplay"/>
            </a:endParaRPr>
          </a:p>
          <a:p>
            <a:pPr algn="l"/>
            <a:r>
              <a:rPr lang="de-DE" sz="2000" b="0" i="1" dirty="0">
                <a:solidFill>
                  <a:srgbClr val="000000"/>
                </a:solidFill>
                <a:effectLst/>
                <a:latin typeface="NeueHaasDisplay"/>
              </a:rPr>
              <a:t>«Dein Lösungsweg ist sehr übersichtlich. Das war für die Korrektur sehr hilfreich und ich habe dadurch festgestellt, dass dir die schriftliche Division noch Mühe bereitet. Ich denke, das sollten wir gemeinsam noch einmal genauer anschauen, um herauszufinden, welcher Schritt dir Probleme macht. Einverstanden?»</a:t>
            </a:r>
            <a:endParaRPr lang="de-DE" sz="2000" b="0" i="0" dirty="0">
              <a:solidFill>
                <a:srgbClr val="000000"/>
              </a:solidFill>
              <a:effectLst/>
              <a:latin typeface="NeueHaasDisplay"/>
            </a:endParaRPr>
          </a:p>
        </p:txBody>
      </p:sp>
      <p:sp>
        <p:nvSpPr>
          <p:cNvPr id="15" name="Textfeld 14">
            <a:extLst>
              <a:ext uri="{FF2B5EF4-FFF2-40B4-BE49-F238E27FC236}">
                <a16:creationId xmlns:a16="http://schemas.microsoft.com/office/drawing/2014/main" id="{EF2F97E4-5A92-8EF6-39B7-AC7E672FC836}"/>
              </a:ext>
            </a:extLst>
          </p:cNvPr>
          <p:cNvSpPr txBox="1"/>
          <p:nvPr/>
        </p:nvSpPr>
        <p:spPr>
          <a:xfrm>
            <a:off x="5803118" y="4351443"/>
            <a:ext cx="6098458" cy="2246769"/>
          </a:xfrm>
          <a:prstGeom prst="rect">
            <a:avLst/>
          </a:prstGeom>
          <a:noFill/>
        </p:spPr>
        <p:txBody>
          <a:bodyPr wrap="square">
            <a:spAutoFit/>
          </a:bodyPr>
          <a:lstStyle/>
          <a:p>
            <a:pPr algn="l"/>
            <a:r>
              <a:rPr lang="de-DE" sz="2000" b="0" i="0" dirty="0">
                <a:solidFill>
                  <a:srgbClr val="000000"/>
                </a:solidFill>
                <a:effectLst/>
                <a:latin typeface="NeueHaasDisplay"/>
              </a:rPr>
              <a:t>Was Schüler/innen «hören»:</a:t>
            </a:r>
          </a:p>
          <a:p>
            <a:pPr algn="l"/>
            <a:r>
              <a:rPr lang="de-DE" sz="2000" b="0" i="1" dirty="0">
                <a:solidFill>
                  <a:srgbClr val="000000"/>
                </a:solidFill>
                <a:effectLst/>
                <a:latin typeface="NeueHaasDisplay"/>
              </a:rPr>
              <a:t>«Meine Lehrerin traut mir etwas zu. Sie interessiert sich dafür, was ich denke.»</a:t>
            </a:r>
            <a:endParaRPr lang="de-DE" sz="2000" b="0" i="0" dirty="0">
              <a:solidFill>
                <a:srgbClr val="000000"/>
              </a:solidFill>
              <a:effectLst/>
              <a:latin typeface="NeueHaasDisplay"/>
            </a:endParaRPr>
          </a:p>
          <a:p>
            <a:pPr algn="l"/>
            <a:r>
              <a:rPr lang="de-DE" sz="2000" b="0" i="1" dirty="0">
                <a:solidFill>
                  <a:srgbClr val="000000"/>
                </a:solidFill>
                <a:effectLst/>
                <a:latin typeface="NeueHaasDisplay"/>
              </a:rPr>
              <a:t>«Mein Lehrer sieht mich als jemanden, der lernen kann, der neugierig ist und Dinge selbst herausfinden kann (und nicht jemand, der unfähig ist zu lernen und dem man alles sagen muss.)»</a:t>
            </a:r>
            <a:endParaRPr lang="de-DE" sz="2000" b="0" i="0" dirty="0">
              <a:solidFill>
                <a:srgbClr val="000000"/>
              </a:solidFill>
              <a:effectLst/>
              <a:latin typeface="NeueHaasDisplay"/>
            </a:endParaRPr>
          </a:p>
        </p:txBody>
      </p:sp>
      <p:pic>
        <p:nvPicPr>
          <p:cNvPr id="17" name="Grafik 16">
            <a:extLst>
              <a:ext uri="{FF2B5EF4-FFF2-40B4-BE49-F238E27FC236}">
                <a16:creationId xmlns:a16="http://schemas.microsoft.com/office/drawing/2014/main" id="{49AAD76B-B01B-528D-9333-FBB0C642B304}"/>
              </a:ext>
            </a:extLst>
          </p:cNvPr>
          <p:cNvPicPr>
            <a:picLocks noChangeAspect="1"/>
          </p:cNvPicPr>
          <p:nvPr/>
        </p:nvPicPr>
        <p:blipFill>
          <a:blip r:embed="rId3"/>
          <a:stretch>
            <a:fillRect/>
          </a:stretch>
        </p:blipFill>
        <p:spPr>
          <a:xfrm>
            <a:off x="2379400" y="4373826"/>
            <a:ext cx="2852504" cy="2031736"/>
          </a:xfrm>
          <a:prstGeom prst="rect">
            <a:avLst/>
          </a:prstGeom>
        </p:spPr>
      </p:pic>
      <p:sp>
        <p:nvSpPr>
          <p:cNvPr id="18" name="Textfeld 17">
            <a:extLst>
              <a:ext uri="{FF2B5EF4-FFF2-40B4-BE49-F238E27FC236}">
                <a16:creationId xmlns:a16="http://schemas.microsoft.com/office/drawing/2014/main" id="{678C3C25-DC4B-0D94-87CB-C3CBDF6505EC}"/>
              </a:ext>
            </a:extLst>
          </p:cNvPr>
          <p:cNvSpPr txBox="1"/>
          <p:nvPr/>
        </p:nvSpPr>
        <p:spPr>
          <a:xfrm>
            <a:off x="3431704" y="0"/>
            <a:ext cx="6098458" cy="646331"/>
          </a:xfrm>
          <a:prstGeom prst="rect">
            <a:avLst/>
          </a:prstGeom>
          <a:noFill/>
        </p:spPr>
        <p:txBody>
          <a:bodyPr wrap="square">
            <a:spAutoFit/>
          </a:bodyPr>
          <a:lstStyle/>
          <a:p>
            <a:pPr algn="l"/>
            <a:r>
              <a:rPr lang="de-AT" sz="3600" b="1" i="0" dirty="0">
                <a:solidFill>
                  <a:srgbClr val="C00000"/>
                </a:solidFill>
                <a:effectLst/>
                <a:latin typeface="NeueHaasDisplay"/>
              </a:rPr>
              <a:t>Checkliste Feedback-Inhalte</a:t>
            </a:r>
          </a:p>
        </p:txBody>
      </p:sp>
    </p:spTree>
    <p:extLst>
      <p:ext uri="{BB962C8B-B14F-4D97-AF65-F5344CB8AC3E}">
        <p14:creationId xmlns:p14="http://schemas.microsoft.com/office/powerpoint/2010/main" val="3252480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BF39-948F-693E-24B5-734C4FBB5BC7}"/>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413BBC7-E9B8-0424-58E9-8444430115CB}"/>
              </a:ext>
            </a:extLst>
          </p:cNvPr>
          <p:cNvSpPr>
            <a:spLocks noGrp="1"/>
          </p:cNvSpPr>
          <p:nvPr>
            <p:ph type="sldNum" sz="quarter" idx="12"/>
          </p:nvPr>
        </p:nvSpPr>
        <p:spPr/>
        <p:txBody>
          <a:bodyPr/>
          <a:lstStyle/>
          <a:p>
            <a:fld id="{10F43334-FC2F-4D71-B0F1-B4AE512E37E5}" type="slidenum">
              <a:rPr lang="de-AT" smtClean="0"/>
              <a:t>32</a:t>
            </a:fld>
            <a:endParaRPr lang="de-AT" dirty="0"/>
          </a:p>
        </p:txBody>
      </p:sp>
      <p:sp>
        <p:nvSpPr>
          <p:cNvPr id="4" name="Textfeld 3">
            <a:extLst>
              <a:ext uri="{FF2B5EF4-FFF2-40B4-BE49-F238E27FC236}">
                <a16:creationId xmlns:a16="http://schemas.microsoft.com/office/drawing/2014/main" id="{76C3BB68-0D3D-A57A-DFC7-AD8C5BDB1B36}"/>
              </a:ext>
            </a:extLst>
          </p:cNvPr>
          <p:cNvSpPr txBox="1"/>
          <p:nvPr/>
        </p:nvSpPr>
        <p:spPr>
          <a:xfrm>
            <a:off x="174757" y="0"/>
            <a:ext cx="11842486" cy="7288021"/>
          </a:xfrm>
          <a:prstGeom prst="rect">
            <a:avLst/>
          </a:prstGeom>
          <a:solidFill>
            <a:srgbClr val="FDFEDA"/>
          </a:solidFill>
        </p:spPr>
        <p:txBody>
          <a:bodyPr wrap="square" rtlCol="0">
            <a:spAutoFit/>
          </a:bodyPr>
          <a:lstStyle/>
          <a:p>
            <a:r>
              <a:rPr lang="de-DE" sz="3600" b="1" dirty="0">
                <a:solidFill>
                  <a:srgbClr val="C00000"/>
                </a:solidFill>
              </a:rPr>
              <a:t>Arbeitsauftrag 4</a:t>
            </a:r>
          </a:p>
          <a:p>
            <a:pPr algn="just">
              <a:lnSpc>
                <a:spcPct val="107000"/>
              </a:lnSpc>
              <a:spcBef>
                <a:spcPts val="800"/>
              </a:spcBef>
              <a:spcAft>
                <a:spcPts val="800"/>
              </a:spcAft>
              <a:buNone/>
            </a:pPr>
            <a:r>
              <a:rPr lang="de-AT"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A = Auswerten Überarbeitung der Bewertungsergebnisse  - </a:t>
            </a:r>
            <a:r>
              <a:rPr lang="de-AT" b="1" dirty="0">
                <a:solidFill>
                  <a:srgbClr val="0F4761"/>
                </a:solidFill>
                <a:latin typeface="Aptos Display" panose="020B0004020202020204" pitchFamily="34" charset="0"/>
                <a:cs typeface="Times New Roman" panose="02020603050405020304" pitchFamily="18" charset="0"/>
              </a:rPr>
              <a:t>Themenbereich: Reflexion der Bewertungsergebnisse</a:t>
            </a:r>
          </a:p>
          <a:p>
            <a:pPr marL="285750" indent="-285750" algn="just">
              <a:buFont typeface="Wingdings" panose="05000000000000000000" pitchFamily="2" charset="2"/>
              <a:buChar char="ü"/>
            </a:pPr>
            <a:r>
              <a:rPr lang="de-AT" b="1" dirty="0">
                <a:solidFill>
                  <a:srgbClr val="000000"/>
                </a:solidFill>
                <a:latin typeface="Aptos" panose="020B0004020202020204" pitchFamily="34" charset="0"/>
                <a:ea typeface="Aptos" panose="020B0004020202020204" pitchFamily="34" charset="0"/>
                <a:cs typeface="Times New Roman" panose="02020603050405020304" pitchFamily="18" charset="0"/>
              </a:rPr>
              <a:t>B</a:t>
            </a:r>
            <a:r>
              <a:rPr lang="de-AT" sz="18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ilanzierenden, summativen Gesamtbeurteilung</a:t>
            </a:r>
          </a:p>
          <a:p>
            <a:pPr marL="285750" indent="-285750" algn="just">
              <a:buFont typeface="Wingdings" panose="05000000000000000000" pitchFamily="2" charset="2"/>
              <a:buChar char="ü"/>
            </a:pPr>
            <a:r>
              <a:rPr lang="de-AT" sz="18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Lerncoaching, </a:t>
            </a:r>
          </a:p>
          <a:p>
            <a:pPr marL="285750" indent="-285750" algn="just">
              <a:buFont typeface="Wingdings" panose="05000000000000000000" pitchFamily="2" charset="2"/>
              <a:buChar char="ü"/>
            </a:pPr>
            <a:r>
              <a:rPr lang="de-AT" sz="18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Feedback Strategien und Feedback Inhalte</a:t>
            </a:r>
          </a:p>
          <a:p>
            <a:pPr algn="just">
              <a:buNone/>
            </a:pPr>
            <a:endParaRPr lang="de-AT" sz="1800" dirty="0">
              <a:effectLst/>
              <a:latin typeface="Aptos" panose="020B0004020202020204" pitchFamily="34" charset="0"/>
              <a:ea typeface="Aptos" panose="020B0004020202020204" pitchFamily="34" charset="0"/>
              <a:cs typeface="Times New Roman" panose="02020603050405020304" pitchFamily="18" charset="0"/>
            </a:endParaRPr>
          </a:p>
          <a:p>
            <a:pPr marL="449580" indent="-449580" algn="just">
              <a:lnSpc>
                <a:spcPct val="150000"/>
              </a:lnSpc>
              <a:spcAft>
                <a:spcPts val="1200"/>
              </a:spcAft>
              <a:buNone/>
            </a:pPr>
            <a:r>
              <a:rPr lang="de-AT" sz="1800" b="1" dirty="0">
                <a:effectLst/>
                <a:latin typeface="Aptos" panose="020B0004020202020204" pitchFamily="34" charset="0"/>
                <a:ea typeface="Aptos" panose="020B0004020202020204" pitchFamily="34" charset="0"/>
                <a:cs typeface="Times New Roman" panose="02020603050405020304" pitchFamily="18" charset="0"/>
              </a:rPr>
              <a:t>Aufgabenstellungen:</a:t>
            </a:r>
            <a:endParaRPr lang="de-AT"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anose="05050102010706020507" pitchFamily="18" charset="2"/>
              <a:buChar char=""/>
            </a:pPr>
            <a:r>
              <a:rPr lang="de-AT" sz="2000" dirty="0">
                <a:effectLst/>
                <a:latin typeface="Aptos" panose="020B0004020202020204" pitchFamily="34" charset="0"/>
                <a:ea typeface="Aptos" panose="020B0004020202020204" pitchFamily="34" charset="0"/>
                <a:cs typeface="Times New Roman" panose="02020603050405020304" pitchFamily="18" charset="0"/>
              </a:rPr>
              <a:t>Gehen Sie wieder in Ihre Gruppe. </a:t>
            </a:r>
          </a:p>
          <a:p>
            <a:pPr lvl="0" algn="just"/>
            <a:endParaRPr lang="de-AT"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Symbol" panose="05050102010706020507" pitchFamily="18" charset="2"/>
              <a:buChar char=""/>
            </a:pPr>
            <a:r>
              <a:rPr lang="de-AT" sz="2000" dirty="0">
                <a:effectLst/>
                <a:latin typeface="Aptos" panose="020B0004020202020204" pitchFamily="34" charset="0"/>
                <a:ea typeface="Aptos" panose="020B0004020202020204" pitchFamily="34" charset="0"/>
                <a:cs typeface="Times New Roman" panose="02020603050405020304" pitchFamily="18" charset="0"/>
              </a:rPr>
              <a:t>Nehmen Sie Ihre Bewertungsergebnisse zur thematischen Struktur Ihrer </a:t>
            </a:r>
            <a:r>
              <a:rPr lang="de-AT" sz="2000" dirty="0" err="1">
                <a:effectLst/>
                <a:latin typeface="Aptos" panose="020B0004020202020204" pitchFamily="34" charset="0"/>
                <a:ea typeface="Aptos" panose="020B0004020202020204" pitchFamily="34" charset="0"/>
                <a:cs typeface="Times New Roman" panose="02020603050405020304" pitchFamily="18" charset="0"/>
              </a:rPr>
              <a:t>Kollegen:innen</a:t>
            </a:r>
            <a:r>
              <a:rPr lang="de-AT" sz="2000" dirty="0">
                <a:effectLst/>
                <a:latin typeface="Aptos" panose="020B0004020202020204" pitchFamily="34" charset="0"/>
                <a:ea typeface="Aptos" panose="020B0004020202020204" pitchFamily="34" charset="0"/>
                <a:cs typeface="Times New Roman" panose="02020603050405020304" pitchFamily="18" charset="0"/>
              </a:rPr>
              <a:t> zur Hand. </a:t>
            </a:r>
          </a:p>
          <a:p>
            <a:pPr lvl="0" algn="just"/>
            <a:endParaRPr lang="de-AT" sz="20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de-AT" sz="2000" dirty="0">
                <a:effectLst/>
                <a:latin typeface="Aptos" panose="020B0004020202020204" pitchFamily="34" charset="0"/>
                <a:ea typeface="Aptos" panose="020B0004020202020204" pitchFamily="34" charset="0"/>
                <a:cs typeface="Times New Roman" panose="02020603050405020304" pitchFamily="18" charset="0"/>
              </a:rPr>
              <a:t>Welche Veränderungen bzw. Anpassungen nehmen Sie auf Grund der heute bearbeiteten Lehrinhalte zu den Bereichen Gesamtbeurteilung, Lerncoaching und Feedback Strategien und Feedback Inhalte vor.</a:t>
            </a:r>
          </a:p>
          <a:p>
            <a:pPr marL="342900" lvl="0" indent="-342900" algn="just">
              <a:spcAft>
                <a:spcPts val="1200"/>
              </a:spcAft>
              <a:buFont typeface="Symbol" panose="05050102010706020507" pitchFamily="18" charset="2"/>
              <a:buChar char=""/>
            </a:pPr>
            <a:r>
              <a:rPr lang="de-AT" sz="2000" dirty="0">
                <a:effectLst/>
                <a:latin typeface="Aptos" panose="020B0004020202020204" pitchFamily="34" charset="0"/>
                <a:ea typeface="Aptos" panose="020B0004020202020204" pitchFamily="34" charset="0"/>
                <a:cs typeface="Times New Roman" panose="02020603050405020304" pitchFamily="18" charset="0"/>
              </a:rPr>
              <a:t>Überarbeiten Sie ev. Ihre Bewertungsergebnisse vom Vormittag und berücksichtigen Sie dabei auch die wesentlichen Aspekte von Feedback. </a:t>
            </a:r>
          </a:p>
          <a:p>
            <a:pPr marL="342900" lvl="0" indent="-342900" algn="just">
              <a:spcAft>
                <a:spcPts val="1200"/>
              </a:spcAft>
              <a:buFont typeface="Symbol" panose="05050102010706020507" pitchFamily="18" charset="2"/>
              <a:buChar char=""/>
            </a:pPr>
            <a:r>
              <a:rPr lang="de-AT" sz="2000" dirty="0">
                <a:effectLst/>
                <a:latin typeface="Aptos" panose="020B0004020202020204" pitchFamily="34" charset="0"/>
                <a:ea typeface="Aptos" panose="020B0004020202020204" pitchFamily="34" charset="0"/>
                <a:cs typeface="Times New Roman" panose="02020603050405020304" pitchFamily="18" charset="0"/>
              </a:rPr>
              <a:t>Kommunizieren Sie Ihre Bewertungsergebnisse verbal und schriftlich der Referentin und  der/dem jeweiligen </a:t>
            </a:r>
            <a:r>
              <a:rPr lang="de-AT" sz="2000" dirty="0" err="1">
                <a:effectLst/>
                <a:latin typeface="Aptos" panose="020B0004020202020204" pitchFamily="34" charset="0"/>
                <a:ea typeface="Aptos" panose="020B0004020202020204" pitchFamily="34" charset="0"/>
                <a:cs typeface="Times New Roman" panose="02020603050405020304" pitchFamily="18" charset="0"/>
              </a:rPr>
              <a:t>Kollegen:in</a:t>
            </a:r>
            <a:r>
              <a:rPr lang="de-AT" sz="2000" dirty="0">
                <a:effectLst/>
                <a:latin typeface="Aptos" panose="020B0004020202020204" pitchFamily="34" charset="0"/>
                <a:ea typeface="Aptos" panose="020B0004020202020204" pitchFamily="34" charset="0"/>
                <a:cs typeface="Times New Roman" panose="02020603050405020304" pitchFamily="18" charset="0"/>
              </a:rPr>
              <a:t>.</a:t>
            </a:r>
          </a:p>
          <a:p>
            <a:endParaRPr lang="de-DE" sz="2400" dirty="0"/>
          </a:p>
          <a:p>
            <a:endParaRPr lang="de-DE" dirty="0"/>
          </a:p>
          <a:p>
            <a:endParaRPr lang="de-DE" dirty="0"/>
          </a:p>
        </p:txBody>
      </p:sp>
    </p:spTree>
    <p:extLst>
      <p:ext uri="{BB962C8B-B14F-4D97-AF65-F5344CB8AC3E}">
        <p14:creationId xmlns:p14="http://schemas.microsoft.com/office/powerpoint/2010/main" val="223102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8617" y="5531050"/>
            <a:ext cx="5868392" cy="1519642"/>
          </a:xfrm>
        </p:spPr>
        <p:txBody>
          <a:bodyPr/>
          <a:lstStyle/>
          <a:p>
            <a:pPr algn="ctr"/>
            <a:r>
              <a:rPr lang="de-AT" b="1" dirty="0"/>
              <a:t>Herzlichen Dank für Ihre Aufmerksamkeit, </a:t>
            </a:r>
            <a:br>
              <a:rPr lang="de-AT" b="1" dirty="0"/>
            </a:br>
            <a:r>
              <a:rPr lang="de-AT" b="1" dirty="0"/>
              <a:t>wir wünschen Ihnen viel Erfolg beim Lehren!!!</a:t>
            </a:r>
            <a:br>
              <a:rPr lang="de-AT" dirty="0"/>
            </a:br>
            <a:br>
              <a:rPr lang="de-AT" dirty="0"/>
            </a:br>
            <a:br>
              <a:rPr lang="de-AT" dirty="0"/>
            </a:br>
            <a:br>
              <a:rPr lang="de-AT" dirty="0"/>
            </a:br>
            <a:br>
              <a:rPr lang="de-AT" dirty="0"/>
            </a:br>
            <a:br>
              <a:rPr lang="de-AT" dirty="0"/>
            </a:br>
            <a:endParaRPr lang="de-AT" dirty="0"/>
          </a:p>
        </p:txBody>
      </p:sp>
      <p:sp>
        <p:nvSpPr>
          <p:cNvPr id="9" name="Textplatzhalter 9">
            <a:extLst>
              <a:ext uri="{FF2B5EF4-FFF2-40B4-BE49-F238E27FC236}">
                <a16:creationId xmlns:a16="http://schemas.microsoft.com/office/drawing/2014/main" id="{77DBD9D8-8227-4374-A1D9-6CCF9D60CF07}"/>
              </a:ext>
            </a:extLst>
          </p:cNvPr>
          <p:cNvSpPr txBox="1">
            <a:spLocks/>
          </p:cNvSpPr>
          <p:nvPr/>
        </p:nvSpPr>
        <p:spPr>
          <a:xfrm>
            <a:off x="4223792" y="5157192"/>
            <a:ext cx="3906434" cy="747716"/>
          </a:xfrm>
          <a:prstGeom prst="rect">
            <a:avLst/>
          </a:prstGeom>
        </p:spPr>
        <p:txBody>
          <a:bodyPr vert="horz" lIns="0" tIns="0" rIns="0" bIns="0" rtlCol="0"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de-AT" sz="1200" kern="1200" noProof="0" dirty="0" smtClean="0">
                <a:solidFill>
                  <a:srgbClr val="004D5A"/>
                </a:solidFill>
                <a:latin typeface="+mn-lt"/>
                <a:ea typeface="+mn-ea"/>
                <a:cs typeface="+mn-cs"/>
              </a:defRPr>
            </a:lvl1pPr>
            <a:lvl2pPr marL="742950" indent="-285750" algn="l" defTabSz="914400" rtl="0" eaLnBrk="1" latinLnBrk="0" hangingPunct="1">
              <a:spcBef>
                <a:spcPct val="20000"/>
              </a:spcBef>
              <a:spcAft>
                <a:spcPts val="600"/>
              </a:spcAft>
              <a:buClr>
                <a:srgbClr val="004D5A"/>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spcAft>
                <a:spcPts val="300"/>
              </a:spcAft>
              <a:buClr>
                <a:srgbClr val="004D5A"/>
              </a:buClr>
              <a:buSzPct val="8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de-DE" dirty="0"/>
          </a:p>
        </p:txBody>
      </p:sp>
      <p:pic>
        <p:nvPicPr>
          <p:cNvPr id="4" name="Grafik 3">
            <a:extLst>
              <a:ext uri="{FF2B5EF4-FFF2-40B4-BE49-F238E27FC236}">
                <a16:creationId xmlns:a16="http://schemas.microsoft.com/office/drawing/2014/main" id="{CED045A6-1303-84DE-A92B-F255580DFA75}"/>
              </a:ext>
            </a:extLst>
          </p:cNvPr>
          <p:cNvPicPr>
            <a:picLocks noChangeAspect="1"/>
          </p:cNvPicPr>
          <p:nvPr/>
        </p:nvPicPr>
        <p:blipFill>
          <a:blip r:embed="rId2"/>
          <a:stretch>
            <a:fillRect/>
          </a:stretch>
        </p:blipFill>
        <p:spPr>
          <a:xfrm>
            <a:off x="6431287" y="1466347"/>
            <a:ext cx="5270086" cy="3925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a:extLst>
              <a:ext uri="{FF2B5EF4-FFF2-40B4-BE49-F238E27FC236}">
                <a16:creationId xmlns:a16="http://schemas.microsoft.com/office/drawing/2014/main" id="{3F960D14-5EF6-B8AF-EB98-112D5DE2F9AB}"/>
              </a:ext>
            </a:extLst>
          </p:cNvPr>
          <p:cNvPicPr>
            <a:picLocks noChangeAspect="1"/>
          </p:cNvPicPr>
          <p:nvPr/>
        </p:nvPicPr>
        <p:blipFill>
          <a:blip r:embed="rId3"/>
          <a:stretch>
            <a:fillRect/>
          </a:stretch>
        </p:blipFill>
        <p:spPr>
          <a:xfrm>
            <a:off x="263352" y="43962"/>
            <a:ext cx="1800200" cy="1812043"/>
          </a:xfrm>
          <a:prstGeom prst="rect">
            <a:avLst/>
          </a:prstGeom>
        </p:spPr>
      </p:pic>
    </p:spTree>
    <p:extLst>
      <p:ext uri="{BB962C8B-B14F-4D97-AF65-F5344CB8AC3E}">
        <p14:creationId xmlns:p14="http://schemas.microsoft.com/office/powerpoint/2010/main" val="167340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3A3F86A-C9DF-7B68-4427-078B2848ABEC}"/>
              </a:ext>
            </a:extLst>
          </p:cNvPr>
          <p:cNvSpPr>
            <a:spLocks noGrp="1"/>
          </p:cNvSpPr>
          <p:nvPr>
            <p:ph type="sldNum" sz="quarter" idx="12"/>
          </p:nvPr>
        </p:nvSpPr>
        <p:spPr/>
        <p:txBody>
          <a:bodyPr/>
          <a:lstStyle/>
          <a:p>
            <a:fld id="{10F43334-FC2F-4D71-B0F1-B4AE512E37E5}" type="slidenum">
              <a:rPr lang="de-AT" smtClean="0"/>
              <a:t>3</a:t>
            </a:fld>
            <a:endParaRPr lang="de-AT" dirty="0"/>
          </a:p>
        </p:txBody>
      </p:sp>
      <p:pic>
        <p:nvPicPr>
          <p:cNvPr id="11" name="Grafik 10">
            <a:extLst>
              <a:ext uri="{FF2B5EF4-FFF2-40B4-BE49-F238E27FC236}">
                <a16:creationId xmlns:a16="http://schemas.microsoft.com/office/drawing/2014/main" id="{B093B84A-B0AC-4000-6D81-9398D82DEFAF}"/>
              </a:ext>
            </a:extLst>
          </p:cNvPr>
          <p:cNvPicPr>
            <a:picLocks noChangeAspect="1"/>
          </p:cNvPicPr>
          <p:nvPr/>
        </p:nvPicPr>
        <p:blipFill>
          <a:blip r:embed="rId2"/>
          <a:stretch>
            <a:fillRect/>
          </a:stretch>
        </p:blipFill>
        <p:spPr>
          <a:xfrm>
            <a:off x="3978" y="1340425"/>
            <a:ext cx="8721415" cy="1049075"/>
          </a:xfrm>
          <a:prstGeom prst="rect">
            <a:avLst/>
          </a:prstGeom>
        </p:spPr>
      </p:pic>
      <p:pic>
        <p:nvPicPr>
          <p:cNvPr id="13" name="Grafik 12">
            <a:extLst>
              <a:ext uri="{FF2B5EF4-FFF2-40B4-BE49-F238E27FC236}">
                <a16:creationId xmlns:a16="http://schemas.microsoft.com/office/drawing/2014/main" id="{1EC8A86E-518D-D204-5426-7CD833AFF14A}"/>
              </a:ext>
            </a:extLst>
          </p:cNvPr>
          <p:cNvPicPr>
            <a:picLocks noChangeAspect="1"/>
          </p:cNvPicPr>
          <p:nvPr/>
        </p:nvPicPr>
        <p:blipFill>
          <a:blip r:embed="rId3"/>
          <a:stretch>
            <a:fillRect/>
          </a:stretch>
        </p:blipFill>
        <p:spPr>
          <a:xfrm>
            <a:off x="297353" y="2384686"/>
            <a:ext cx="8596486" cy="884210"/>
          </a:xfrm>
          <a:prstGeom prst="rect">
            <a:avLst/>
          </a:prstGeom>
        </p:spPr>
      </p:pic>
      <p:pic>
        <p:nvPicPr>
          <p:cNvPr id="15" name="Grafik 14">
            <a:extLst>
              <a:ext uri="{FF2B5EF4-FFF2-40B4-BE49-F238E27FC236}">
                <a16:creationId xmlns:a16="http://schemas.microsoft.com/office/drawing/2014/main" id="{BB334813-5671-F8F1-744A-A585BE48B605}"/>
              </a:ext>
            </a:extLst>
          </p:cNvPr>
          <p:cNvPicPr>
            <a:picLocks noChangeAspect="1"/>
          </p:cNvPicPr>
          <p:nvPr/>
        </p:nvPicPr>
        <p:blipFill>
          <a:blip r:embed="rId4"/>
          <a:stretch>
            <a:fillRect/>
          </a:stretch>
        </p:blipFill>
        <p:spPr>
          <a:xfrm>
            <a:off x="278231" y="3317293"/>
            <a:ext cx="8172908" cy="1118067"/>
          </a:xfrm>
          <a:prstGeom prst="rect">
            <a:avLst/>
          </a:prstGeom>
        </p:spPr>
      </p:pic>
      <p:pic>
        <p:nvPicPr>
          <p:cNvPr id="17" name="Grafik 16">
            <a:extLst>
              <a:ext uri="{FF2B5EF4-FFF2-40B4-BE49-F238E27FC236}">
                <a16:creationId xmlns:a16="http://schemas.microsoft.com/office/drawing/2014/main" id="{38006C4C-81E7-5F56-B49C-56617BAE0D75}"/>
              </a:ext>
            </a:extLst>
          </p:cNvPr>
          <p:cNvPicPr>
            <a:picLocks noChangeAspect="1"/>
          </p:cNvPicPr>
          <p:nvPr/>
        </p:nvPicPr>
        <p:blipFill>
          <a:blip r:embed="rId5"/>
          <a:stretch>
            <a:fillRect/>
          </a:stretch>
        </p:blipFill>
        <p:spPr>
          <a:xfrm>
            <a:off x="797753" y="797084"/>
            <a:ext cx="3744416" cy="659809"/>
          </a:xfrm>
          <a:prstGeom prst="rect">
            <a:avLst/>
          </a:prstGeom>
        </p:spPr>
      </p:pic>
      <p:pic>
        <p:nvPicPr>
          <p:cNvPr id="19" name="Grafik 18">
            <a:extLst>
              <a:ext uri="{FF2B5EF4-FFF2-40B4-BE49-F238E27FC236}">
                <a16:creationId xmlns:a16="http://schemas.microsoft.com/office/drawing/2014/main" id="{A2E619FC-D8DA-6396-7E60-8A52AF962F44}"/>
              </a:ext>
            </a:extLst>
          </p:cNvPr>
          <p:cNvPicPr>
            <a:picLocks noChangeAspect="1"/>
          </p:cNvPicPr>
          <p:nvPr/>
        </p:nvPicPr>
        <p:blipFill>
          <a:blip r:embed="rId6"/>
          <a:stretch>
            <a:fillRect/>
          </a:stretch>
        </p:blipFill>
        <p:spPr>
          <a:xfrm>
            <a:off x="533968" y="4444525"/>
            <a:ext cx="7866600" cy="544132"/>
          </a:xfrm>
          <a:prstGeom prst="rect">
            <a:avLst/>
          </a:prstGeom>
        </p:spPr>
      </p:pic>
      <p:pic>
        <p:nvPicPr>
          <p:cNvPr id="21" name="Grafik 20">
            <a:extLst>
              <a:ext uri="{FF2B5EF4-FFF2-40B4-BE49-F238E27FC236}">
                <a16:creationId xmlns:a16="http://schemas.microsoft.com/office/drawing/2014/main" id="{E52FCA7E-B2AE-A7EB-B6F1-059FF767AD91}"/>
              </a:ext>
            </a:extLst>
          </p:cNvPr>
          <p:cNvPicPr>
            <a:picLocks noChangeAspect="1"/>
          </p:cNvPicPr>
          <p:nvPr/>
        </p:nvPicPr>
        <p:blipFill>
          <a:blip r:embed="rId7"/>
          <a:stretch>
            <a:fillRect/>
          </a:stretch>
        </p:blipFill>
        <p:spPr>
          <a:xfrm>
            <a:off x="259082" y="5160067"/>
            <a:ext cx="7997158" cy="654498"/>
          </a:xfrm>
          <a:prstGeom prst="rect">
            <a:avLst/>
          </a:prstGeom>
        </p:spPr>
      </p:pic>
      <p:pic>
        <p:nvPicPr>
          <p:cNvPr id="23" name="Grafik 22">
            <a:extLst>
              <a:ext uri="{FF2B5EF4-FFF2-40B4-BE49-F238E27FC236}">
                <a16:creationId xmlns:a16="http://schemas.microsoft.com/office/drawing/2014/main" id="{DFB86A9C-F5E0-A4B6-12E1-EF249C97112A}"/>
              </a:ext>
            </a:extLst>
          </p:cNvPr>
          <p:cNvPicPr>
            <a:picLocks noChangeAspect="1"/>
          </p:cNvPicPr>
          <p:nvPr/>
        </p:nvPicPr>
        <p:blipFill>
          <a:blip r:embed="rId8"/>
          <a:stretch>
            <a:fillRect/>
          </a:stretch>
        </p:blipFill>
        <p:spPr>
          <a:xfrm>
            <a:off x="376540" y="192731"/>
            <a:ext cx="8642228" cy="621743"/>
          </a:xfrm>
          <a:prstGeom prst="rect">
            <a:avLst/>
          </a:prstGeom>
        </p:spPr>
      </p:pic>
      <p:pic>
        <p:nvPicPr>
          <p:cNvPr id="4" name="Grafik 3" descr="Ein Bild, das Text, Menschliches Gesicht, Person, Screenshot enthält.&#10;&#10;Automatisch generierte Beschreibung">
            <a:extLst>
              <a:ext uri="{FF2B5EF4-FFF2-40B4-BE49-F238E27FC236}">
                <a16:creationId xmlns:a16="http://schemas.microsoft.com/office/drawing/2014/main" id="{FC9690F2-BF7A-1DF4-C09F-B8C28C4F14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0624" y="1496838"/>
            <a:ext cx="3120261" cy="4588620"/>
          </a:xfrm>
          <a:prstGeom prst="rect">
            <a:avLst/>
          </a:prstGeom>
        </p:spPr>
      </p:pic>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5BF010A5-43E5-3F78-F76B-5E3FF4A15682}"/>
                  </a:ext>
                </a:extLst>
              </p14:cNvPr>
              <p14:cNvContentPartPr/>
              <p14:nvPr/>
            </p14:nvContentPartPr>
            <p14:xfrm>
              <a:off x="2967812" y="1152803"/>
              <a:ext cx="1023120" cy="57600"/>
            </p14:xfrm>
          </p:contentPart>
        </mc:Choice>
        <mc:Fallback xmlns="">
          <p:pic>
            <p:nvPicPr>
              <p:cNvPr id="2" name="Freihand 1">
                <a:extLst>
                  <a:ext uri="{FF2B5EF4-FFF2-40B4-BE49-F238E27FC236}">
                    <a16:creationId xmlns:a16="http://schemas.microsoft.com/office/drawing/2014/main" id="{5BF010A5-43E5-3F78-F76B-5E3FF4A15682}"/>
                  </a:ext>
                </a:extLst>
              </p:cNvPr>
              <p:cNvPicPr/>
              <p:nvPr/>
            </p:nvPicPr>
            <p:blipFill>
              <a:blip r:embed="rId11"/>
              <a:stretch>
                <a:fillRect/>
              </a:stretch>
            </p:blipFill>
            <p:spPr>
              <a:xfrm>
                <a:off x="2913812" y="1045163"/>
                <a:ext cx="1130760" cy="273240"/>
              </a:xfrm>
              <a:prstGeom prst="rect">
                <a:avLst/>
              </a:prstGeom>
            </p:spPr>
          </p:pic>
        </mc:Fallback>
      </mc:AlternateContent>
    </p:spTree>
    <p:extLst>
      <p:ext uri="{BB962C8B-B14F-4D97-AF65-F5344CB8AC3E}">
        <p14:creationId xmlns:p14="http://schemas.microsoft.com/office/powerpoint/2010/main" val="7429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7787-1A61-26B2-913F-7EA7A0630979}"/>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E1B9380-12D3-5DFF-1D9E-1C44DF08F240}"/>
              </a:ext>
            </a:extLst>
          </p:cNvPr>
          <p:cNvSpPr>
            <a:spLocks noGrp="1"/>
          </p:cNvSpPr>
          <p:nvPr>
            <p:ph type="sldNum" sz="quarter" idx="12"/>
          </p:nvPr>
        </p:nvSpPr>
        <p:spPr/>
        <p:txBody>
          <a:bodyPr/>
          <a:lstStyle/>
          <a:p>
            <a:fld id="{10F43334-FC2F-4D71-B0F1-B4AE512E37E5}" type="slidenum">
              <a:rPr lang="de-AT" smtClean="0"/>
              <a:t>4</a:t>
            </a:fld>
            <a:endParaRPr lang="de-AT" dirty="0"/>
          </a:p>
        </p:txBody>
      </p:sp>
      <p:pic>
        <p:nvPicPr>
          <p:cNvPr id="4" name="Grafik 3">
            <a:extLst>
              <a:ext uri="{FF2B5EF4-FFF2-40B4-BE49-F238E27FC236}">
                <a16:creationId xmlns:a16="http://schemas.microsoft.com/office/drawing/2014/main" id="{4C884EA6-A6A7-E22A-0B98-6FFCDF3B4218}"/>
              </a:ext>
            </a:extLst>
          </p:cNvPr>
          <p:cNvPicPr>
            <a:picLocks noChangeAspect="1"/>
          </p:cNvPicPr>
          <p:nvPr/>
        </p:nvPicPr>
        <p:blipFill>
          <a:blip r:embed="rId2"/>
          <a:stretch>
            <a:fillRect/>
          </a:stretch>
        </p:blipFill>
        <p:spPr>
          <a:xfrm>
            <a:off x="309620" y="811389"/>
            <a:ext cx="9087511" cy="1495413"/>
          </a:xfrm>
          <a:prstGeom prst="rect">
            <a:avLst/>
          </a:prstGeom>
        </p:spPr>
      </p:pic>
      <p:pic>
        <p:nvPicPr>
          <p:cNvPr id="8" name="Grafik 7">
            <a:extLst>
              <a:ext uri="{FF2B5EF4-FFF2-40B4-BE49-F238E27FC236}">
                <a16:creationId xmlns:a16="http://schemas.microsoft.com/office/drawing/2014/main" id="{65FCB16B-FED4-87AF-39C5-AB111FD0252B}"/>
              </a:ext>
            </a:extLst>
          </p:cNvPr>
          <p:cNvPicPr>
            <a:picLocks noChangeAspect="1"/>
          </p:cNvPicPr>
          <p:nvPr/>
        </p:nvPicPr>
        <p:blipFill>
          <a:blip r:embed="rId3"/>
          <a:stretch>
            <a:fillRect/>
          </a:stretch>
        </p:blipFill>
        <p:spPr>
          <a:xfrm>
            <a:off x="538433" y="2399210"/>
            <a:ext cx="8989763" cy="1190584"/>
          </a:xfrm>
          <a:prstGeom prst="rect">
            <a:avLst/>
          </a:prstGeom>
        </p:spPr>
      </p:pic>
      <p:pic>
        <p:nvPicPr>
          <p:cNvPr id="10" name="Grafik 9">
            <a:extLst>
              <a:ext uri="{FF2B5EF4-FFF2-40B4-BE49-F238E27FC236}">
                <a16:creationId xmlns:a16="http://schemas.microsoft.com/office/drawing/2014/main" id="{48E12093-3002-5370-18B6-B0DE68B6075E}"/>
              </a:ext>
            </a:extLst>
          </p:cNvPr>
          <p:cNvPicPr>
            <a:picLocks noChangeAspect="1"/>
          </p:cNvPicPr>
          <p:nvPr/>
        </p:nvPicPr>
        <p:blipFill>
          <a:blip r:embed="rId4"/>
          <a:stretch>
            <a:fillRect/>
          </a:stretch>
        </p:blipFill>
        <p:spPr>
          <a:xfrm>
            <a:off x="639167" y="3810063"/>
            <a:ext cx="9087511" cy="844195"/>
          </a:xfrm>
          <a:prstGeom prst="rect">
            <a:avLst/>
          </a:prstGeom>
        </p:spPr>
      </p:pic>
      <p:pic>
        <p:nvPicPr>
          <p:cNvPr id="14" name="Grafik 13">
            <a:extLst>
              <a:ext uri="{FF2B5EF4-FFF2-40B4-BE49-F238E27FC236}">
                <a16:creationId xmlns:a16="http://schemas.microsoft.com/office/drawing/2014/main" id="{FEF54B14-6182-D9FB-0F16-2872493CB474}"/>
              </a:ext>
            </a:extLst>
          </p:cNvPr>
          <p:cNvPicPr>
            <a:picLocks noChangeAspect="1"/>
          </p:cNvPicPr>
          <p:nvPr/>
        </p:nvPicPr>
        <p:blipFill>
          <a:blip r:embed="rId5"/>
          <a:stretch>
            <a:fillRect/>
          </a:stretch>
        </p:blipFill>
        <p:spPr>
          <a:xfrm>
            <a:off x="1453864" y="5359592"/>
            <a:ext cx="8272814" cy="784226"/>
          </a:xfrm>
          <a:prstGeom prst="rect">
            <a:avLst/>
          </a:prstGeom>
        </p:spPr>
      </p:pic>
      <p:pic>
        <p:nvPicPr>
          <p:cNvPr id="18" name="Grafik 17">
            <a:extLst>
              <a:ext uri="{FF2B5EF4-FFF2-40B4-BE49-F238E27FC236}">
                <a16:creationId xmlns:a16="http://schemas.microsoft.com/office/drawing/2014/main" id="{C7211B92-B71E-D9FA-061E-44AE6E330D1D}"/>
              </a:ext>
            </a:extLst>
          </p:cNvPr>
          <p:cNvPicPr>
            <a:picLocks noChangeAspect="1"/>
          </p:cNvPicPr>
          <p:nvPr/>
        </p:nvPicPr>
        <p:blipFill>
          <a:blip r:embed="rId6"/>
          <a:stretch>
            <a:fillRect/>
          </a:stretch>
        </p:blipFill>
        <p:spPr>
          <a:xfrm>
            <a:off x="674373" y="4647550"/>
            <a:ext cx="6141707" cy="499510"/>
          </a:xfrm>
          <a:prstGeom prst="rect">
            <a:avLst/>
          </a:prstGeom>
        </p:spPr>
      </p:pic>
      <p:pic>
        <p:nvPicPr>
          <p:cNvPr id="6" name="Grafik 5">
            <a:extLst>
              <a:ext uri="{FF2B5EF4-FFF2-40B4-BE49-F238E27FC236}">
                <a16:creationId xmlns:a16="http://schemas.microsoft.com/office/drawing/2014/main" id="{0539D8A7-C945-1B01-4CCC-20C64946A990}"/>
              </a:ext>
            </a:extLst>
          </p:cNvPr>
          <p:cNvPicPr>
            <a:picLocks noChangeAspect="1"/>
          </p:cNvPicPr>
          <p:nvPr/>
        </p:nvPicPr>
        <p:blipFill>
          <a:blip r:embed="rId7"/>
          <a:stretch>
            <a:fillRect/>
          </a:stretch>
        </p:blipFill>
        <p:spPr>
          <a:xfrm>
            <a:off x="839416" y="382286"/>
            <a:ext cx="10488068" cy="599953"/>
          </a:xfrm>
          <a:prstGeom prst="rect">
            <a:avLst/>
          </a:prstGeom>
        </p:spPr>
      </p:pic>
      <p:pic>
        <p:nvPicPr>
          <p:cNvPr id="9" name="Grafik 8">
            <a:extLst>
              <a:ext uri="{FF2B5EF4-FFF2-40B4-BE49-F238E27FC236}">
                <a16:creationId xmlns:a16="http://schemas.microsoft.com/office/drawing/2014/main" id="{B4EF55E6-F1FD-139C-6AF0-5781843AFE89}"/>
              </a:ext>
            </a:extLst>
          </p:cNvPr>
          <p:cNvPicPr>
            <a:picLocks noChangeAspect="1"/>
          </p:cNvPicPr>
          <p:nvPr/>
        </p:nvPicPr>
        <p:blipFill>
          <a:blip r:embed="rId8"/>
          <a:stretch>
            <a:fillRect/>
          </a:stretch>
        </p:blipFill>
        <p:spPr>
          <a:xfrm>
            <a:off x="9394621" y="1080490"/>
            <a:ext cx="2673014" cy="3934893"/>
          </a:xfrm>
          <a:prstGeom prst="rect">
            <a:avLst/>
          </a:prstGeom>
        </p:spPr>
      </p:pic>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6399F1E8-3DDC-D7D1-FC5E-BB5F43AEAB8D}"/>
                  </a:ext>
                </a:extLst>
              </p14:cNvPr>
              <p14:cNvContentPartPr/>
              <p14:nvPr/>
            </p14:nvContentPartPr>
            <p14:xfrm>
              <a:off x="703412" y="1110683"/>
              <a:ext cx="1518840" cy="15840"/>
            </p14:xfrm>
          </p:contentPart>
        </mc:Choice>
        <mc:Fallback xmlns="">
          <p:pic>
            <p:nvPicPr>
              <p:cNvPr id="2" name="Freihand 1">
                <a:extLst>
                  <a:ext uri="{FF2B5EF4-FFF2-40B4-BE49-F238E27FC236}">
                    <a16:creationId xmlns:a16="http://schemas.microsoft.com/office/drawing/2014/main" id="{6399F1E8-3DDC-D7D1-FC5E-BB5F43AEAB8D}"/>
                  </a:ext>
                </a:extLst>
              </p:cNvPr>
              <p:cNvPicPr/>
              <p:nvPr/>
            </p:nvPicPr>
            <p:blipFill>
              <a:blip r:embed="rId10"/>
              <a:stretch>
                <a:fillRect/>
              </a:stretch>
            </p:blipFill>
            <p:spPr>
              <a:xfrm>
                <a:off x="649412" y="1003043"/>
                <a:ext cx="1626480" cy="231480"/>
              </a:xfrm>
              <a:prstGeom prst="rect">
                <a:avLst/>
              </a:prstGeom>
            </p:spPr>
          </p:pic>
        </mc:Fallback>
      </mc:AlternateContent>
    </p:spTree>
    <p:extLst>
      <p:ext uri="{BB962C8B-B14F-4D97-AF65-F5344CB8AC3E}">
        <p14:creationId xmlns:p14="http://schemas.microsoft.com/office/powerpoint/2010/main" val="83604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ECBD-6162-82B0-50E6-B87BE6C3ED16}"/>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199D381-9064-7842-716D-0530004D21F8}"/>
              </a:ext>
            </a:extLst>
          </p:cNvPr>
          <p:cNvSpPr>
            <a:spLocks noGrp="1"/>
          </p:cNvSpPr>
          <p:nvPr>
            <p:ph type="sldNum" sz="quarter" idx="12"/>
          </p:nvPr>
        </p:nvSpPr>
        <p:spPr/>
        <p:txBody>
          <a:bodyPr/>
          <a:lstStyle/>
          <a:p>
            <a:fld id="{10F43334-FC2F-4D71-B0F1-B4AE512E37E5}" type="slidenum">
              <a:rPr lang="de-AT" smtClean="0"/>
              <a:t>5</a:t>
            </a:fld>
            <a:endParaRPr lang="de-AT" dirty="0"/>
          </a:p>
        </p:txBody>
      </p:sp>
      <p:pic>
        <p:nvPicPr>
          <p:cNvPr id="5" name="Grafik 4">
            <a:extLst>
              <a:ext uri="{FF2B5EF4-FFF2-40B4-BE49-F238E27FC236}">
                <a16:creationId xmlns:a16="http://schemas.microsoft.com/office/drawing/2014/main" id="{04882F64-B164-8D9F-87F0-71E0ED93C489}"/>
              </a:ext>
            </a:extLst>
          </p:cNvPr>
          <p:cNvPicPr>
            <a:picLocks noChangeAspect="1"/>
          </p:cNvPicPr>
          <p:nvPr/>
        </p:nvPicPr>
        <p:blipFill>
          <a:blip r:embed="rId2"/>
          <a:stretch>
            <a:fillRect/>
          </a:stretch>
        </p:blipFill>
        <p:spPr>
          <a:xfrm>
            <a:off x="290424" y="5367106"/>
            <a:ext cx="1413088" cy="1422384"/>
          </a:xfrm>
          <a:prstGeom prst="rect">
            <a:avLst/>
          </a:prstGeom>
        </p:spPr>
      </p:pic>
      <p:sp>
        <p:nvSpPr>
          <p:cNvPr id="6" name="Textfeld 5">
            <a:extLst>
              <a:ext uri="{FF2B5EF4-FFF2-40B4-BE49-F238E27FC236}">
                <a16:creationId xmlns:a16="http://schemas.microsoft.com/office/drawing/2014/main" id="{BD9A8793-F3A7-4559-6ADA-2D3958010785}"/>
              </a:ext>
            </a:extLst>
          </p:cNvPr>
          <p:cNvSpPr txBox="1"/>
          <p:nvPr/>
        </p:nvSpPr>
        <p:spPr>
          <a:xfrm>
            <a:off x="1703512" y="6420158"/>
            <a:ext cx="2453685" cy="369332"/>
          </a:xfrm>
          <a:prstGeom prst="rect">
            <a:avLst/>
          </a:prstGeom>
          <a:noFill/>
        </p:spPr>
        <p:txBody>
          <a:bodyPr wrap="none" rtlCol="0">
            <a:spAutoFit/>
          </a:bodyPr>
          <a:lstStyle/>
          <a:p>
            <a:r>
              <a:rPr lang="de-AT" dirty="0">
                <a:hlinkClick r:id="rId3"/>
              </a:rPr>
              <a:t>Quelle: Feedback – IQES</a:t>
            </a:r>
            <a:endParaRPr lang="de-AT" dirty="0"/>
          </a:p>
        </p:txBody>
      </p:sp>
      <p:sp>
        <p:nvSpPr>
          <p:cNvPr id="10" name="Textfeld 9">
            <a:extLst>
              <a:ext uri="{FF2B5EF4-FFF2-40B4-BE49-F238E27FC236}">
                <a16:creationId xmlns:a16="http://schemas.microsoft.com/office/drawing/2014/main" id="{8CA31C1D-4D43-74B6-6A7A-525D49917154}"/>
              </a:ext>
            </a:extLst>
          </p:cNvPr>
          <p:cNvSpPr txBox="1"/>
          <p:nvPr/>
        </p:nvSpPr>
        <p:spPr>
          <a:xfrm>
            <a:off x="6096000" y="4681111"/>
            <a:ext cx="6096000" cy="1846659"/>
          </a:xfrm>
          <a:prstGeom prst="rect">
            <a:avLst/>
          </a:prstGeom>
          <a:noFill/>
        </p:spPr>
        <p:txBody>
          <a:bodyPr wrap="square">
            <a:spAutoFit/>
          </a:bodyPr>
          <a:lstStyle/>
          <a:p>
            <a:r>
              <a:rPr lang="de-DE" sz="2400" dirty="0"/>
              <a:t>Lehrer/innen, die sich als Lernende ihrer eigenen Wirkungen verstehen, sind hinsichtlich der Lernprozesse und Lernerfolge von Schüler/innen die einflussreichsten.</a:t>
            </a:r>
          </a:p>
          <a:p>
            <a:r>
              <a:rPr lang="de-AT" b="0" i="0" dirty="0">
                <a:solidFill>
                  <a:srgbClr val="000000"/>
                </a:solidFill>
                <a:effectLst/>
                <a:latin typeface="NeueHaasDisplay"/>
              </a:rPr>
              <a:t>John Hattie</a:t>
            </a:r>
            <a:endParaRPr lang="de-AT" dirty="0"/>
          </a:p>
        </p:txBody>
      </p:sp>
      <p:sp>
        <p:nvSpPr>
          <p:cNvPr id="13" name="Textfeld 12">
            <a:extLst>
              <a:ext uri="{FF2B5EF4-FFF2-40B4-BE49-F238E27FC236}">
                <a16:creationId xmlns:a16="http://schemas.microsoft.com/office/drawing/2014/main" id="{79091112-A3A8-B622-F62D-9A0E46F93E48}"/>
              </a:ext>
            </a:extLst>
          </p:cNvPr>
          <p:cNvSpPr txBox="1"/>
          <p:nvPr/>
        </p:nvSpPr>
        <p:spPr>
          <a:xfrm>
            <a:off x="623392" y="68510"/>
            <a:ext cx="11089232" cy="4370427"/>
          </a:xfrm>
          <a:prstGeom prst="rect">
            <a:avLst/>
          </a:prstGeom>
          <a:noFill/>
        </p:spPr>
        <p:txBody>
          <a:bodyPr wrap="square">
            <a:spAutoFit/>
          </a:bodyPr>
          <a:lstStyle/>
          <a:p>
            <a:pPr algn="ctr"/>
            <a:r>
              <a:rPr lang="de-DE" sz="5400" b="1" i="0" dirty="0">
                <a:solidFill>
                  <a:srgbClr val="C00000"/>
                </a:solidFill>
                <a:effectLst/>
                <a:latin typeface="NeueHaasDisplay"/>
              </a:rPr>
              <a:t>Feedback:</a:t>
            </a:r>
          </a:p>
          <a:p>
            <a:pPr marL="457200" indent="-457200">
              <a:buFont typeface="Arial" panose="020B0604020202020204" pitchFamily="34" charset="0"/>
              <a:buChar char="•"/>
            </a:pPr>
            <a:r>
              <a:rPr lang="de-DE" sz="2800" b="0" i="0" dirty="0">
                <a:solidFill>
                  <a:srgbClr val="000000"/>
                </a:solidFill>
                <a:effectLst/>
                <a:latin typeface="NeueHaasDisplay"/>
              </a:rPr>
              <a:t>Wie nehmen die Schüler und Schülerinnen meinen Unterricht wahr?</a:t>
            </a:r>
          </a:p>
          <a:p>
            <a:pPr marL="457200" indent="-457200">
              <a:buFont typeface="Arial" panose="020B0604020202020204" pitchFamily="34" charset="0"/>
              <a:buChar char="•"/>
            </a:pPr>
            <a:r>
              <a:rPr lang="de-DE" sz="2800" b="0" i="0" dirty="0">
                <a:solidFill>
                  <a:srgbClr val="000000"/>
                </a:solidFill>
                <a:effectLst/>
                <a:latin typeface="NeueHaasDisplay"/>
              </a:rPr>
              <a:t>Wie die Kolleginnen oder Kollegen? </a:t>
            </a:r>
          </a:p>
          <a:p>
            <a:pPr marL="457200" indent="-457200">
              <a:buFont typeface="Arial" panose="020B0604020202020204" pitchFamily="34" charset="0"/>
              <a:buChar char="•"/>
            </a:pPr>
            <a:r>
              <a:rPr lang="de-DE" sz="2800" b="0" i="0" dirty="0">
                <a:solidFill>
                  <a:srgbClr val="000000"/>
                </a:solidFill>
                <a:effectLst/>
                <a:latin typeface="NeueHaasDisplay"/>
              </a:rPr>
              <a:t>Feedback und Selbstreflexion zählen zu den wichtigsten Lerninstrumenten für Lehrpersonen. </a:t>
            </a:r>
          </a:p>
          <a:p>
            <a:pPr marL="457200" indent="-457200">
              <a:buFont typeface="Arial" panose="020B0604020202020204" pitchFamily="34" charset="0"/>
              <a:buChar char="•"/>
            </a:pPr>
            <a:r>
              <a:rPr lang="de-DE" sz="2800" b="0" i="0" dirty="0">
                <a:solidFill>
                  <a:srgbClr val="000000"/>
                </a:solidFill>
                <a:effectLst/>
                <a:latin typeface="NeueHaasDisplay"/>
              </a:rPr>
              <a:t>Sie helfen, die Wirkungen des eigenen Handelns besser einzuschätzen und den Unterricht wirksamer zu gestalten. </a:t>
            </a:r>
          </a:p>
          <a:p>
            <a:pPr marL="457200" indent="-457200">
              <a:buFont typeface="Arial" panose="020B0604020202020204" pitchFamily="34" charset="0"/>
              <a:buChar char="•"/>
            </a:pPr>
            <a:r>
              <a:rPr lang="de-DE" sz="2800" b="0" i="0" dirty="0">
                <a:solidFill>
                  <a:srgbClr val="000000"/>
                </a:solidFill>
                <a:effectLst/>
                <a:latin typeface="NeueHaasDisplay"/>
              </a:rPr>
              <a:t>Ziel ist es, eine Feedbackkultur aufzubauen, in der gemeinsames Lernen auf vertrauensvoller Grundlage gelingen kann.</a:t>
            </a:r>
          </a:p>
        </p:txBody>
      </p:sp>
    </p:spTree>
    <p:extLst>
      <p:ext uri="{BB962C8B-B14F-4D97-AF65-F5344CB8AC3E}">
        <p14:creationId xmlns:p14="http://schemas.microsoft.com/office/powerpoint/2010/main" val="1246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14A7-108E-AF2D-884F-4BF8F0A66BC0}"/>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4936B8F-0116-8916-3FED-C6E33A8C380C}"/>
              </a:ext>
            </a:extLst>
          </p:cNvPr>
          <p:cNvSpPr>
            <a:spLocks noGrp="1"/>
          </p:cNvSpPr>
          <p:nvPr>
            <p:ph type="sldNum" sz="quarter" idx="12"/>
          </p:nvPr>
        </p:nvSpPr>
        <p:spPr/>
        <p:txBody>
          <a:bodyPr/>
          <a:lstStyle/>
          <a:p>
            <a:fld id="{10F43334-FC2F-4D71-B0F1-B4AE512E37E5}" type="slidenum">
              <a:rPr lang="de-AT" smtClean="0"/>
              <a:t>6</a:t>
            </a:fld>
            <a:endParaRPr lang="de-AT" dirty="0"/>
          </a:p>
        </p:txBody>
      </p:sp>
      <p:pic>
        <p:nvPicPr>
          <p:cNvPr id="7" name="Grafik 6">
            <a:extLst>
              <a:ext uri="{FF2B5EF4-FFF2-40B4-BE49-F238E27FC236}">
                <a16:creationId xmlns:a16="http://schemas.microsoft.com/office/drawing/2014/main" id="{6302BB61-72EF-BB8E-5212-9C9747B4DC1B}"/>
              </a:ext>
            </a:extLst>
          </p:cNvPr>
          <p:cNvPicPr>
            <a:picLocks noChangeAspect="1"/>
          </p:cNvPicPr>
          <p:nvPr/>
        </p:nvPicPr>
        <p:blipFill>
          <a:blip r:embed="rId2"/>
          <a:stretch>
            <a:fillRect/>
          </a:stretch>
        </p:blipFill>
        <p:spPr>
          <a:xfrm>
            <a:off x="290424" y="5367106"/>
            <a:ext cx="1413088" cy="1422384"/>
          </a:xfrm>
          <a:prstGeom prst="rect">
            <a:avLst/>
          </a:prstGeom>
        </p:spPr>
      </p:pic>
      <p:pic>
        <p:nvPicPr>
          <p:cNvPr id="4" name="Grafik 3">
            <a:extLst>
              <a:ext uri="{FF2B5EF4-FFF2-40B4-BE49-F238E27FC236}">
                <a16:creationId xmlns:a16="http://schemas.microsoft.com/office/drawing/2014/main" id="{8AE32A0F-347B-7660-1925-09033DCC99A0}"/>
              </a:ext>
            </a:extLst>
          </p:cNvPr>
          <p:cNvPicPr>
            <a:picLocks noChangeAspect="1"/>
          </p:cNvPicPr>
          <p:nvPr/>
        </p:nvPicPr>
        <p:blipFill>
          <a:blip r:embed="rId3"/>
          <a:stretch>
            <a:fillRect/>
          </a:stretch>
        </p:blipFill>
        <p:spPr>
          <a:xfrm>
            <a:off x="119336" y="498043"/>
            <a:ext cx="7259949" cy="3186311"/>
          </a:xfrm>
          <a:prstGeom prst="rect">
            <a:avLst/>
          </a:prstGeom>
        </p:spPr>
      </p:pic>
      <p:pic>
        <p:nvPicPr>
          <p:cNvPr id="6" name="Grafik 5">
            <a:extLst>
              <a:ext uri="{FF2B5EF4-FFF2-40B4-BE49-F238E27FC236}">
                <a16:creationId xmlns:a16="http://schemas.microsoft.com/office/drawing/2014/main" id="{3961F9C1-14D1-E85D-48B0-857276CAE00A}"/>
              </a:ext>
            </a:extLst>
          </p:cNvPr>
          <p:cNvPicPr>
            <a:picLocks noChangeAspect="1"/>
          </p:cNvPicPr>
          <p:nvPr/>
        </p:nvPicPr>
        <p:blipFill>
          <a:blip r:embed="rId4"/>
          <a:stretch>
            <a:fillRect/>
          </a:stretch>
        </p:blipFill>
        <p:spPr>
          <a:xfrm>
            <a:off x="1847528" y="3684354"/>
            <a:ext cx="6866565" cy="2860428"/>
          </a:xfrm>
          <a:prstGeom prst="rect">
            <a:avLst/>
          </a:prstGeom>
        </p:spPr>
      </p:pic>
      <p:pic>
        <p:nvPicPr>
          <p:cNvPr id="9" name="Grafik 8">
            <a:extLst>
              <a:ext uri="{FF2B5EF4-FFF2-40B4-BE49-F238E27FC236}">
                <a16:creationId xmlns:a16="http://schemas.microsoft.com/office/drawing/2014/main" id="{7D79F7AE-FDE2-8DFF-794D-B7EDABEF8CD5}"/>
              </a:ext>
            </a:extLst>
          </p:cNvPr>
          <p:cNvPicPr>
            <a:picLocks noChangeAspect="1"/>
          </p:cNvPicPr>
          <p:nvPr/>
        </p:nvPicPr>
        <p:blipFill>
          <a:blip r:embed="rId5"/>
          <a:stretch>
            <a:fillRect/>
          </a:stretch>
        </p:blipFill>
        <p:spPr>
          <a:xfrm>
            <a:off x="7396438" y="81521"/>
            <a:ext cx="4595336" cy="3396172"/>
          </a:xfrm>
          <a:prstGeom prst="rect">
            <a:avLst/>
          </a:prstGeom>
        </p:spPr>
      </p:pic>
      <p:sp>
        <p:nvSpPr>
          <p:cNvPr id="10" name="Textfeld 9">
            <a:extLst>
              <a:ext uri="{FF2B5EF4-FFF2-40B4-BE49-F238E27FC236}">
                <a16:creationId xmlns:a16="http://schemas.microsoft.com/office/drawing/2014/main" id="{6B607F78-AD31-2120-8683-8C0BBE7871F0}"/>
              </a:ext>
            </a:extLst>
          </p:cNvPr>
          <p:cNvSpPr txBox="1"/>
          <p:nvPr/>
        </p:nvSpPr>
        <p:spPr>
          <a:xfrm>
            <a:off x="3713425" y="-3404"/>
            <a:ext cx="2382575" cy="707886"/>
          </a:xfrm>
          <a:prstGeom prst="rect">
            <a:avLst/>
          </a:prstGeom>
          <a:noFill/>
        </p:spPr>
        <p:txBody>
          <a:bodyPr wrap="none" rtlCol="0">
            <a:spAutoFit/>
          </a:bodyPr>
          <a:lstStyle/>
          <a:p>
            <a:r>
              <a:rPr lang="de-DE" sz="4000" b="1" dirty="0">
                <a:solidFill>
                  <a:srgbClr val="C00000"/>
                </a:solidFill>
              </a:rPr>
              <a:t>FEEDBACK</a:t>
            </a:r>
            <a:endParaRPr lang="de-AT" sz="4000" b="1" dirty="0">
              <a:solidFill>
                <a:srgbClr val="C00000"/>
              </a:solidFill>
            </a:endParaRPr>
          </a:p>
        </p:txBody>
      </p:sp>
      <p:sp>
        <p:nvSpPr>
          <p:cNvPr id="12" name="Textfeld 11">
            <a:extLst>
              <a:ext uri="{FF2B5EF4-FFF2-40B4-BE49-F238E27FC236}">
                <a16:creationId xmlns:a16="http://schemas.microsoft.com/office/drawing/2014/main" id="{167CFC79-3265-90E0-34D7-5A788E56E129}"/>
              </a:ext>
            </a:extLst>
          </p:cNvPr>
          <p:cNvSpPr txBox="1"/>
          <p:nvPr/>
        </p:nvSpPr>
        <p:spPr>
          <a:xfrm>
            <a:off x="9142771" y="5367106"/>
            <a:ext cx="1849080" cy="369332"/>
          </a:xfrm>
          <a:prstGeom prst="rect">
            <a:avLst/>
          </a:prstGeom>
          <a:noFill/>
        </p:spPr>
        <p:txBody>
          <a:bodyPr wrap="square">
            <a:spAutoFit/>
          </a:bodyPr>
          <a:lstStyle/>
          <a:p>
            <a:r>
              <a:rPr lang="de-AT" dirty="0">
                <a:hlinkClick r:id="rId6"/>
              </a:rPr>
              <a:t>Feedback – IQES</a:t>
            </a:r>
            <a:endParaRPr lang="de-AT" dirty="0"/>
          </a:p>
        </p:txBody>
      </p:sp>
    </p:spTree>
    <p:extLst>
      <p:ext uri="{BB962C8B-B14F-4D97-AF65-F5344CB8AC3E}">
        <p14:creationId xmlns:p14="http://schemas.microsoft.com/office/powerpoint/2010/main" val="73410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5515-0A0D-1C69-B340-6477CEF921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EA015E-F495-5B68-4C5D-12DDD091822A}"/>
              </a:ext>
            </a:extLst>
          </p:cNvPr>
          <p:cNvSpPr>
            <a:spLocks noGrp="1"/>
          </p:cNvSpPr>
          <p:nvPr>
            <p:ph type="title"/>
          </p:nvPr>
        </p:nvSpPr>
        <p:spPr>
          <a:xfrm>
            <a:off x="2783632" y="764704"/>
            <a:ext cx="10657184" cy="2448272"/>
          </a:xfrm>
        </p:spPr>
        <p:txBody>
          <a:bodyPr/>
          <a:lstStyle/>
          <a:p>
            <a:r>
              <a:rPr lang="de-DE" sz="9600" dirty="0">
                <a:solidFill>
                  <a:srgbClr val="C90039"/>
                </a:solidFill>
              </a:rPr>
              <a:t>FEEDBACK</a:t>
            </a:r>
            <a:br>
              <a:rPr lang="de-DE" sz="9600" dirty="0">
                <a:solidFill>
                  <a:srgbClr val="C90039"/>
                </a:solidFill>
              </a:rPr>
            </a:br>
            <a:r>
              <a:rPr lang="de-DE" sz="9600" dirty="0">
                <a:solidFill>
                  <a:srgbClr val="C90039"/>
                </a:solidFill>
              </a:rPr>
              <a:t>Lehrkraft an</a:t>
            </a:r>
            <a:br>
              <a:rPr lang="de-DE" sz="9600" dirty="0">
                <a:solidFill>
                  <a:srgbClr val="C90039"/>
                </a:solidFill>
              </a:rPr>
            </a:br>
            <a:r>
              <a:rPr lang="de-DE" sz="9600" dirty="0" err="1">
                <a:solidFill>
                  <a:srgbClr val="C90039"/>
                </a:solidFill>
              </a:rPr>
              <a:t>Schüler:innen</a:t>
            </a:r>
            <a:endParaRPr lang="de-AT" sz="9600" dirty="0">
              <a:solidFill>
                <a:srgbClr val="C90039"/>
              </a:solidFill>
            </a:endParaRPr>
          </a:p>
        </p:txBody>
      </p:sp>
      <p:sp>
        <p:nvSpPr>
          <p:cNvPr id="3" name="Foliennummernplatzhalter 2">
            <a:extLst>
              <a:ext uri="{FF2B5EF4-FFF2-40B4-BE49-F238E27FC236}">
                <a16:creationId xmlns:a16="http://schemas.microsoft.com/office/drawing/2014/main" id="{7EB192A5-8095-38E7-3A37-2B4399A12F29}"/>
              </a:ext>
            </a:extLst>
          </p:cNvPr>
          <p:cNvSpPr>
            <a:spLocks noGrp="1"/>
          </p:cNvSpPr>
          <p:nvPr>
            <p:ph type="sldNum" sz="quarter" idx="12"/>
          </p:nvPr>
        </p:nvSpPr>
        <p:spPr/>
        <p:txBody>
          <a:bodyPr/>
          <a:lstStyle/>
          <a:p>
            <a:fld id="{10F43334-FC2F-4D71-B0F1-B4AE512E37E5}" type="slidenum">
              <a:rPr lang="de-AT" smtClean="0"/>
              <a:t>7</a:t>
            </a:fld>
            <a:endParaRPr lang="de-AT" dirty="0"/>
          </a:p>
        </p:txBody>
      </p:sp>
      <p:pic>
        <p:nvPicPr>
          <p:cNvPr id="5" name="Grafik 4">
            <a:extLst>
              <a:ext uri="{FF2B5EF4-FFF2-40B4-BE49-F238E27FC236}">
                <a16:creationId xmlns:a16="http://schemas.microsoft.com/office/drawing/2014/main" id="{CB3A084D-C90D-BD9E-74E3-F8E7BD62B621}"/>
              </a:ext>
            </a:extLst>
          </p:cNvPr>
          <p:cNvPicPr>
            <a:picLocks noChangeAspect="1"/>
          </p:cNvPicPr>
          <p:nvPr/>
        </p:nvPicPr>
        <p:blipFill>
          <a:blip r:embed="rId2"/>
          <a:stretch>
            <a:fillRect/>
          </a:stretch>
        </p:blipFill>
        <p:spPr>
          <a:xfrm>
            <a:off x="290424" y="5367106"/>
            <a:ext cx="1413088" cy="1422384"/>
          </a:xfrm>
          <a:prstGeom prst="rect">
            <a:avLst/>
          </a:prstGeom>
        </p:spPr>
      </p:pic>
    </p:spTree>
    <p:extLst>
      <p:ext uri="{BB962C8B-B14F-4D97-AF65-F5344CB8AC3E}">
        <p14:creationId xmlns:p14="http://schemas.microsoft.com/office/powerpoint/2010/main" val="174981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C28A-5593-7A64-F16E-9146A7FE3681}"/>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B9F2767-E4EC-8719-8F44-91FB7D7B4DB0}"/>
              </a:ext>
            </a:extLst>
          </p:cNvPr>
          <p:cNvSpPr>
            <a:spLocks noGrp="1"/>
          </p:cNvSpPr>
          <p:nvPr>
            <p:ph type="sldNum" sz="quarter" idx="12"/>
          </p:nvPr>
        </p:nvSpPr>
        <p:spPr/>
        <p:txBody>
          <a:bodyPr/>
          <a:lstStyle/>
          <a:p>
            <a:fld id="{10F43334-FC2F-4D71-B0F1-B4AE512E37E5}" type="slidenum">
              <a:rPr lang="de-AT" smtClean="0"/>
              <a:t>8</a:t>
            </a:fld>
            <a:endParaRPr lang="de-AT" dirty="0"/>
          </a:p>
        </p:txBody>
      </p:sp>
      <p:sp>
        <p:nvSpPr>
          <p:cNvPr id="6" name="Textfeld 5">
            <a:extLst>
              <a:ext uri="{FF2B5EF4-FFF2-40B4-BE49-F238E27FC236}">
                <a16:creationId xmlns:a16="http://schemas.microsoft.com/office/drawing/2014/main" id="{5A4E81B3-D59B-7865-A292-654694E3E4FA}"/>
              </a:ext>
            </a:extLst>
          </p:cNvPr>
          <p:cNvSpPr txBox="1"/>
          <p:nvPr/>
        </p:nvSpPr>
        <p:spPr>
          <a:xfrm>
            <a:off x="367041" y="908720"/>
            <a:ext cx="11233248" cy="3908762"/>
          </a:xfrm>
          <a:prstGeom prst="rect">
            <a:avLst/>
          </a:prstGeom>
          <a:noFill/>
        </p:spPr>
        <p:txBody>
          <a:bodyPr wrap="square">
            <a:spAutoFit/>
          </a:bodyPr>
          <a:lstStyle/>
          <a:p>
            <a:pPr algn="l"/>
            <a:r>
              <a:rPr lang="de-DE" sz="5400" b="1" i="0" dirty="0">
                <a:solidFill>
                  <a:srgbClr val="C00000"/>
                </a:solidFill>
                <a:effectLst/>
                <a:latin typeface="NeueHaasDisplay"/>
              </a:rPr>
              <a:t>Gutes Feedback zu geben, …</a:t>
            </a:r>
          </a:p>
          <a:p>
            <a:pPr algn="l"/>
            <a:r>
              <a:rPr lang="de-DE" sz="2400" b="0" i="0" dirty="0">
                <a:solidFill>
                  <a:srgbClr val="000000"/>
                </a:solidFill>
                <a:effectLst/>
                <a:latin typeface="NeueHaasDisplay"/>
              </a:rPr>
              <a:t>… ist einer der anspruchsvollsten und zugleich lernwirksamsten Tätigkeiten von Lehrer/innen.  Wohl niemand hat hier ausgelernt. </a:t>
            </a:r>
          </a:p>
          <a:p>
            <a:pPr algn="l"/>
            <a:endParaRPr lang="de-DE" b="0" i="0" dirty="0">
              <a:solidFill>
                <a:srgbClr val="000000"/>
              </a:solidFill>
              <a:effectLst/>
              <a:latin typeface="NeueHaasDisplay"/>
            </a:endParaRPr>
          </a:p>
          <a:p>
            <a:pPr algn="ctr"/>
            <a:r>
              <a:rPr lang="de-DE" sz="3200" b="1" i="0" dirty="0">
                <a:solidFill>
                  <a:srgbClr val="000000"/>
                </a:solidFill>
                <a:effectLst/>
                <a:latin typeface="NeueHaasDisplay"/>
              </a:rPr>
              <a:t>Es lohnt sich, «Feedback geben» zu üben und die eigenen Worte bewusst so einzusetzen, dass sie die Schüler/innen beim Lernen wirksam unterstützen und bei ihnen das Vertrauen in die eigene Lernfähigkeit wecken</a:t>
            </a:r>
            <a:r>
              <a:rPr lang="de-DE" b="0" i="0" dirty="0">
                <a:solidFill>
                  <a:srgbClr val="000000"/>
                </a:solidFill>
                <a:effectLst/>
                <a:latin typeface="NeueHaasDisplay"/>
              </a:rPr>
              <a:t>.</a:t>
            </a:r>
          </a:p>
        </p:txBody>
      </p:sp>
      <p:pic>
        <p:nvPicPr>
          <p:cNvPr id="7" name="Grafik 6">
            <a:extLst>
              <a:ext uri="{FF2B5EF4-FFF2-40B4-BE49-F238E27FC236}">
                <a16:creationId xmlns:a16="http://schemas.microsoft.com/office/drawing/2014/main" id="{504614D4-D3D2-ABA2-0D64-96BBC94479D6}"/>
              </a:ext>
            </a:extLst>
          </p:cNvPr>
          <p:cNvPicPr>
            <a:picLocks noChangeAspect="1"/>
          </p:cNvPicPr>
          <p:nvPr/>
        </p:nvPicPr>
        <p:blipFill>
          <a:blip r:embed="rId2"/>
          <a:stretch>
            <a:fillRect/>
          </a:stretch>
        </p:blipFill>
        <p:spPr>
          <a:xfrm>
            <a:off x="290424" y="5367106"/>
            <a:ext cx="1413088" cy="1422384"/>
          </a:xfrm>
          <a:prstGeom prst="rect">
            <a:avLst/>
          </a:prstGeom>
        </p:spPr>
      </p:pic>
    </p:spTree>
    <p:extLst>
      <p:ext uri="{BB962C8B-B14F-4D97-AF65-F5344CB8AC3E}">
        <p14:creationId xmlns:p14="http://schemas.microsoft.com/office/powerpoint/2010/main" val="252167693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QMS-Vorlage_BMBWF.pptx" id="{3F1DEB91-250D-494E-A3DD-0BBA24D0E056}" vid="{8BE102F8-46C7-4399-888E-8D4F6E6BEFF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Breitbild</PresentationFormat>
  <Paragraphs>175</Paragraphs>
  <Slides>34</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34</vt:i4>
      </vt:variant>
    </vt:vector>
  </HeadingPairs>
  <TitlesOfParts>
    <vt:vector size="44" baseType="lpstr">
      <vt:lpstr>Aptos</vt:lpstr>
      <vt:lpstr>Aptos Display</vt:lpstr>
      <vt:lpstr>Arial</vt:lpstr>
      <vt:lpstr>Calibri</vt:lpstr>
      <vt:lpstr>NeueHaasDisplay</vt:lpstr>
      <vt:lpstr>Roboto</vt:lpstr>
      <vt:lpstr>Symbol</vt:lpstr>
      <vt:lpstr>Systemschrift Normal</vt:lpstr>
      <vt:lpstr>Wingdings</vt:lpstr>
      <vt:lpstr>Larissa</vt:lpstr>
      <vt:lpstr>AVIVA  A = AUSWERTEN FEEDBACK an Lernende </vt:lpstr>
      <vt:lpstr>Qualitätsrahmen für Schulen</vt:lpstr>
      <vt:lpstr>Interne Schulevaluation und Feedback </vt:lpstr>
      <vt:lpstr>PowerPoint-Präsentation</vt:lpstr>
      <vt:lpstr>PowerPoint-Präsentation</vt:lpstr>
      <vt:lpstr>PowerPoint-Präsentation</vt:lpstr>
      <vt:lpstr>PowerPoint-Präsentation</vt:lpstr>
      <vt:lpstr>FEEDBACK Lehrkraft an Schüler:innen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Ihre Aufmerksamkeit,  wir wünschen Ihnen viel Erfolg beim Lehren!!!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QMS – Qualitätsmanagementsystem für Schulen</dc:title>
  <dc:creator>Franz Gramlinger</dc:creator>
  <cp:lastModifiedBy>KOHLWEIS-PETERNEL Christine</cp:lastModifiedBy>
  <cp:revision>1331</cp:revision>
  <dcterms:created xsi:type="dcterms:W3CDTF">2020-10-29T17:26:20Z</dcterms:created>
  <dcterms:modified xsi:type="dcterms:W3CDTF">2025-03-25T11:12:42Z</dcterms:modified>
</cp:coreProperties>
</file>