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343" r:id="rId3"/>
    <p:sldId id="340" r:id="rId4"/>
    <p:sldId id="378" r:id="rId5"/>
    <p:sldId id="379" r:id="rId6"/>
    <p:sldId id="352" r:id="rId7"/>
    <p:sldId id="374" r:id="rId8"/>
    <p:sldId id="363" r:id="rId9"/>
    <p:sldId id="375" r:id="rId1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3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47FD2B-CC25-FEF1-EE8D-448A651D5EE7}" v="1" dt="2024-05-16T12:09:00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7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226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239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368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37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556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569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487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760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127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582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856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DE648-02ED-46B4-9DC8-77A19B4FD776}" type="datetimeFigureOut">
              <a:rPr lang="de-AT" smtClean="0"/>
              <a:t>07.03.2025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21CB-2371-4AC2-A33C-D81DEFA798C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183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6360CB-F0C3-F507-C144-4108EED99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1E395684-3F27-9868-9A6C-AEADFB441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781" y="-129243"/>
            <a:ext cx="11253892" cy="2140316"/>
          </a:xfrm>
        </p:spPr>
        <p:txBody>
          <a:bodyPr anchor="t" anchorCtr="0">
            <a:noAutofit/>
          </a:bodyPr>
          <a:lstStyle/>
          <a:p>
            <a:pPr algn="l"/>
            <a:br>
              <a:rPr lang="de-DE" sz="1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 Light"/>
              </a:rPr>
            </a:br>
            <a:br>
              <a:rPr lang="de-DE" sz="1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 Light"/>
              </a:rPr>
            </a:br>
            <a:r>
              <a:rPr lang="de-DE" sz="2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Medien und Arbeitsmaterialien in der Berufsbildung </a:t>
            </a:r>
            <a:b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de-DE" sz="1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(FB22FD02PB)</a:t>
            </a:r>
            <a:br>
              <a:rPr lang="de-DE" sz="1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de-DE" sz="2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PPS: Medien und Methoden </a:t>
            </a:r>
            <a:b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de-DE" sz="1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(FB22FD03PB)</a:t>
            </a:r>
            <a:br>
              <a:rPr lang="de-DE" sz="1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DE" sz="1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DE" sz="1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DE" sz="1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DE" sz="1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de-DE" sz="4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Herzlich willkommen! </a:t>
            </a:r>
            <a:br>
              <a:rPr lang="de-DE" sz="4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AT" sz="24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</a:br>
            <a:br>
              <a:rPr lang="de-AT" sz="24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</a:br>
            <a:endParaRPr lang="de-DE" sz="32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 Light"/>
            </a:endParaRP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EF05504A-DE56-3B76-83FA-0C2AA01AF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674" y="5042811"/>
            <a:ext cx="11062161" cy="479344"/>
          </a:xfrm>
        </p:spPr>
        <p:txBody>
          <a:bodyPr>
            <a:noAutofit/>
          </a:bodyPr>
          <a:lstStyle/>
          <a:p>
            <a:pPr algn="l"/>
            <a:r>
              <a:rPr lang="de-DE" sz="1600" b="1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Freitag, 7. März 2025, 09:00 - 16:15 Uhr, Hörsaal A  </a:t>
            </a:r>
            <a:r>
              <a:rPr lang="de-AT" sz="1600" b="1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de-DE" sz="1600" b="1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 </a:t>
            </a:r>
          </a:p>
          <a:p>
            <a:pPr algn="l"/>
            <a:br>
              <a:rPr lang="de-DE" sz="160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 Light"/>
              </a:rPr>
            </a:br>
            <a:r>
              <a:rPr lang="de-DE" sz="160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 Light"/>
              </a:rPr>
              <a:t>birgit.albaner@ph-kaernten.ac.at | rauchberger.hannes@chs-villach.at | </a:t>
            </a:r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itchFamily="2" charset="0"/>
                <a:ea typeface="Roboto" pitchFamily="2" charset="0"/>
                <a:cs typeface="Roboto Light"/>
              </a:rPr>
              <a:t>stefan.ullreich@ph-kaernten.ac.at</a:t>
            </a:r>
          </a:p>
          <a:p>
            <a:pPr algn="l"/>
            <a:endParaRPr lang="de-DE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itchFamily="2" charset="0"/>
              <a:ea typeface="Roboto" pitchFamily="2" charset="0"/>
              <a:cs typeface="Roboto Light"/>
            </a:endParaRPr>
          </a:p>
          <a:p>
            <a:pPr algn="l"/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Roboto" pitchFamily="2" charset="0"/>
              <a:ea typeface="Roboto" pitchFamily="2" charset="0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9915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4AC9EB-A44B-3D8C-1BF9-68A3DE3448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082637CB-5B17-11FB-8A59-1025422F3D34}"/>
              </a:ext>
            </a:extLst>
          </p:cNvPr>
          <p:cNvSpPr txBox="1"/>
          <p:nvPr/>
        </p:nvSpPr>
        <p:spPr>
          <a:xfrm>
            <a:off x="3332262" y="96504"/>
            <a:ext cx="5527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Ziel der Lehrveranstaltung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B01A9C1-5F6D-4999-CC15-EAD9E13BE797}"/>
              </a:ext>
            </a:extLst>
          </p:cNvPr>
          <p:cNvSpPr txBox="1"/>
          <p:nvPr/>
        </p:nvSpPr>
        <p:spPr>
          <a:xfrm>
            <a:off x="1255836" y="2184304"/>
            <a:ext cx="96803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Erprobung, Produktion, Präsentation und Diskussion von unterschiedlichen digitalen Medien für die spätere praktische Anwendung im eigenen Unterricht.</a:t>
            </a:r>
            <a:endParaRPr kumimoji="0" lang="de-AT" sz="2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</p:txBody>
      </p:sp>
      <p:pic>
        <p:nvPicPr>
          <p:cNvPr id="3" name="Grafik 2" descr="Volltreffer mit einfarbiger Füllung">
            <a:extLst>
              <a:ext uri="{FF2B5EF4-FFF2-40B4-BE49-F238E27FC236}">
                <a16:creationId xmlns:a16="http://schemas.microsoft.com/office/drawing/2014/main" id="{5BAE4D7A-76F6-93F2-6DB3-E5AA39808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48085" y="5399233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93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8DE784-D671-8D2A-2115-36ED61FC4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3373EE15-D4B6-3F01-EDF8-BB49BF64DF16}"/>
              </a:ext>
            </a:extLst>
          </p:cNvPr>
          <p:cNvSpPr txBox="1"/>
          <p:nvPr/>
        </p:nvSpPr>
        <p:spPr>
          <a:xfrm>
            <a:off x="1726583" y="105741"/>
            <a:ext cx="4487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Ablauf | Organisation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7CDECDF-1F8B-14BC-BFE1-2836B1E9E33E}"/>
              </a:ext>
            </a:extLst>
          </p:cNvPr>
          <p:cNvSpPr txBox="1"/>
          <p:nvPr/>
        </p:nvSpPr>
        <p:spPr>
          <a:xfrm>
            <a:off x="1722964" y="955873"/>
            <a:ext cx="1000721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Heute: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Einführung/Input, Stationenbetrieb,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Brainstorm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und Konzeption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>
              <a:defRPr/>
            </a:pPr>
            <a:r>
              <a:rPr kumimoji="0" lang="de-A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[Online-Sprechstunde via Zoom: 25.03.2025 | 18:00-19:00 Uhr | Voranmeldung per E-Mail]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Abgabe Exposés und </a:t>
            </a:r>
            <a:r>
              <a:rPr kumimoji="0" lang="de-DE" sz="2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Sways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Moodle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-Upload bis 1. April 2025 </a:t>
            </a:r>
            <a:r>
              <a:rPr kumimoji="0" lang="de-A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| 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23:59 Uhr</a:t>
            </a:r>
            <a:endParaRPr kumimoji="0" lang="de-AT" sz="1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Freitag, 4. April 2025 / 09:00 – 16:15 Uhr [</a:t>
            </a:r>
            <a:r>
              <a:rPr lang="de-AT" sz="20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Kumpfgasse</a:t>
            </a:r>
            <a:r>
              <a:rPr kumimoji="0" lang="de-A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]: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AT" dirty="0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Projektvorstellung (Sway-unterstützt) und Feedback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Support- und Produktionstag</a:t>
            </a:r>
            <a:endParaRPr kumimoji="0" lang="de-AT" sz="1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>
              <a:defRPr/>
            </a:pPr>
            <a:r>
              <a:rPr kumimoji="0" lang="de-A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[Online-Sprechstunde via Zoom: 22.04.2025 | 18:00-19:00 Uhr | Voranmeldung per E-Mail]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AT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Freitag, 9. Mai 2025 / 09:00 – 16:15 Uhr [Hubertusstraße</a:t>
            </a:r>
            <a:r>
              <a:rPr lang="de-AT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, HS C</a:t>
            </a:r>
            <a:r>
              <a:rPr kumimoji="0" lang="de-A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]: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Präsentation, Diskussion und Evaluation der Projektarbeiten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</a:b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Nachbereitung: Schriftliche Reflexion der Lehrveranstaltungen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Individueller </a:t>
            </a:r>
            <a:r>
              <a:rPr kumimoji="0" lang="de-D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Moodle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-Upload bis 23. Mai 2025 </a:t>
            </a:r>
            <a:r>
              <a:rPr kumimoji="0" lang="de-A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| 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23:59 Uhr </a:t>
            </a:r>
            <a:r>
              <a:rPr kumimoji="0" lang="de-A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| 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Umfang: 2 Seiten</a:t>
            </a:r>
            <a:endParaRPr kumimoji="0" lang="de-AT" sz="1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</p:txBody>
      </p:sp>
      <p:pic>
        <p:nvPicPr>
          <p:cNvPr id="6" name="Grafik 5" descr="Stoppuhr 75% mit einfarbiger Füllung">
            <a:extLst>
              <a:ext uri="{FF2B5EF4-FFF2-40B4-BE49-F238E27FC236}">
                <a16:creationId xmlns:a16="http://schemas.microsoft.com/office/drawing/2014/main" id="{F9BF40AE-B473-6CCD-E838-D4F3FB2246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39425" y="5343525"/>
            <a:ext cx="1440000" cy="1440000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B555D96A-5ED7-953B-0E2F-6471F770BAF4}"/>
              </a:ext>
            </a:extLst>
          </p:cNvPr>
          <p:cNvSpPr/>
          <p:nvPr/>
        </p:nvSpPr>
        <p:spPr>
          <a:xfrm>
            <a:off x="1722964" y="955873"/>
            <a:ext cx="7328672" cy="64633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02D6B4E-3866-0C7A-A56E-4B5313E7A8A1}"/>
              </a:ext>
            </a:extLst>
          </p:cNvPr>
          <p:cNvSpPr/>
          <p:nvPr/>
        </p:nvSpPr>
        <p:spPr>
          <a:xfrm>
            <a:off x="1722963" y="1635239"/>
            <a:ext cx="9111291" cy="64633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743E976-01DA-D00F-F781-575800F25ADC}"/>
              </a:ext>
            </a:extLst>
          </p:cNvPr>
          <p:cNvSpPr/>
          <p:nvPr/>
        </p:nvSpPr>
        <p:spPr>
          <a:xfrm>
            <a:off x="1722963" y="2397239"/>
            <a:ext cx="9111291" cy="64633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E0C5BF6-81B5-D958-E91F-CB48B041AE91}"/>
              </a:ext>
            </a:extLst>
          </p:cNvPr>
          <p:cNvSpPr/>
          <p:nvPr/>
        </p:nvSpPr>
        <p:spPr>
          <a:xfrm>
            <a:off x="1722963" y="3224051"/>
            <a:ext cx="9111291" cy="9230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FDD952B-D6EE-007C-A044-D8567C268742}"/>
              </a:ext>
            </a:extLst>
          </p:cNvPr>
          <p:cNvSpPr/>
          <p:nvPr/>
        </p:nvSpPr>
        <p:spPr>
          <a:xfrm>
            <a:off x="1722963" y="4318671"/>
            <a:ext cx="9111291" cy="52570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54D7D1A-875C-86EB-2F2A-4DAFBC1866DB}"/>
              </a:ext>
            </a:extLst>
          </p:cNvPr>
          <p:cNvSpPr/>
          <p:nvPr/>
        </p:nvSpPr>
        <p:spPr>
          <a:xfrm>
            <a:off x="1722962" y="4959906"/>
            <a:ext cx="9111291" cy="7204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7D31488-A130-BF2C-340E-D357B405B053}"/>
              </a:ext>
            </a:extLst>
          </p:cNvPr>
          <p:cNvSpPr/>
          <p:nvPr/>
        </p:nvSpPr>
        <p:spPr>
          <a:xfrm>
            <a:off x="1722961" y="5743267"/>
            <a:ext cx="8381621" cy="7204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47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AEF340-5C83-6447-1B61-100BBC06AF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596BB3EE-E2E4-A104-C5EC-0F186158D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781" y="-129243"/>
            <a:ext cx="11253892" cy="2140316"/>
          </a:xfrm>
        </p:spPr>
        <p:txBody>
          <a:bodyPr anchor="t" anchorCtr="0">
            <a:noAutofit/>
          </a:bodyPr>
          <a:lstStyle/>
          <a:p>
            <a:pPr algn="l"/>
            <a:br>
              <a:rPr lang="de-DE" sz="1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 Light"/>
              </a:rPr>
            </a:br>
            <a:br>
              <a:rPr lang="de-DE" sz="1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 Light"/>
              </a:rPr>
            </a:br>
            <a:b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Stationenbetrieb</a:t>
            </a:r>
            <a:b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de-DE" sz="3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3 Input-Stationen:</a:t>
            </a:r>
            <a:br>
              <a:rPr lang="de-DE" sz="3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de-DE" sz="3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Starts 09:30 Uhr | 10:30 Uhr | 11:30 Uhr</a:t>
            </a:r>
            <a:br>
              <a:rPr lang="de-DE" sz="3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DE" sz="3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br>
              <a:rPr lang="de-DE" sz="3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de-DE" sz="20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Danach wieder Treffpunkt Hörsaal A für alle: 12:30 Uhr  </a:t>
            </a:r>
            <a:b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endParaRPr lang="de-DE" sz="32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 Light"/>
            </a:endParaRPr>
          </a:p>
        </p:txBody>
      </p:sp>
      <p:sp>
        <p:nvSpPr>
          <p:cNvPr id="2" name="Untertitel 2">
            <a:extLst>
              <a:ext uri="{FF2B5EF4-FFF2-40B4-BE49-F238E27FC236}">
                <a16:creationId xmlns:a16="http://schemas.microsoft.com/office/drawing/2014/main" id="{ECF13A19-3533-0DE9-A404-B48781638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674" y="5042811"/>
            <a:ext cx="11062161" cy="479344"/>
          </a:xfrm>
        </p:spPr>
        <p:txBody>
          <a:bodyPr>
            <a:noAutofit/>
          </a:bodyPr>
          <a:lstStyle/>
          <a:p>
            <a:pPr algn="l"/>
            <a:r>
              <a:rPr lang="de-DE" sz="160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 Light"/>
              </a:rPr>
              <a:t>birgit.albaner@ph-kaernten.ac.at | Apps und Anwendungen | SR 1120</a:t>
            </a:r>
          </a:p>
          <a:p>
            <a:pPr algn="l"/>
            <a:r>
              <a:rPr lang="de-DE" sz="160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 Light"/>
              </a:rPr>
              <a:t>rauchberger.hannes@chs-villach.at | Vom Stoff zur Story | SR 1210</a:t>
            </a:r>
          </a:p>
          <a:p>
            <a:pPr algn="l"/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itchFamily="2" charset="0"/>
                <a:ea typeface="Roboto" pitchFamily="2" charset="0"/>
                <a:cs typeface="Roboto Light"/>
              </a:rPr>
              <a:t>stefan.ullreich@ph-kaernten.ac.at 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 Light"/>
              </a:rPr>
              <a:t>| Mediengestaltung im schulischen Kontext | HS A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Roboto" pitchFamily="2" charset="0"/>
              <a:ea typeface="Roboto" pitchFamily="2" charset="0"/>
              <a:cs typeface="Roboto Light"/>
            </a:endParaRPr>
          </a:p>
          <a:p>
            <a:pPr algn="l"/>
            <a:endParaRPr lang="de-DE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itchFamily="2" charset="0"/>
              <a:ea typeface="Roboto" pitchFamily="2" charset="0"/>
              <a:cs typeface="Roboto Light"/>
            </a:endParaRPr>
          </a:p>
          <a:p>
            <a:pPr algn="l"/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Roboto" pitchFamily="2" charset="0"/>
              <a:ea typeface="Roboto" pitchFamily="2" charset="0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90116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1725CD-B4E4-487A-95E9-D32C74FA5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977CD93C-617C-6249-EAD3-AD475E31C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781" y="-129243"/>
            <a:ext cx="11253892" cy="2140316"/>
          </a:xfrm>
        </p:spPr>
        <p:txBody>
          <a:bodyPr anchor="t" anchorCtr="0">
            <a:noAutofit/>
          </a:bodyPr>
          <a:lstStyle/>
          <a:p>
            <a:pPr algn="l"/>
            <a:br>
              <a:rPr lang="de-DE" sz="1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 Light"/>
              </a:rPr>
            </a:br>
            <a:br>
              <a:rPr lang="de-DE" sz="1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 Light"/>
              </a:rPr>
            </a:br>
            <a:b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de-D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Projektauftrag</a:t>
            </a:r>
            <a:endParaRPr lang="de-DE" sz="32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27120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C5C237-818E-0734-7B54-1D5E0C56E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5CAA96F2-969A-858A-CDC0-8AF9562FE4F7}"/>
              </a:ext>
            </a:extLst>
          </p:cNvPr>
          <p:cNvSpPr txBox="1"/>
          <p:nvPr/>
        </p:nvSpPr>
        <p:spPr>
          <a:xfrm>
            <a:off x="1726583" y="1085178"/>
            <a:ext cx="100313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Jedes Team bekommt nach der heutigen Input-Phase zur Mediengestaltung (zufällig) ein Thema aus dem Feld der schulischen Informatik bzw. Mediendidaktik zugewiesen und produziert dazu ein kreatives audiovisuelles Lehr-/Lernmedium für die Studierendengruppe.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Beim abschließenden LV-Präsenztermin im Mai werden die Beiträge präsentiert und reflektiert.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Diese gemeinsame Diskussion versteht sich als kollegiale Peer-Review und wird von den LV-Coaches begleitet.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Zum Abschluss der Lehrveranstaltung werden die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Preisträger:innen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für den „PHK-Oscar 2025“ ermittelt und gekürt ;-).</a:t>
            </a:r>
          </a:p>
        </p:txBody>
      </p:sp>
      <p:pic>
        <p:nvPicPr>
          <p:cNvPr id="4" name="Grafik 3" descr="Besprechung mit einfarbiger Füllung">
            <a:extLst>
              <a:ext uri="{FF2B5EF4-FFF2-40B4-BE49-F238E27FC236}">
                <a16:creationId xmlns:a16="http://schemas.microsoft.com/office/drawing/2014/main" id="{ED869212-EBE6-CD0B-B251-92075424E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44908" y="5507893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461FA7-88F4-0610-ADF8-48B96E327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FDADC37-5B3F-E601-BBF3-7D0F851F7A78}"/>
              </a:ext>
            </a:extLst>
          </p:cNvPr>
          <p:cNvSpPr txBox="1"/>
          <p:nvPr/>
        </p:nvSpPr>
        <p:spPr>
          <a:xfrm>
            <a:off x="1695257" y="1094411"/>
            <a:ext cx="8729220" cy="43088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Sozialform: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3er-Teams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Kriterien: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Länge des Medienformats: 3 Minuten (entspricht 1 Minute pro Person);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Eigene, möglichst kreative audiovisuelle Medienproduktion;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Integration von mind. drei unterschiedlichen Gestaltungselementen;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Eignung als Lehr-/Lernmedium für die Zielgruppe: aktuell, korrekt und im schulischen Kontext;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Roter Faden in Inhalt und Design;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Ausgewogene und belegbare individuelle Arbeits- bzw. Beitragsleistung;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Erstellung und Umsetzung eines Exposés;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Integration von KI-gestützten Elementen nur nach vorheriger 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Absprache mit den Coaches;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  <a:latin typeface="Roboto"/>
                <a:ea typeface="Roboto"/>
                <a:cs typeface="Roboto"/>
              </a:rPr>
              <a:t>Querformat; 1080p; MP4;</a:t>
            </a:r>
            <a:endParaRPr lang="de-DE" dirty="0">
              <a:solidFill>
                <a:prstClr val="black">
                  <a:lumMod val="75000"/>
                  <a:lumOff val="25000"/>
                </a:prstClr>
              </a:solidFill>
              <a:latin typeface="Roboto" pitchFamily="2" charset="0"/>
              <a:ea typeface="Roboto" pitchFamily="2" charset="0"/>
              <a:cs typeface="Roboto"/>
            </a:endParaRPr>
          </a:p>
        </p:txBody>
      </p:sp>
      <p:pic>
        <p:nvPicPr>
          <p:cNvPr id="6" name="Grafik 5" descr="Blaupause mit einfarbiger Füllung">
            <a:extLst>
              <a:ext uri="{FF2B5EF4-FFF2-40B4-BE49-F238E27FC236}">
                <a16:creationId xmlns:a16="http://schemas.microsoft.com/office/drawing/2014/main" id="{7DA42B94-46AF-1E67-AD05-70DA418EA0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17212" y="5403283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1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C7CB37-4F84-1FA1-B4B0-119AC1151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38A879F5-AB64-2DA8-5E46-86ED33D4571C}"/>
              </a:ext>
            </a:extLst>
          </p:cNvPr>
          <p:cNvSpPr txBox="1"/>
          <p:nvPr/>
        </p:nvSpPr>
        <p:spPr>
          <a:xfrm>
            <a:off x="1722965" y="992054"/>
            <a:ext cx="872922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Themen (im schulischen Kontext):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Didaktisches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Konzept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“Flipped Classroom”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Unterrichtsprinzip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der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Medienbildung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Urheberrecht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in der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Schule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/Creative Commons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Videoproduktion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und -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nutzung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für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und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mit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Lerngruppen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Audio-Podcasts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im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Unterricht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Grundsatzerlass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zum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Projektunterricht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Künstliche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Intelligenz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(KI/AI)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Digitalisierung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und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Klima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(BNE)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Virtual Reality (VR) / Augmented Reality (AR)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Internet of things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IoT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Blockchain-Technologie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Wearable Computing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Digitaler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Roboto" pitchFamily="2" charset="0"/>
                <a:ea typeface="Roboto" pitchFamily="2" charset="0"/>
              </a:rPr>
              <a:t> Stress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Social Media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Quellen: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Eigene (Online-)Recherche;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Zusätzliche Quellen/Tipps durch die Vortragenden (persönlich &amp; via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Moodle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fik 2" descr="Präsentation mit Organigramm mit einfarbiger Füllung">
            <a:extLst>
              <a:ext uri="{FF2B5EF4-FFF2-40B4-BE49-F238E27FC236}">
                <a16:creationId xmlns:a16="http://schemas.microsoft.com/office/drawing/2014/main" id="{97C83BEF-16F6-F15A-CA9B-65CA62295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63383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2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2F5A97F-A50A-E84C-1462-D52E1208E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68BCE0EF-CEF9-E40F-4549-88693F895838}"/>
              </a:ext>
            </a:extLst>
          </p:cNvPr>
          <p:cNvSpPr txBox="1"/>
          <p:nvPr/>
        </p:nvSpPr>
        <p:spPr>
          <a:xfrm>
            <a:off x="1726583" y="105741"/>
            <a:ext cx="6522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Einteilung: Teams und Themen</a:t>
            </a:r>
          </a:p>
        </p:txBody>
      </p:sp>
      <p:graphicFrame>
        <p:nvGraphicFramePr>
          <p:cNvPr id="2" name="Tabelle 3">
            <a:extLst>
              <a:ext uri="{FF2B5EF4-FFF2-40B4-BE49-F238E27FC236}">
                <a16:creationId xmlns:a16="http://schemas.microsoft.com/office/drawing/2014/main" id="{E8CD7B8E-5D7E-40ED-B5FC-4F28AFE20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73860"/>
              </p:ext>
            </p:extLst>
          </p:nvPr>
        </p:nvGraphicFramePr>
        <p:xfrm>
          <a:off x="0" y="204180"/>
          <a:ext cx="12192000" cy="6370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30943">
                  <a:extLst>
                    <a:ext uri="{9D8B030D-6E8A-4147-A177-3AD203B41FA5}">
                      <a16:colId xmlns:a16="http://schemas.microsoft.com/office/drawing/2014/main" val="617664372"/>
                    </a:ext>
                  </a:extLst>
                </a:gridCol>
                <a:gridCol w="3381426">
                  <a:extLst>
                    <a:ext uri="{9D8B030D-6E8A-4147-A177-3AD203B41FA5}">
                      <a16:colId xmlns:a16="http://schemas.microsoft.com/office/drawing/2014/main" val="2586855026"/>
                    </a:ext>
                  </a:extLst>
                </a:gridCol>
                <a:gridCol w="3079631">
                  <a:extLst>
                    <a:ext uri="{9D8B030D-6E8A-4147-A177-3AD203B41FA5}">
                      <a16:colId xmlns:a16="http://schemas.microsoft.com/office/drawing/2014/main" val="539617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Gruppe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Coach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802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Wolfgang Schwinger, Melanie </a:t>
                      </a:r>
                      <a:r>
                        <a:rPr lang="de-DE" dirty="0" err="1"/>
                        <a:t>Findenig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Unterrichtsprinzip Medienbildung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180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Mathias Tusch, Karl-Heinz </a:t>
                      </a:r>
                      <a:r>
                        <a:rPr lang="de-DE" dirty="0" err="1"/>
                        <a:t>Götzhaber</a:t>
                      </a:r>
                      <a:r>
                        <a:rPr lang="de-DE" dirty="0"/>
                        <a:t>, Lisbeth Gangl-Schwarz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Flipped</a:t>
                      </a:r>
                      <a:r>
                        <a:rPr lang="de-DE" dirty="0"/>
                        <a:t> Classroom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63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Angelika Tengg, Rainer </a:t>
                      </a:r>
                      <a:r>
                        <a:rPr lang="de-DE" dirty="0" err="1"/>
                        <a:t>Pristovnik</a:t>
                      </a:r>
                      <a:r>
                        <a:rPr lang="de-DE" dirty="0"/>
                        <a:t>, Ewald Schütz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Internet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Things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96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Andreas Wernitznig, Markus Petschnigg, Florian </a:t>
                      </a:r>
                      <a:r>
                        <a:rPr lang="de-DE" dirty="0" err="1"/>
                        <a:t>Kontschitsch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Virtual Reality, </a:t>
                      </a:r>
                      <a:r>
                        <a:rPr lang="de-DE" dirty="0" err="1"/>
                        <a:t>Augmented</a:t>
                      </a:r>
                      <a:r>
                        <a:rPr lang="de-DE" dirty="0"/>
                        <a:t> Reality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2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Graf Christopher, </a:t>
                      </a:r>
                      <a:r>
                        <a:rPr lang="de-DE" dirty="0" err="1"/>
                        <a:t>Mitterbacher</a:t>
                      </a:r>
                      <a:r>
                        <a:rPr lang="de-DE" dirty="0"/>
                        <a:t> Peter, Brandner Bernd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Digitalisierung und Klima (BNE)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685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Jakob Kerschbaumer, Heinz Müller, Manuel Silvestri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Audio Podcasts im Unterricht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18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Alexander Lösch, Johannes </a:t>
                      </a:r>
                      <a:r>
                        <a:rPr lang="de-DE" dirty="0" err="1"/>
                        <a:t>Plössnig</a:t>
                      </a:r>
                      <a:r>
                        <a:rPr lang="de-DE" dirty="0"/>
                        <a:t>, Andreas </a:t>
                      </a:r>
                      <a:r>
                        <a:rPr lang="de-DE" dirty="0" err="1"/>
                        <a:t>Goritschnig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KI / 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647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Christian Sikora, Martina </a:t>
                      </a:r>
                      <a:r>
                        <a:rPr lang="de-DE" dirty="0" err="1"/>
                        <a:t>Umschaden</a:t>
                      </a:r>
                      <a:r>
                        <a:rPr lang="de-DE" dirty="0"/>
                        <a:t>, Günther </a:t>
                      </a:r>
                      <a:r>
                        <a:rPr lang="de-DE" dirty="0" err="1"/>
                        <a:t>Ogris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Grundsatzerlass Projektunterricht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30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Patrik Strobl, Florian </a:t>
                      </a:r>
                      <a:r>
                        <a:rPr lang="de-DE" dirty="0" err="1"/>
                        <a:t>Gebeneter</a:t>
                      </a:r>
                      <a:r>
                        <a:rPr lang="de-DE" dirty="0"/>
                        <a:t>, Nadja Konrad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Blockchain-Technologie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909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Oswald </a:t>
                      </a:r>
                      <a:r>
                        <a:rPr lang="de-DE" dirty="0" err="1"/>
                        <a:t>Lippitz</a:t>
                      </a:r>
                      <a:r>
                        <a:rPr lang="de-DE" dirty="0"/>
                        <a:t>, Patrick Kogler, Elke </a:t>
                      </a:r>
                      <a:r>
                        <a:rPr lang="de-DE" dirty="0" err="1"/>
                        <a:t>Glaboniat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Social</a:t>
                      </a:r>
                      <a:r>
                        <a:rPr lang="de-DE" dirty="0"/>
                        <a:t>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418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Kerstin </a:t>
                      </a:r>
                      <a:r>
                        <a:rPr lang="de-DE" dirty="0" err="1"/>
                        <a:t>Muschlin</a:t>
                      </a:r>
                      <a:r>
                        <a:rPr lang="de-DE" dirty="0"/>
                        <a:t>, Daniela Böhm-Otti, Stefanie </a:t>
                      </a:r>
                      <a:r>
                        <a:rPr lang="de-DE" dirty="0" err="1"/>
                        <a:t>Skutelnik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Videoproduktion von und für Lerngruppen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94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Dominik </a:t>
                      </a:r>
                      <a:r>
                        <a:rPr lang="de-DE" dirty="0" err="1"/>
                        <a:t>Malej</a:t>
                      </a:r>
                      <a:r>
                        <a:rPr lang="de-DE" dirty="0"/>
                        <a:t>, Markus </a:t>
                      </a:r>
                      <a:r>
                        <a:rPr lang="de-DE" dirty="0" err="1"/>
                        <a:t>Findenig</a:t>
                      </a:r>
                      <a:r>
                        <a:rPr lang="de-DE" dirty="0"/>
                        <a:t>, Elisabeth Durchschlag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Urheberrecht, Creative Commons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390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Alexander Elbe, Gerd </a:t>
                      </a:r>
                      <a:r>
                        <a:rPr lang="de-DE" dirty="0" err="1"/>
                        <a:t>Krassnig</a:t>
                      </a:r>
                      <a:r>
                        <a:rPr lang="de-DE" dirty="0"/>
                        <a:t>, Stefan Leitner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Digitaler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Stefan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261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Christian </a:t>
                      </a:r>
                      <a:r>
                        <a:rPr lang="de-DE" dirty="0" err="1"/>
                        <a:t>Mikula</a:t>
                      </a:r>
                      <a:r>
                        <a:rPr lang="de-DE" dirty="0"/>
                        <a:t>, Sabine Kogler, Melanie </a:t>
                      </a:r>
                      <a:r>
                        <a:rPr lang="de-DE" dirty="0" err="1"/>
                        <a:t>Toferer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Wearable Computer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Birgit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082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02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752</Words>
  <Application>Microsoft Office PowerPoint</Application>
  <PresentationFormat>Breitbild</PresentationFormat>
  <Paragraphs>113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Office</vt:lpstr>
      <vt:lpstr>  Medien und Arbeitsmaterialien in der Berufsbildung  (FB22FD02PB)  PPS: Medien und Methoden  (FB22FD03PB)     Herzlich willkommen!     </vt:lpstr>
      <vt:lpstr>PowerPoint-Präsentation</vt:lpstr>
      <vt:lpstr>PowerPoint-Präsentation</vt:lpstr>
      <vt:lpstr>   Stationenbetrieb  3 Input-Stationen: Starts 09:30 Uhr | 10:30 Uhr | 11:30 Uhr   Danach wieder Treffpunkt Hörsaal A für alle: 12:30 Uhr   </vt:lpstr>
      <vt:lpstr>   Projektauftrag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WILLKOMMEN!   Videoschnitt mit Shotcut:  Lernvideos selbst produzieren  Sie hören Musik und sehen diese Folie? Dann sind Sie hier richtig! ;-)  Bitte stellen Sie Ihr Mikrofon auf stumm. Um 15:00 Uhr geht´s los!</dc:title>
  <dc:creator>Ullreich</dc:creator>
  <cp:lastModifiedBy>phkgast</cp:lastModifiedBy>
  <cp:revision>208</cp:revision>
  <cp:lastPrinted>2020-03-09T14:05:31Z</cp:lastPrinted>
  <dcterms:created xsi:type="dcterms:W3CDTF">2019-10-10T13:09:07Z</dcterms:created>
  <dcterms:modified xsi:type="dcterms:W3CDTF">2025-03-07T14:23:05Z</dcterms:modified>
</cp:coreProperties>
</file>