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343" r:id="rId5"/>
    <p:sldId id="338" r:id="rId6"/>
    <p:sldId id="348" r:id="rId7"/>
    <p:sldId id="349" r:id="rId8"/>
    <p:sldId id="350" r:id="rId9"/>
    <p:sldId id="351" r:id="rId10"/>
    <p:sldId id="352" r:id="rId11"/>
    <p:sldId id="353" r:id="rId12"/>
    <p:sldId id="354" r:id="rId13"/>
    <p:sldId id="355" r:id="rId14"/>
    <p:sldId id="356" r:id="rId15"/>
    <p:sldId id="357" r:id="rId16"/>
    <p:sldId id="358" r:id="rId17"/>
    <p:sldId id="345" r:id="rId18"/>
    <p:sldId id="346" r:id="rId1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00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62"/>
    <p:restoredTop sz="85986" autoAdjust="0"/>
  </p:normalViewPr>
  <p:slideViewPr>
    <p:cSldViewPr snapToGrid="0">
      <p:cViewPr varScale="1">
        <p:scale>
          <a:sx n="55" d="100"/>
          <a:sy n="55" d="100"/>
        </p:scale>
        <p:origin x="1448"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247D7C-EF60-4F30-8A66-9E94EE149B57}" type="datetimeFigureOut">
              <a:rPr lang="de-DE"/>
              <a:t>27.11.2024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E45AEE-9226-4C44-9812-C4525AFA86BC}" type="slidenum">
              <a:rPr lang="de-DE"/>
              <a:t>‹Nr.›</a:t>
            </a:fld>
            <a:endParaRPr lang="de-DE"/>
          </a:p>
        </p:txBody>
      </p:sp>
    </p:spTree>
    <p:extLst>
      <p:ext uri="{BB962C8B-B14F-4D97-AF65-F5344CB8AC3E}">
        <p14:creationId xmlns:p14="http://schemas.microsoft.com/office/powerpoint/2010/main" val="1689757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a:t>
            </a:fld>
            <a:endParaRPr lang="de-DE"/>
          </a:p>
        </p:txBody>
      </p:sp>
    </p:spTree>
    <p:extLst>
      <p:ext uri="{BB962C8B-B14F-4D97-AF65-F5344CB8AC3E}">
        <p14:creationId xmlns:p14="http://schemas.microsoft.com/office/powerpoint/2010/main" val="2120632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10</a:t>
            </a:fld>
            <a:endParaRPr lang="de-DE"/>
          </a:p>
        </p:txBody>
      </p:sp>
    </p:spTree>
    <p:extLst>
      <p:ext uri="{BB962C8B-B14F-4D97-AF65-F5344CB8AC3E}">
        <p14:creationId xmlns:p14="http://schemas.microsoft.com/office/powerpoint/2010/main" val="3621511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11</a:t>
            </a:fld>
            <a:endParaRPr lang="de-DE"/>
          </a:p>
        </p:txBody>
      </p:sp>
    </p:spTree>
    <p:extLst>
      <p:ext uri="{BB962C8B-B14F-4D97-AF65-F5344CB8AC3E}">
        <p14:creationId xmlns:p14="http://schemas.microsoft.com/office/powerpoint/2010/main" val="1552873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12</a:t>
            </a:fld>
            <a:endParaRPr lang="de-DE"/>
          </a:p>
        </p:txBody>
      </p:sp>
    </p:spTree>
    <p:extLst>
      <p:ext uri="{BB962C8B-B14F-4D97-AF65-F5344CB8AC3E}">
        <p14:creationId xmlns:p14="http://schemas.microsoft.com/office/powerpoint/2010/main" val="27519982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13</a:t>
            </a:fld>
            <a:endParaRPr lang="de-DE"/>
          </a:p>
        </p:txBody>
      </p:sp>
    </p:spTree>
    <p:extLst>
      <p:ext uri="{BB962C8B-B14F-4D97-AF65-F5344CB8AC3E}">
        <p14:creationId xmlns:p14="http://schemas.microsoft.com/office/powerpoint/2010/main" val="20695011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14</a:t>
            </a:fld>
            <a:endParaRPr lang="de-DE"/>
          </a:p>
        </p:txBody>
      </p:sp>
    </p:spTree>
    <p:extLst>
      <p:ext uri="{BB962C8B-B14F-4D97-AF65-F5344CB8AC3E}">
        <p14:creationId xmlns:p14="http://schemas.microsoft.com/office/powerpoint/2010/main" val="3027194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15</a:t>
            </a:fld>
            <a:endParaRPr lang="de-DE"/>
          </a:p>
        </p:txBody>
      </p:sp>
    </p:spTree>
    <p:extLst>
      <p:ext uri="{BB962C8B-B14F-4D97-AF65-F5344CB8AC3E}">
        <p14:creationId xmlns:p14="http://schemas.microsoft.com/office/powerpoint/2010/main" val="2993021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2</a:t>
            </a:fld>
            <a:endParaRPr lang="de-DE"/>
          </a:p>
        </p:txBody>
      </p:sp>
    </p:spTree>
    <p:extLst>
      <p:ext uri="{BB962C8B-B14F-4D97-AF65-F5344CB8AC3E}">
        <p14:creationId xmlns:p14="http://schemas.microsoft.com/office/powerpoint/2010/main" val="1039266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3</a:t>
            </a:fld>
            <a:endParaRPr lang="de-DE"/>
          </a:p>
        </p:txBody>
      </p:sp>
    </p:spTree>
    <p:extLst>
      <p:ext uri="{BB962C8B-B14F-4D97-AF65-F5344CB8AC3E}">
        <p14:creationId xmlns:p14="http://schemas.microsoft.com/office/powerpoint/2010/main" val="2345626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4</a:t>
            </a:fld>
            <a:endParaRPr lang="de-DE"/>
          </a:p>
        </p:txBody>
      </p:sp>
    </p:spTree>
    <p:extLst>
      <p:ext uri="{BB962C8B-B14F-4D97-AF65-F5344CB8AC3E}">
        <p14:creationId xmlns:p14="http://schemas.microsoft.com/office/powerpoint/2010/main" val="38804879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5</a:t>
            </a:fld>
            <a:endParaRPr lang="de-DE"/>
          </a:p>
        </p:txBody>
      </p:sp>
    </p:spTree>
    <p:extLst>
      <p:ext uri="{BB962C8B-B14F-4D97-AF65-F5344CB8AC3E}">
        <p14:creationId xmlns:p14="http://schemas.microsoft.com/office/powerpoint/2010/main" val="1663382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6</a:t>
            </a:fld>
            <a:endParaRPr lang="de-DE"/>
          </a:p>
        </p:txBody>
      </p:sp>
    </p:spTree>
    <p:extLst>
      <p:ext uri="{BB962C8B-B14F-4D97-AF65-F5344CB8AC3E}">
        <p14:creationId xmlns:p14="http://schemas.microsoft.com/office/powerpoint/2010/main" val="1836735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7</a:t>
            </a:fld>
            <a:endParaRPr lang="de-DE"/>
          </a:p>
        </p:txBody>
      </p:sp>
    </p:spTree>
    <p:extLst>
      <p:ext uri="{BB962C8B-B14F-4D97-AF65-F5344CB8AC3E}">
        <p14:creationId xmlns:p14="http://schemas.microsoft.com/office/powerpoint/2010/main" val="8174586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8</a:t>
            </a:fld>
            <a:endParaRPr lang="de-DE"/>
          </a:p>
        </p:txBody>
      </p:sp>
    </p:spTree>
    <p:extLst>
      <p:ext uri="{BB962C8B-B14F-4D97-AF65-F5344CB8AC3E}">
        <p14:creationId xmlns:p14="http://schemas.microsoft.com/office/powerpoint/2010/main" val="30981565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5"/>
          </p:nvPr>
        </p:nvSpPr>
        <p:spPr/>
        <p:txBody>
          <a:bodyPr/>
          <a:lstStyle/>
          <a:p>
            <a:fld id="{E7E45AEE-9226-4C44-9812-C4525AFA86BC}" type="slidenum">
              <a:rPr lang="de-DE" smtClean="0"/>
              <a:t>9</a:t>
            </a:fld>
            <a:endParaRPr lang="de-DE"/>
          </a:p>
        </p:txBody>
      </p:sp>
    </p:spTree>
    <p:extLst>
      <p:ext uri="{BB962C8B-B14F-4D97-AF65-F5344CB8AC3E}">
        <p14:creationId xmlns:p14="http://schemas.microsoft.com/office/powerpoint/2010/main" val="21741830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pic>
        <p:nvPicPr>
          <p:cNvPr id="7" name="Bild 6" descr="phk_wasserzeichen_RGB.jpg">
            <a:extLst>
              <a:ext uri="{FF2B5EF4-FFF2-40B4-BE49-F238E27FC236}">
                <a16:creationId xmlns:a16="http://schemas.microsoft.com/office/drawing/2014/main" id="{DC52A977-ADF7-415D-A9CA-C438AB93E94B}"/>
              </a:ext>
            </a:extLst>
          </p:cNvPr>
          <p:cNvPicPr>
            <a:picLocks noChangeAspect="1"/>
          </p:cNvPicPr>
          <p:nvPr userDrawn="1"/>
        </p:nvPicPr>
        <p:blipFill rotWithShape="1">
          <a:blip r:embed="rId2">
            <a:clrChange>
              <a:clrFrom>
                <a:srgbClr val="FEFBFC"/>
              </a:clrFrom>
              <a:clrTo>
                <a:srgbClr val="FEFBFC">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t="27881" r="35733"/>
          <a:stretch/>
        </p:blipFill>
        <p:spPr>
          <a:xfrm>
            <a:off x="6772739" y="14990"/>
            <a:ext cx="5396885" cy="6060840"/>
          </a:xfrm>
          <a:prstGeom prst="rect">
            <a:avLst/>
          </a:prstGeom>
        </p:spPr>
      </p:pic>
      <p:sp>
        <p:nvSpPr>
          <p:cNvPr id="8" name="Rechteck 7">
            <a:extLst>
              <a:ext uri="{FF2B5EF4-FFF2-40B4-BE49-F238E27FC236}">
                <a16:creationId xmlns:a16="http://schemas.microsoft.com/office/drawing/2014/main" id="{756B0DB6-F8C0-413D-B57C-06454D234F83}"/>
              </a:ext>
            </a:extLst>
          </p:cNvPr>
          <p:cNvSpPr/>
          <p:nvPr userDrawn="1"/>
        </p:nvSpPr>
        <p:spPr>
          <a:xfrm>
            <a:off x="0" y="0"/>
            <a:ext cx="12192000" cy="448049"/>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sz="1400" dirty="0"/>
              <a:t>  </a:t>
            </a:r>
            <a:endParaRPr lang="de-DE" sz="1400" dirty="0"/>
          </a:p>
        </p:txBody>
      </p:sp>
      <p:cxnSp>
        <p:nvCxnSpPr>
          <p:cNvPr id="9" name="Gerade Verbindung 17">
            <a:extLst>
              <a:ext uri="{FF2B5EF4-FFF2-40B4-BE49-F238E27FC236}">
                <a16:creationId xmlns:a16="http://schemas.microsoft.com/office/drawing/2014/main" id="{91211CDA-4CB3-415D-A155-CB89BB76A7BA}"/>
              </a:ext>
            </a:extLst>
          </p:cNvPr>
          <p:cNvCxnSpPr/>
          <p:nvPr userDrawn="1"/>
        </p:nvCxnSpPr>
        <p:spPr>
          <a:xfrm>
            <a:off x="0" y="6492193"/>
            <a:ext cx="12192000" cy="0"/>
          </a:xfrm>
          <a:prstGeom prst="line">
            <a:avLst/>
          </a:prstGeom>
          <a:ln w="3175" cmpd="sng">
            <a:solidFill>
              <a:srgbClr val="B30838"/>
            </a:solidFill>
          </a:ln>
        </p:spPr>
        <p:style>
          <a:lnRef idx="2">
            <a:schemeClr val="accent1"/>
          </a:lnRef>
          <a:fillRef idx="0">
            <a:schemeClr val="accent1"/>
          </a:fillRef>
          <a:effectRef idx="1">
            <a:schemeClr val="accent1"/>
          </a:effectRef>
          <a:fontRef idx="minor">
            <a:schemeClr val="tx1"/>
          </a:fontRef>
        </p:style>
      </p:cxnSp>
      <p:sp>
        <p:nvSpPr>
          <p:cNvPr id="10" name="Textfeld 9">
            <a:extLst>
              <a:ext uri="{FF2B5EF4-FFF2-40B4-BE49-F238E27FC236}">
                <a16:creationId xmlns:a16="http://schemas.microsoft.com/office/drawing/2014/main" id="{CBC4E037-9C89-4BF0-AA83-6E801015BB28}"/>
              </a:ext>
            </a:extLst>
          </p:cNvPr>
          <p:cNvSpPr txBox="1"/>
          <p:nvPr userDrawn="1"/>
        </p:nvSpPr>
        <p:spPr>
          <a:xfrm>
            <a:off x="526732" y="6542992"/>
            <a:ext cx="11171781" cy="230832"/>
          </a:xfrm>
          <a:prstGeom prst="rect">
            <a:avLst/>
          </a:prstGeom>
          <a:noFill/>
        </p:spPr>
        <p:txBody>
          <a:bodyPr wrap="square" rtlCol="0" anchor="ctr">
            <a:spAutoFit/>
          </a:bodyPr>
          <a:lstStyle/>
          <a:p>
            <a:pPr algn="r"/>
            <a:r>
              <a:rPr lang="de-DE" sz="900" dirty="0">
                <a:solidFill>
                  <a:schemeClr val="bg1">
                    <a:lumMod val="75000"/>
                  </a:schemeClr>
                </a:solidFill>
                <a:latin typeface="Calibri" panose="020F0502020204030204" pitchFamily="34" charset="0"/>
                <a:cs typeface="Roboto Light"/>
              </a:rPr>
              <a:t>b</a:t>
            </a:r>
            <a:r>
              <a:rPr lang="de-DE" sz="900" b="0" i="0" dirty="0">
                <a:solidFill>
                  <a:schemeClr val="bg1">
                    <a:lumMod val="75000"/>
                  </a:schemeClr>
                </a:solidFill>
                <a:latin typeface="Calibri" panose="020F0502020204030204" pitchFamily="34" charset="0"/>
                <a:cs typeface="Roboto Light"/>
              </a:rPr>
              <a:t>irgit.albaner@ph-kaernten.ac.at | peter.harrich@ph-kaernten.ac.at, Dezember 2019</a:t>
            </a:r>
          </a:p>
        </p:txBody>
      </p:sp>
      <p:sp>
        <p:nvSpPr>
          <p:cNvPr id="12" name="Titel 11">
            <a:extLst>
              <a:ext uri="{FF2B5EF4-FFF2-40B4-BE49-F238E27FC236}">
                <a16:creationId xmlns:a16="http://schemas.microsoft.com/office/drawing/2014/main" id="{BB2F9445-68C5-4DB1-88A3-3955BE9DB970}"/>
              </a:ext>
            </a:extLst>
          </p:cNvPr>
          <p:cNvSpPr>
            <a:spLocks noGrp="1"/>
          </p:cNvSpPr>
          <p:nvPr>
            <p:ph type="title" hasCustomPrompt="1"/>
          </p:nvPr>
        </p:nvSpPr>
        <p:spPr>
          <a:xfrm>
            <a:off x="22377" y="14990"/>
            <a:ext cx="12147248" cy="433060"/>
          </a:xfrm>
        </p:spPr>
        <p:txBody>
          <a:bodyPr>
            <a:normAutofit/>
          </a:bodyPr>
          <a:lstStyle>
            <a:lvl1pPr>
              <a:defRPr sz="1600" b="1">
                <a:solidFill>
                  <a:schemeClr val="bg1"/>
                </a:solidFill>
                <a:latin typeface="+mn-lt"/>
              </a:defRPr>
            </a:lvl1pPr>
          </a:lstStyle>
          <a:p>
            <a:r>
              <a:rPr lang="de-DE" dirty="0"/>
              <a:t>Titel der Präsentation</a:t>
            </a:r>
            <a:endParaRPr lang="de-AT" dirty="0"/>
          </a:p>
        </p:txBody>
      </p:sp>
      <p:sp>
        <p:nvSpPr>
          <p:cNvPr id="3" name="Inhaltsplatzhalter 2">
            <a:extLst>
              <a:ext uri="{FF2B5EF4-FFF2-40B4-BE49-F238E27FC236}">
                <a16:creationId xmlns:a16="http://schemas.microsoft.com/office/drawing/2014/main" id="{EE08960C-4566-44E2-8655-5EE5A5B535C4}"/>
              </a:ext>
            </a:extLst>
          </p:cNvPr>
          <p:cNvSpPr>
            <a:spLocks noGrp="1"/>
          </p:cNvSpPr>
          <p:nvPr>
            <p:ph idx="1"/>
          </p:nvPr>
        </p:nvSpPr>
        <p:spPr>
          <a:xfrm>
            <a:off x="838200" y="728569"/>
            <a:ext cx="10515600" cy="5448394"/>
          </a:xfr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699592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4E89BE-C033-4668-A44C-20F75B32CEC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15F7E75B-D309-42CE-A45D-AA61D4D230A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1CE9A7D-7A1E-4C18-B5C7-DD4C24DA8B4F}"/>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5" name="Fußzeilenplatzhalter 4">
            <a:extLst>
              <a:ext uri="{FF2B5EF4-FFF2-40B4-BE49-F238E27FC236}">
                <a16:creationId xmlns:a16="http://schemas.microsoft.com/office/drawing/2014/main" id="{C96C678C-E53F-4CFC-8A8D-5CDD570DAA1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68043A2-9CE6-4E85-B730-CE081BA21AE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9175415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5C09E03-0254-4990-A396-67967191298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BC273BF-8998-40BA-99D9-8F8D06E6E76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61F48B-254E-43EA-8DB1-99269F4C4A4E}"/>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5" name="Fußzeilenplatzhalter 4">
            <a:extLst>
              <a:ext uri="{FF2B5EF4-FFF2-40B4-BE49-F238E27FC236}">
                <a16:creationId xmlns:a16="http://schemas.microsoft.com/office/drawing/2014/main" id="{3C23E791-DB33-49F1-947C-CBF0DA09AC24}"/>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7D657A7-CBA6-4B68-B441-07642ADFF5A2}"/>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87797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65702-BED2-4777-B5D9-28EDC319C1C6}"/>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66B13CDE-7506-4A3D-BCFB-B222EF4B9F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FCDC613-3609-4417-B017-3F2193E156F4}"/>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5" name="Fußzeilenplatzhalter 4">
            <a:extLst>
              <a:ext uri="{FF2B5EF4-FFF2-40B4-BE49-F238E27FC236}">
                <a16:creationId xmlns:a16="http://schemas.microsoft.com/office/drawing/2014/main" id="{F6E542F8-3FE8-4565-B6FF-2B570E2A90B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8A7C10-B5A6-4A4C-A517-3B237C29D47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307151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DFBD4D-A11C-4813-BA12-E187D1572CC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AD1A3190-18C5-4325-83BC-4E552DB8E4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EF0F7F63-7C3F-4841-A8F6-89DED3029AF9}"/>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5" name="Fußzeilenplatzhalter 4">
            <a:extLst>
              <a:ext uri="{FF2B5EF4-FFF2-40B4-BE49-F238E27FC236}">
                <a16:creationId xmlns:a16="http://schemas.microsoft.com/office/drawing/2014/main" id="{1437F4D4-AB86-4BF7-AF12-0180EA91EFF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AECDF4C-3BF2-4090-A359-DF90196EC8C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917455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C4DCA7-0C04-4F87-B754-C284C414C58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59F79A4C-EA41-474E-9516-53E84165A9F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D3F2E0F1-448E-4175-8D78-4228A23B92E8}"/>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82EDC850-4B28-4673-8B19-7642DD4AB4C9}"/>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6" name="Fußzeilenplatzhalter 5">
            <a:extLst>
              <a:ext uri="{FF2B5EF4-FFF2-40B4-BE49-F238E27FC236}">
                <a16:creationId xmlns:a16="http://schemas.microsoft.com/office/drawing/2014/main" id="{E6D1E843-156C-4F9C-9288-221307BCC113}"/>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FFEDF0C-8CDC-45BD-AF26-FACE308D6B15}"/>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725887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07A0B-9F5D-4571-98A9-7AA6760B982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C0967B55-8AFD-45D2-82FA-EF08D0514E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971F87D-276C-4591-9A8C-707E7E0B6B3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867BBF3-661B-4114-88D4-7B54C19BF6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867DBD2-5A0B-49BA-8F70-1892D41A849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C436F09-86A2-4332-AD1C-1E9B53671E22}"/>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8" name="Fußzeilenplatzhalter 7">
            <a:extLst>
              <a:ext uri="{FF2B5EF4-FFF2-40B4-BE49-F238E27FC236}">
                <a16:creationId xmlns:a16="http://schemas.microsoft.com/office/drawing/2014/main" id="{380C8070-1F49-416F-957E-CF90A296FD0B}"/>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BA122D79-3FA8-4C38-9FD8-8D727E4B111B}"/>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5832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763F24-56D2-4A27-9CFF-B3CDE2A24F4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CBECDA6-1642-44B7-997E-E50B2CC4B0CB}"/>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4" name="Fußzeilenplatzhalter 3">
            <a:extLst>
              <a:ext uri="{FF2B5EF4-FFF2-40B4-BE49-F238E27FC236}">
                <a16:creationId xmlns:a16="http://schemas.microsoft.com/office/drawing/2014/main" id="{A6B7E6B5-EAC7-47FC-8691-F5AAF076DE0C}"/>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B689295-5BBB-4403-96FB-8A19E3A028EF}"/>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719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1BEA08E-FB3B-498A-A8F7-17F99FEC54FB}"/>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3" name="Fußzeilenplatzhalter 2">
            <a:extLst>
              <a:ext uri="{FF2B5EF4-FFF2-40B4-BE49-F238E27FC236}">
                <a16:creationId xmlns:a16="http://schemas.microsoft.com/office/drawing/2014/main" id="{6FE53585-62BD-40A2-8774-531C7B80B207}"/>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5EE3AE76-C013-4EF3-BB4A-45B5A5F554D9}"/>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2425018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840EBCF-FE3E-4F0E-B305-FA5B1D4F0FB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76E71CBB-E540-4BCE-A62A-B81305A150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B52DBAB-D061-48DD-BB2F-755A90FEE0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0655B70-3619-4D8A-9703-17BB2AC2F623}"/>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6" name="Fußzeilenplatzhalter 5">
            <a:extLst>
              <a:ext uri="{FF2B5EF4-FFF2-40B4-BE49-F238E27FC236}">
                <a16:creationId xmlns:a16="http://schemas.microsoft.com/office/drawing/2014/main" id="{4D09B1DC-9719-40D0-996B-F6107EC307B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7985215-E640-45AD-A794-B2CC1E4AEE66}"/>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3223376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B1CFB1-595F-4D4E-9C17-9DBA67F0D28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E7676199-DD03-4AF8-AB6A-B9261D0920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4C5C92C-4617-4723-8CE5-CAE6116283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0862122-C523-4C34-94B8-49AC99C59F4A}"/>
              </a:ext>
            </a:extLst>
          </p:cNvPr>
          <p:cNvSpPr>
            <a:spLocks noGrp="1"/>
          </p:cNvSpPr>
          <p:nvPr>
            <p:ph type="dt" sz="half" idx="10"/>
          </p:nvPr>
        </p:nvSpPr>
        <p:spPr/>
        <p:txBody>
          <a:bodyPr/>
          <a:lstStyle/>
          <a:p>
            <a:fld id="{ECCCD9C6-C854-4A17-B1BE-C7DCC0663637}" type="datetimeFigureOut">
              <a:rPr lang="de-DE" smtClean="0"/>
              <a:t>27.11.2024</a:t>
            </a:fld>
            <a:endParaRPr lang="de-DE"/>
          </a:p>
        </p:txBody>
      </p:sp>
      <p:sp>
        <p:nvSpPr>
          <p:cNvPr id="6" name="Fußzeilenplatzhalter 5">
            <a:extLst>
              <a:ext uri="{FF2B5EF4-FFF2-40B4-BE49-F238E27FC236}">
                <a16:creationId xmlns:a16="http://schemas.microsoft.com/office/drawing/2014/main" id="{9A619A30-609D-463F-953A-6D4E801A37F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54B7614-2CE2-422C-BDFB-06F6E4CEBF01}"/>
              </a:ext>
            </a:extLst>
          </p:cNvPr>
          <p:cNvSpPr>
            <a:spLocks noGrp="1"/>
          </p:cNvSpPr>
          <p:nvPr>
            <p:ph type="sldNum" sz="quarter" idx="12"/>
          </p:nvPr>
        </p:nvSpPr>
        <p:spPr/>
        <p:txBody>
          <a:bodyPr/>
          <a:lstStyle/>
          <a:p>
            <a:fld id="{D7DD2571-4F78-4F60-A6CD-20042DF09B6F}" type="slidenum">
              <a:rPr lang="de-DE" smtClean="0"/>
              <a:t>‹Nr.›</a:t>
            </a:fld>
            <a:endParaRPr lang="de-DE"/>
          </a:p>
        </p:txBody>
      </p:sp>
    </p:spTree>
    <p:extLst>
      <p:ext uri="{BB962C8B-B14F-4D97-AF65-F5344CB8AC3E}">
        <p14:creationId xmlns:p14="http://schemas.microsoft.com/office/powerpoint/2010/main" val="162838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C62FD99-E0C3-47E3-A4B1-E3CB877B30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36681696-C5C3-4702-BAEF-D53F31BE9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9D1C3B9-FBDA-4505-8356-CE1F44BD39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CCD9C6-C854-4A17-B1BE-C7DCC0663637}" type="datetimeFigureOut">
              <a:rPr lang="de-DE" smtClean="0"/>
              <a:t>27.11.2024</a:t>
            </a:fld>
            <a:endParaRPr lang="de-DE"/>
          </a:p>
        </p:txBody>
      </p:sp>
      <p:sp>
        <p:nvSpPr>
          <p:cNvPr id="5" name="Fußzeilenplatzhalter 4">
            <a:extLst>
              <a:ext uri="{FF2B5EF4-FFF2-40B4-BE49-F238E27FC236}">
                <a16:creationId xmlns:a16="http://schemas.microsoft.com/office/drawing/2014/main" id="{E1C58A56-B923-4CB7-9807-898632965D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8F87A7-B738-44E9-A151-B0714955AC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D2571-4F78-4F60-A6CD-20042DF09B6F}" type="slidenum">
              <a:rPr lang="de-DE" smtClean="0"/>
              <a:t>‹Nr.›</a:t>
            </a:fld>
            <a:endParaRPr lang="de-DE"/>
          </a:p>
        </p:txBody>
      </p:sp>
    </p:spTree>
    <p:extLst>
      <p:ext uri="{BB962C8B-B14F-4D97-AF65-F5344CB8AC3E}">
        <p14:creationId xmlns:p14="http://schemas.microsoft.com/office/powerpoint/2010/main" val="753916037"/>
      </p:ext>
    </p:extLst>
  </p:cSld>
  <p:clrMap bg1="lt1" tx1="dk1" bg2="lt2" tx2="dk2" accent1="accent1" accent2="accent2" accent3="accent3" accent4="accent4" accent5="accent5" accent6="accent6" hlink="hlink" folHlink="folHlink"/>
  <p:sldLayoutIdLst>
    <p:sldLayoutId id="2147483650"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s://www.ris.bka.gv.at/GeltendeFassung.wxe?Abfrage=Bundesnormen&amp;Gesetzesnummer=10009986"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C8AC493D-8A1E-4646-A26B-D108FE6E90B5}"/>
              </a:ext>
            </a:extLst>
          </p:cNvPr>
          <p:cNvSpPr/>
          <p:nvPr/>
        </p:nvSpPr>
        <p:spPr>
          <a:xfrm>
            <a:off x="0" y="-60533"/>
            <a:ext cx="12192000" cy="4983061"/>
          </a:xfrm>
          <a:prstGeom prst="rect">
            <a:avLst/>
          </a:prstGeom>
          <a:solidFill>
            <a:srgbClr val="B700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Ellipse 7">
            <a:extLst>
              <a:ext uri="{FF2B5EF4-FFF2-40B4-BE49-F238E27FC236}">
                <a16:creationId xmlns:a16="http://schemas.microsoft.com/office/drawing/2014/main" id="{38D0723F-6C34-4885-B2A1-58216CDE83F5}"/>
              </a:ext>
            </a:extLst>
          </p:cNvPr>
          <p:cNvSpPr/>
          <p:nvPr/>
        </p:nvSpPr>
        <p:spPr>
          <a:xfrm>
            <a:off x="9176978" y="4473345"/>
            <a:ext cx="1939914" cy="1939914"/>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FF2E3209-3079-4371-8A60-AB6ED729F046}"/>
              </a:ext>
            </a:extLst>
          </p:cNvPr>
          <p:cNvSpPr txBox="1"/>
          <p:nvPr/>
        </p:nvSpPr>
        <p:spPr>
          <a:xfrm>
            <a:off x="339893" y="380838"/>
            <a:ext cx="10931961" cy="5201424"/>
          </a:xfrm>
          <a:prstGeom prst="rect">
            <a:avLst/>
          </a:prstGeom>
          <a:noFill/>
        </p:spPr>
        <p:txBody>
          <a:bodyPr wrap="square" rtlCol="0">
            <a:spAutoFit/>
          </a:bodyPr>
          <a:lstStyle/>
          <a:p>
            <a:endParaRPr lang="de-AT" sz="9600" b="1" dirty="0">
              <a:solidFill>
                <a:schemeClr val="bg1"/>
              </a:solidFill>
            </a:endParaRPr>
          </a:p>
          <a:p>
            <a:endParaRPr lang="de-AT" sz="4800" b="1" dirty="0">
              <a:solidFill>
                <a:schemeClr val="bg1"/>
              </a:solidFill>
            </a:endParaRPr>
          </a:p>
          <a:p>
            <a:r>
              <a:rPr lang="de-AT" sz="4800" b="1" dirty="0">
                <a:solidFill>
                  <a:schemeClr val="bg1"/>
                </a:solidFill>
              </a:rPr>
              <a:t>LV: Schulveranstaltungen u. Exkursionen</a:t>
            </a: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AT" b="1" dirty="0">
              <a:solidFill>
                <a:schemeClr val="bg1"/>
              </a:solidFill>
            </a:endParaRPr>
          </a:p>
          <a:p>
            <a:endParaRPr lang="de-DE" sz="3200" dirty="0">
              <a:solidFill>
                <a:schemeClr val="bg1"/>
              </a:solidFill>
            </a:endParaRPr>
          </a:p>
        </p:txBody>
      </p:sp>
      <p:pic>
        <p:nvPicPr>
          <p:cNvPr id="7" name="Grafik 6" descr="Ein Bild, das Zeichnung enthält.&#10;&#10;Automatisch generierte Beschreibung">
            <a:extLst>
              <a:ext uri="{FF2B5EF4-FFF2-40B4-BE49-F238E27FC236}">
                <a16:creationId xmlns:a16="http://schemas.microsoft.com/office/drawing/2014/main" id="{56B53D34-128E-439C-8D52-855401FF193E}"/>
              </a:ext>
            </a:extLst>
          </p:cNvPr>
          <p:cNvPicPr>
            <a:picLocks noChangeAspect="1"/>
          </p:cNvPicPr>
          <p:nvPr/>
        </p:nvPicPr>
        <p:blipFill>
          <a:blip r:embed="rId3" cstate="hq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9293872" y="4663422"/>
            <a:ext cx="1655791" cy="1654225"/>
          </a:xfrm>
          <a:prstGeom prst="rect">
            <a:avLst/>
          </a:prstGeom>
        </p:spPr>
      </p:pic>
      <p:sp>
        <p:nvSpPr>
          <p:cNvPr id="11" name="Textfeld 10">
            <a:extLst>
              <a:ext uri="{FF2B5EF4-FFF2-40B4-BE49-F238E27FC236}">
                <a16:creationId xmlns:a16="http://schemas.microsoft.com/office/drawing/2014/main" id="{637B0AC0-94A7-43AD-97BB-3CFC1E40F1BB}"/>
              </a:ext>
            </a:extLst>
          </p:cNvPr>
          <p:cNvSpPr txBox="1"/>
          <p:nvPr/>
        </p:nvSpPr>
        <p:spPr>
          <a:xfrm>
            <a:off x="560956" y="5491271"/>
            <a:ext cx="6887362" cy="1569660"/>
          </a:xfrm>
          <a:prstGeom prst="rect">
            <a:avLst/>
          </a:prstGeom>
          <a:noFill/>
        </p:spPr>
        <p:txBody>
          <a:bodyPr wrap="square" rtlCol="0">
            <a:spAutoFit/>
          </a:bodyPr>
          <a:lstStyle/>
          <a:p>
            <a:r>
              <a:rPr lang="de-AT" sz="2400" dirty="0"/>
              <a:t>Pädagogische Hochschule Kärnten</a:t>
            </a:r>
          </a:p>
          <a:p>
            <a:r>
              <a:rPr lang="de-AT" sz="2400" dirty="0"/>
              <a:t>Viktor Frankl Hochschule</a:t>
            </a:r>
          </a:p>
          <a:p>
            <a:r>
              <a:rPr lang="de-AT" sz="2400" dirty="0"/>
              <a:t>Referentin: Gabriele Pließnig</a:t>
            </a:r>
          </a:p>
          <a:p>
            <a:endParaRPr lang="de-DE" sz="2400" dirty="0">
              <a:solidFill>
                <a:schemeClr val="bg1">
                  <a:lumMod val="50000"/>
                </a:schemeClr>
              </a:solidFill>
            </a:endParaRPr>
          </a:p>
        </p:txBody>
      </p:sp>
    </p:spTree>
    <p:extLst>
      <p:ext uri="{BB962C8B-B14F-4D97-AF65-F5344CB8AC3E}">
        <p14:creationId xmlns:p14="http://schemas.microsoft.com/office/powerpoint/2010/main" val="28120141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1482898"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4524315"/>
          </a:xfrm>
          <a:prstGeom prst="rect">
            <a:avLst/>
          </a:prstGeom>
          <a:noFill/>
        </p:spPr>
        <p:txBody>
          <a:bodyPr wrap="square" rtlCol="0">
            <a:spAutoFit/>
          </a:bodyPr>
          <a:lstStyle/>
          <a:p>
            <a:r>
              <a:rPr lang="de-DE" b="1" i="1" dirty="0"/>
              <a:t>Teilnahme</a:t>
            </a:r>
          </a:p>
          <a:p>
            <a:endParaRPr lang="de-DE" dirty="0"/>
          </a:p>
          <a:p>
            <a:r>
              <a:rPr lang="de-DE" dirty="0"/>
              <a:t>Die Teilnahme an Schulveranstaltungen ist ebenso verpflichtend wie die Teilnahme am Unterricht. Das </a:t>
            </a:r>
            <a:r>
              <a:rPr lang="de-DE" dirty="0" err="1"/>
              <a:t>SchUG</a:t>
            </a:r>
            <a:r>
              <a:rPr lang="de-DE" dirty="0"/>
              <a:t> § 45 besagt, dass das Fernbleiben nur zulässig ist</a:t>
            </a:r>
          </a:p>
          <a:p>
            <a:endParaRPr lang="de-DE" dirty="0"/>
          </a:p>
          <a:p>
            <a:pPr marL="285750" indent="-285750">
              <a:buFont typeface="Wingdings" panose="05000000000000000000" pitchFamily="2" charset="2"/>
              <a:buChar char="Ø"/>
            </a:pPr>
            <a:r>
              <a:rPr lang="de-DE" dirty="0"/>
              <a:t>bei gerechtfertigter Verhinderung (Krankheit, außergewöhnliche Ereignisse im Leben des Schülers/der Schülerin)</a:t>
            </a:r>
          </a:p>
          <a:p>
            <a:pPr marL="285750" indent="-285750">
              <a:buFont typeface="Wingdings" panose="05000000000000000000" pitchFamily="2" charset="2"/>
              <a:buChar char="Ø"/>
            </a:pPr>
            <a:r>
              <a:rPr lang="de-DE" dirty="0"/>
              <a:t>bei Erlaubnis zum Fernbleiben</a:t>
            </a:r>
          </a:p>
          <a:p>
            <a:pPr marL="285750" indent="-285750">
              <a:buFont typeface="Wingdings" panose="05000000000000000000" pitchFamily="2" charset="2"/>
              <a:buChar char="Ø"/>
            </a:pPr>
            <a:r>
              <a:rPr lang="de-DE" dirty="0"/>
              <a:t>bei Befreiung von der Teilnahme an einzelnen UG aus gesundheitlichen Gründen</a:t>
            </a:r>
          </a:p>
          <a:p>
            <a:endParaRPr lang="de-DE" dirty="0"/>
          </a:p>
          <a:p>
            <a:r>
              <a:rPr lang="de-DE" b="1" i="1" dirty="0"/>
              <a:t>Achtung</a:t>
            </a:r>
            <a:endParaRPr lang="de-DE" dirty="0"/>
          </a:p>
          <a:p>
            <a:r>
              <a:rPr lang="de-DE" dirty="0"/>
              <a:t>Keine Teilnahmepflicht besteht, wenn die </a:t>
            </a:r>
            <a:r>
              <a:rPr lang="de-DE" dirty="0" err="1"/>
              <a:t>SuS</a:t>
            </a:r>
            <a:r>
              <a:rPr lang="de-DE" dirty="0"/>
              <a:t> im Rahmen einer Schulveranstaltung außerhalb des Wohnortes übernachten müssen. In diesem Fall bedarf die Nichtteilnahme keiner weiteren Begründung.</a:t>
            </a:r>
          </a:p>
          <a:p>
            <a:endParaRPr lang="de-DE" dirty="0"/>
          </a:p>
          <a:p>
            <a:r>
              <a:rPr lang="de-DE" b="1" i="1" dirty="0"/>
              <a:t>Zustandekommen</a:t>
            </a:r>
          </a:p>
          <a:p>
            <a:r>
              <a:rPr lang="de-DE" dirty="0"/>
              <a:t>Die Einbeziehung einer Klasse in eine mehrtägige Veranstaltung setzt die Teilnahme von zumindest 70 % der </a:t>
            </a:r>
            <a:r>
              <a:rPr lang="de-DE" dirty="0" err="1"/>
              <a:t>SuS</a:t>
            </a:r>
            <a:r>
              <a:rPr lang="de-DE" dirty="0"/>
              <a:t> der Klasse voraus.  Erfolgt die Unterrichtserteilung in Gruppen, so sind es zumindest 70 % der </a:t>
            </a:r>
            <a:r>
              <a:rPr lang="de-DE" dirty="0" err="1"/>
              <a:t>SuS</a:t>
            </a:r>
            <a:r>
              <a:rPr lang="de-DE" dirty="0"/>
              <a:t> dieser Gruppe. </a:t>
            </a:r>
            <a:endParaRPr lang="en-US" dirty="0"/>
          </a:p>
        </p:txBody>
      </p:sp>
    </p:spTree>
    <p:extLst>
      <p:ext uri="{BB962C8B-B14F-4D97-AF65-F5344CB8AC3E}">
        <p14:creationId xmlns:p14="http://schemas.microsoft.com/office/powerpoint/2010/main" val="188941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4801314"/>
          </a:xfrm>
          <a:prstGeom prst="rect">
            <a:avLst/>
          </a:prstGeom>
          <a:noFill/>
        </p:spPr>
        <p:txBody>
          <a:bodyPr wrap="square" rtlCol="0">
            <a:spAutoFit/>
          </a:bodyPr>
          <a:lstStyle/>
          <a:p>
            <a:r>
              <a:rPr lang="de-DE" b="1" i="1" dirty="0"/>
              <a:t>Verhalten während der Schulveranstaltung</a:t>
            </a:r>
          </a:p>
          <a:p>
            <a:endParaRPr lang="de-DE" b="1" i="1" dirty="0"/>
          </a:p>
          <a:p>
            <a:pPr marL="285750" indent="-285750">
              <a:buFont typeface="Wingdings" panose="05000000000000000000" pitchFamily="2" charset="2"/>
              <a:buChar char="Ø"/>
            </a:pPr>
            <a:r>
              <a:rPr lang="de-DE" dirty="0"/>
              <a:t>Verspätetes Eintreffen: auf Konsequenzen und Verhalten hinweisen (Zug/Flug versäumt)</a:t>
            </a:r>
          </a:p>
          <a:p>
            <a:pPr marL="285750" indent="-285750">
              <a:buFont typeface="Wingdings" panose="05000000000000000000" pitchFamily="2" charset="2"/>
              <a:buChar char="Ø"/>
            </a:pPr>
            <a:r>
              <a:rPr lang="de-DE" dirty="0"/>
              <a:t>Entsprechende Bekleidung (Schianzug, Wanderschuhe etc.)</a:t>
            </a:r>
          </a:p>
          <a:p>
            <a:pPr marL="285750" indent="-285750">
              <a:buFont typeface="Wingdings" panose="05000000000000000000" pitchFamily="2" charset="2"/>
              <a:buChar char="Ø"/>
            </a:pPr>
            <a:r>
              <a:rPr lang="de-DE" dirty="0"/>
              <a:t>Striktes Alkoholverbot und Verbot von Tabakwaren</a:t>
            </a:r>
          </a:p>
          <a:p>
            <a:pPr marL="285750" indent="-285750">
              <a:buFont typeface="Wingdings" panose="05000000000000000000" pitchFamily="2" charset="2"/>
              <a:buChar char="Ø"/>
            </a:pPr>
            <a:r>
              <a:rPr lang="de-DE" dirty="0"/>
              <a:t>Ausgehzeiten beachten</a:t>
            </a:r>
          </a:p>
          <a:p>
            <a:pPr marL="285750" indent="-285750">
              <a:buFont typeface="Arial" panose="020B0604020202020204" pitchFamily="34" charset="0"/>
              <a:buChar char="•"/>
            </a:pPr>
            <a:endParaRPr lang="de-DE" dirty="0"/>
          </a:p>
          <a:p>
            <a:r>
              <a:rPr lang="de-DE" b="1" i="1" dirty="0"/>
              <a:t>Ausschluss möglich durch</a:t>
            </a:r>
            <a:endParaRPr lang="de-DE" dirty="0"/>
          </a:p>
          <a:p>
            <a:endParaRPr lang="de-DE" dirty="0"/>
          </a:p>
          <a:p>
            <a:pPr marL="285750" indent="-285750">
              <a:buFont typeface="Wingdings" panose="05000000000000000000" pitchFamily="2" charset="2"/>
              <a:buChar char="Ø"/>
            </a:pPr>
            <a:r>
              <a:rPr lang="de-DE" dirty="0"/>
              <a:t>Störendes Verhalten in schwerwiegender Weise</a:t>
            </a:r>
          </a:p>
          <a:p>
            <a:pPr marL="285750" indent="-285750">
              <a:buFont typeface="Wingdings" panose="05000000000000000000" pitchFamily="2" charset="2"/>
              <a:buChar char="Ø"/>
            </a:pPr>
            <a:r>
              <a:rPr lang="de-DE" dirty="0"/>
              <a:t>Gefährdung der eigenen Sicherheit oder der Sicherheit anderer Teilnehmer</a:t>
            </a:r>
          </a:p>
          <a:p>
            <a:endParaRPr lang="de-DE" dirty="0"/>
          </a:p>
          <a:p>
            <a:r>
              <a:rPr lang="de-DE" dirty="0"/>
              <a:t>Erziehungsberechtigte sind vor der Durchführung verpflichtet, eine Erklärung darüber abzugeben, ob sie im Falle des Ausschlusses ihres Kindes mit dessen Heimfahrt ohne Begleitung einverstanden sind, oder für eine Beaufsichtigung während der Heimfahrt Sorge tragen werden.</a:t>
            </a:r>
          </a:p>
          <a:p>
            <a:endParaRPr lang="de-DE" dirty="0"/>
          </a:p>
          <a:p>
            <a:endParaRPr lang="de-DE" dirty="0"/>
          </a:p>
        </p:txBody>
      </p:sp>
    </p:spTree>
    <p:extLst>
      <p:ext uri="{BB962C8B-B14F-4D97-AF65-F5344CB8AC3E}">
        <p14:creationId xmlns:p14="http://schemas.microsoft.com/office/powerpoint/2010/main" val="40598525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5078313"/>
          </a:xfrm>
          <a:prstGeom prst="rect">
            <a:avLst/>
          </a:prstGeom>
          <a:noFill/>
        </p:spPr>
        <p:txBody>
          <a:bodyPr wrap="square" rtlCol="0">
            <a:spAutoFit/>
          </a:bodyPr>
          <a:lstStyle/>
          <a:p>
            <a:r>
              <a:rPr lang="de-DE" b="1" i="1" dirty="0"/>
              <a:t>Aufsichtspflicht:</a:t>
            </a:r>
          </a:p>
          <a:p>
            <a:endParaRPr lang="de-DE" b="1" i="1" dirty="0"/>
          </a:p>
          <a:p>
            <a:pPr marL="285750" indent="-285750">
              <a:buFont typeface="Wingdings" panose="05000000000000000000" pitchFamily="2" charset="2"/>
              <a:buChar char="Ø"/>
            </a:pPr>
            <a:r>
              <a:rPr lang="de-DE" dirty="0"/>
              <a:t>15 Minuten vor Beginn der Veranstaltung</a:t>
            </a:r>
          </a:p>
          <a:p>
            <a:pPr marL="285750" indent="-285750">
              <a:buFont typeface="Wingdings" panose="05000000000000000000" pitchFamily="2" charset="2"/>
              <a:buChar char="Ø"/>
            </a:pPr>
            <a:r>
              <a:rPr lang="de-DE" dirty="0"/>
              <a:t>bei allen Schulveranstaltungen und schulbezogenen Veranstaltungen innerhalb und außerhalb des Schulhauses soweit dies nach dem Alter und der geistigen Reife der </a:t>
            </a:r>
            <a:r>
              <a:rPr lang="de-DE" dirty="0" err="1"/>
              <a:t>SuS</a:t>
            </a:r>
            <a:r>
              <a:rPr lang="de-DE" dirty="0"/>
              <a:t> erforderlich ist.</a:t>
            </a:r>
          </a:p>
          <a:p>
            <a:pPr marL="285750" indent="-285750">
              <a:buFont typeface="Wingdings" panose="05000000000000000000" pitchFamily="2" charset="2"/>
              <a:buChar char="Ø"/>
            </a:pPr>
            <a:r>
              <a:rPr lang="de-DE" dirty="0"/>
              <a:t>Intensität und Form der Aufsicht situationsbezogen – abhängig von Alter und geistiger Reife der </a:t>
            </a:r>
            <a:r>
              <a:rPr lang="de-DE" dirty="0" err="1"/>
              <a:t>SuS</a:t>
            </a:r>
            <a:endParaRPr lang="de-DE" dirty="0"/>
          </a:p>
          <a:p>
            <a:pPr marL="285750" indent="-285750">
              <a:buFont typeface="Wingdings" panose="05000000000000000000" pitchFamily="2" charset="2"/>
              <a:buChar char="Ø"/>
            </a:pPr>
            <a:r>
              <a:rPr lang="de-DE" dirty="0"/>
              <a:t>Lockerung ab 7. Schulstufe: wenn zweckmäßig und entspr. körperliche und geistige Reife der </a:t>
            </a:r>
            <a:r>
              <a:rPr lang="de-DE" dirty="0" err="1"/>
              <a:t>SuS</a:t>
            </a:r>
            <a:r>
              <a:rPr lang="de-DE" dirty="0"/>
              <a:t> </a:t>
            </a:r>
          </a:p>
          <a:p>
            <a:pPr marL="285750" indent="-285750">
              <a:buFont typeface="Wingdings" panose="05000000000000000000" pitchFamily="2" charset="2"/>
              <a:buChar char="Ø"/>
            </a:pPr>
            <a:r>
              <a:rPr lang="de-DE" dirty="0" err="1"/>
              <a:t>Enfall</a:t>
            </a:r>
            <a:r>
              <a:rPr lang="de-DE" dirty="0"/>
              <a:t>: ab der 9. Schulstufe: bei körperlicher und geistiger Reife</a:t>
            </a:r>
          </a:p>
          <a:p>
            <a:pPr marL="285750" indent="-285750">
              <a:buFont typeface="Wingdings" panose="05000000000000000000" pitchFamily="2" charset="2"/>
              <a:buChar char="Ø"/>
            </a:pPr>
            <a:r>
              <a:rPr lang="de-DE" dirty="0"/>
              <a:t>Beaufsichtigung durch Externe: auf entsprechende Vorschriften hinweisen</a:t>
            </a:r>
          </a:p>
          <a:p>
            <a:pPr marL="285750" indent="-285750">
              <a:buFont typeface="Wingdings" panose="05000000000000000000" pitchFamily="2" charset="2"/>
              <a:buChar char="Ø"/>
            </a:pPr>
            <a:r>
              <a:rPr lang="de-DE" dirty="0"/>
              <a:t>Unterricht anschließend an Veranstaltung: Zurückführen der Schüler zur Schule, ab 7. Schulstufe auch ohne Aufsicht möglich bei körperlicher und geistiger Reife</a:t>
            </a:r>
          </a:p>
          <a:p>
            <a:pPr marL="285750" indent="-285750">
              <a:buFont typeface="Wingdings" panose="05000000000000000000" pitchFamily="2" charset="2"/>
              <a:buChar char="Ø"/>
            </a:pPr>
            <a:r>
              <a:rPr lang="de-DE" dirty="0"/>
              <a:t>Veranstaltung während oder bis zur letzten Unterrichtsstunde: Entlassung vor Ort möglich ab 7. Schulstufe, wenn zweckmäßig und unbedenklich</a:t>
            </a:r>
          </a:p>
          <a:p>
            <a:pPr marL="285750" indent="-285750">
              <a:buFont typeface="Wingdings" panose="05000000000000000000" pitchFamily="2" charset="2"/>
              <a:buChar char="Ø"/>
            </a:pPr>
            <a:r>
              <a:rPr lang="de-DE" dirty="0"/>
              <a:t>Veranstaltung beginnt in erster Unterrichtsstunde: anderer Treffpunkt als Schule möglich, wenn zweckmäßig und zumutbar – Eltern rechtzeitig verständigen!</a:t>
            </a:r>
          </a:p>
          <a:p>
            <a:pPr marL="285750" indent="-285750">
              <a:buFont typeface="Wingdings" panose="05000000000000000000" pitchFamily="2" charset="2"/>
              <a:buChar char="Ø"/>
            </a:pPr>
            <a:r>
              <a:rPr lang="de-DE" dirty="0"/>
              <a:t>Aufsicht während der Nacht: Aufsichtsperson muss erreichbar sein</a:t>
            </a:r>
          </a:p>
          <a:p>
            <a:pPr marL="285750" indent="-285750">
              <a:buFont typeface="Arial" panose="020B0604020202020204" pitchFamily="34" charset="0"/>
              <a:buChar char="•"/>
            </a:pPr>
            <a:endParaRPr lang="de-DE" dirty="0"/>
          </a:p>
          <a:p>
            <a:endParaRPr lang="de-DE" dirty="0"/>
          </a:p>
        </p:txBody>
      </p:sp>
    </p:spTree>
    <p:extLst>
      <p:ext uri="{BB962C8B-B14F-4D97-AF65-F5344CB8AC3E}">
        <p14:creationId xmlns:p14="http://schemas.microsoft.com/office/powerpoint/2010/main" val="1524043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4" y="654518"/>
            <a:ext cx="10515601" cy="5726376"/>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4" y="823435"/>
            <a:ext cx="11608027" cy="4247317"/>
          </a:xfrm>
          <a:prstGeom prst="rect">
            <a:avLst/>
          </a:prstGeom>
          <a:noFill/>
        </p:spPr>
        <p:txBody>
          <a:bodyPr wrap="square" rtlCol="0">
            <a:spAutoFit/>
          </a:bodyPr>
          <a:lstStyle/>
          <a:p>
            <a:r>
              <a:rPr lang="de-DE" b="1" i="1" dirty="0"/>
              <a:t>Aufsichtspflicht:</a:t>
            </a:r>
          </a:p>
          <a:p>
            <a:endParaRPr lang="de-DE" dirty="0"/>
          </a:p>
          <a:p>
            <a:r>
              <a:rPr lang="de-DE" dirty="0"/>
              <a:t>Aufsichtspflicht = Dienstpflicht</a:t>
            </a:r>
          </a:p>
          <a:p>
            <a:endParaRPr lang="de-DE" dirty="0"/>
          </a:p>
          <a:p>
            <a:pPr marL="285750" indent="-285750">
              <a:buFont typeface="Wingdings" panose="05000000000000000000" pitchFamily="2" charset="2"/>
              <a:buChar char="Ø"/>
            </a:pPr>
            <a:r>
              <a:rPr lang="de-DE" dirty="0"/>
              <a:t>Verletzung der Aufsichtspflicht: dienst-, disziplinar-, straf- und zivilrechtliche Folgen möglich – siehe Aufsichtserlass 2005</a:t>
            </a:r>
          </a:p>
          <a:p>
            <a:pPr marL="285750" indent="-285750">
              <a:buFont typeface="Wingdings" panose="05000000000000000000" pitchFamily="2" charset="2"/>
              <a:buChar char="Ø"/>
            </a:pPr>
            <a:r>
              <a:rPr lang="de-DE" dirty="0"/>
              <a:t>Einhaltung einschlägiger landesrechtlicher Vorschriften z.B. Jugendschutzgesetze</a:t>
            </a:r>
          </a:p>
          <a:p>
            <a:endParaRPr lang="de-DE" dirty="0"/>
          </a:p>
          <a:p>
            <a:r>
              <a:rPr lang="de-DE" dirty="0"/>
              <a:t>Bei Unfällen und schweren Erkrankungen erforderliche Maßnahmen treffen:</a:t>
            </a:r>
          </a:p>
          <a:p>
            <a:endParaRPr lang="de-DE" dirty="0"/>
          </a:p>
          <a:p>
            <a:pPr marL="285750" indent="-285750">
              <a:buFont typeface="Wingdings" panose="05000000000000000000" pitchFamily="2" charset="2"/>
              <a:buChar char="Ø"/>
            </a:pPr>
            <a:r>
              <a:rPr lang="de-DE" dirty="0"/>
              <a:t>Erste Hilfe leisten </a:t>
            </a:r>
          </a:p>
          <a:p>
            <a:pPr marL="285750" indent="-285750">
              <a:buFont typeface="Wingdings" panose="05000000000000000000" pitchFamily="2" charset="2"/>
              <a:buChar char="Ø"/>
            </a:pPr>
            <a:r>
              <a:rPr lang="de-DE" dirty="0"/>
              <a:t>Arzt verständigen, Rettung verständigen, Krankenhaus aufsuchen</a:t>
            </a:r>
          </a:p>
          <a:p>
            <a:pPr marL="285750" indent="-285750">
              <a:buFont typeface="Wingdings" panose="05000000000000000000" pitchFamily="2" charset="2"/>
              <a:buChar char="Ø"/>
            </a:pPr>
            <a:r>
              <a:rPr lang="de-DE" dirty="0"/>
              <a:t>Schulleiter und Erziehungsberechtigte unverzüglich verständigen,</a:t>
            </a:r>
          </a:p>
          <a:p>
            <a:pPr marL="285750" indent="-285750">
              <a:buFont typeface="Wingdings" panose="05000000000000000000" pitchFamily="2" charset="2"/>
              <a:buChar char="Ø"/>
            </a:pPr>
            <a:r>
              <a:rPr lang="de-DE" dirty="0"/>
              <a:t>Unfallmeldung an AUVA</a:t>
            </a:r>
          </a:p>
          <a:p>
            <a:endParaRPr lang="de-DE" dirty="0"/>
          </a:p>
        </p:txBody>
      </p:sp>
    </p:spTree>
    <p:extLst>
      <p:ext uri="{BB962C8B-B14F-4D97-AF65-F5344CB8AC3E}">
        <p14:creationId xmlns:p14="http://schemas.microsoft.com/office/powerpoint/2010/main" val="2447086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514350" indent="-514350">
              <a:buFont typeface="Arial" panose="020B0604020202020204" pitchFamily="34" charset="0"/>
              <a:buAutoNum type="arabicPeriod"/>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291402" y="673240"/>
            <a:ext cx="10500528" cy="5816977"/>
          </a:xfrm>
          <a:prstGeom prst="rect">
            <a:avLst/>
          </a:prstGeom>
          <a:noFill/>
        </p:spPr>
        <p:txBody>
          <a:bodyPr wrap="square" rtlCol="0">
            <a:spAutoFit/>
          </a:bodyPr>
          <a:lstStyle/>
          <a:p>
            <a:r>
              <a:rPr lang="de-DE" sz="2400" dirty="0"/>
              <a:t>Planung einer Schulveranstaltung – wir bilden 2er-Teams in denen folgende Fragen ausgearbeitet werden:</a:t>
            </a:r>
          </a:p>
          <a:p>
            <a:endParaRPr lang="de-DE" dirty="0"/>
          </a:p>
          <a:p>
            <a:pPr marL="285750" indent="-285750">
              <a:buFont typeface="Wingdings" panose="05000000000000000000" pitchFamily="2" charset="2"/>
              <a:buChar char="Ø"/>
            </a:pPr>
            <a:r>
              <a:rPr lang="de-DE" dirty="0"/>
              <a:t>Brainstorming und Themenwahl</a:t>
            </a:r>
          </a:p>
          <a:p>
            <a:pPr marL="285750" indent="-285750">
              <a:buFont typeface="Wingdings" panose="05000000000000000000" pitchFamily="2" charset="2"/>
              <a:buChar char="Ø"/>
            </a:pPr>
            <a:endParaRPr lang="de-DE" dirty="0"/>
          </a:p>
          <a:p>
            <a:pPr marL="285750" indent="-285750">
              <a:buFont typeface="Wingdings" panose="05000000000000000000" pitchFamily="2" charset="2"/>
              <a:buChar char="Ø"/>
            </a:pPr>
            <a:r>
              <a:rPr lang="de-DE" dirty="0"/>
              <a:t>Exkursionsplanung – Erstellung eines groben Planes. Dieser umfasst Ziele, Aktivitäten, logistische Überlegungen wie Transport und Sicherheit.</a:t>
            </a:r>
          </a:p>
          <a:p>
            <a:pPr marL="285750" indent="-285750">
              <a:buFont typeface="Wingdings" panose="05000000000000000000" pitchFamily="2" charset="2"/>
              <a:buChar char="Ø"/>
            </a:pPr>
            <a:endParaRPr lang="de-DE" dirty="0"/>
          </a:p>
          <a:p>
            <a:pPr marL="285750" indent="-285750">
              <a:buFont typeface="Wingdings" panose="05000000000000000000" pitchFamily="2" charset="2"/>
              <a:buChar char="Ø"/>
            </a:pPr>
            <a:r>
              <a:rPr lang="de-DE" dirty="0"/>
              <a:t>Budgetplanung – Transportkosten, Eintrittsgebühren, Materialien etc.</a:t>
            </a:r>
          </a:p>
          <a:p>
            <a:pPr marL="285750" indent="-285750">
              <a:buFont typeface="Wingdings" panose="05000000000000000000" pitchFamily="2" charset="2"/>
              <a:buChar char="Ø"/>
            </a:pPr>
            <a:endParaRPr lang="de-DE" dirty="0"/>
          </a:p>
          <a:p>
            <a:pPr marL="285750" indent="-285750">
              <a:buFont typeface="Wingdings" panose="05000000000000000000" pitchFamily="2" charset="2"/>
              <a:buChar char="Ø"/>
            </a:pPr>
            <a:r>
              <a:rPr lang="de-DE" dirty="0"/>
              <a:t>Risikomanagement – Erstellen eines Notfallplanes</a:t>
            </a:r>
          </a:p>
          <a:p>
            <a:pPr marL="285750" indent="-285750">
              <a:buFont typeface="Wingdings" panose="05000000000000000000" pitchFamily="2" charset="2"/>
              <a:buChar char="Ø"/>
            </a:pPr>
            <a:endParaRPr lang="de-DE" dirty="0"/>
          </a:p>
          <a:p>
            <a:pPr marL="285750" indent="-285750">
              <a:buFont typeface="Wingdings" panose="05000000000000000000" pitchFamily="2" charset="2"/>
              <a:buChar char="Ø"/>
            </a:pPr>
            <a:r>
              <a:rPr lang="de-DE" dirty="0"/>
              <a:t>Ausfüllen der dazu notwendigen Formulare</a:t>
            </a:r>
          </a:p>
          <a:p>
            <a:pPr marL="285750" indent="-285750">
              <a:buFont typeface="Wingdings" panose="05000000000000000000" pitchFamily="2" charset="2"/>
              <a:buChar char="Ø"/>
            </a:pPr>
            <a:endParaRPr lang="de-DE" dirty="0"/>
          </a:p>
          <a:p>
            <a:pPr marL="285750" indent="-285750">
              <a:buFont typeface="Wingdings" panose="05000000000000000000" pitchFamily="2" charset="2"/>
              <a:buChar char="Ø"/>
            </a:pPr>
            <a:r>
              <a:rPr lang="de-DE" dirty="0"/>
              <a:t>Praktische Umsetzung</a:t>
            </a:r>
          </a:p>
          <a:p>
            <a:endParaRPr lang="de-DE" dirty="0"/>
          </a:p>
          <a:p>
            <a:pPr marL="285750" indent="-285750">
              <a:buFont typeface="Wingdings" panose="05000000000000000000" pitchFamily="2" charset="2"/>
              <a:buChar char="Ø"/>
            </a:pPr>
            <a:r>
              <a:rPr lang="de-DE" dirty="0"/>
              <a:t>Reflexion (erfolgt erst nach Durchführung der Exkursion)</a:t>
            </a:r>
          </a:p>
          <a:p>
            <a:endParaRPr lang="de-DE" dirty="0"/>
          </a:p>
          <a:p>
            <a:endParaRPr lang="de-DE" dirty="0"/>
          </a:p>
          <a:p>
            <a:endParaRPr lang="en-US" dirty="0"/>
          </a:p>
        </p:txBody>
      </p:sp>
    </p:spTree>
    <p:extLst>
      <p:ext uri="{BB962C8B-B14F-4D97-AF65-F5344CB8AC3E}">
        <p14:creationId xmlns:p14="http://schemas.microsoft.com/office/powerpoint/2010/main" val="9116913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514350" indent="-514350">
              <a:buFont typeface="Arial" panose="020B0604020202020204" pitchFamily="34" charset="0"/>
              <a:buAutoNum type="arabicPeriod"/>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291402" y="673240"/>
            <a:ext cx="10500528" cy="1938992"/>
          </a:xfrm>
          <a:prstGeom prst="rect">
            <a:avLst/>
          </a:prstGeom>
          <a:noFill/>
        </p:spPr>
        <p:txBody>
          <a:bodyPr wrap="square" rtlCol="0">
            <a:spAutoFit/>
          </a:bodyPr>
          <a:lstStyle/>
          <a:p>
            <a:r>
              <a:rPr lang="de-DE" sz="2400" dirty="0"/>
              <a:t>Formulare – je nach Schule unterschiedlich</a:t>
            </a:r>
          </a:p>
          <a:p>
            <a:endParaRPr lang="de-DE" sz="2400" dirty="0"/>
          </a:p>
          <a:p>
            <a:endParaRPr lang="de-DE" dirty="0"/>
          </a:p>
          <a:p>
            <a:endParaRPr lang="de-DE" dirty="0"/>
          </a:p>
          <a:p>
            <a:endParaRPr lang="de-DE" dirty="0"/>
          </a:p>
          <a:p>
            <a:endParaRPr lang="en-US" dirty="0"/>
          </a:p>
        </p:txBody>
      </p:sp>
      <p:pic>
        <p:nvPicPr>
          <p:cNvPr id="9" name="Grafik 8">
            <a:extLst>
              <a:ext uri="{FF2B5EF4-FFF2-40B4-BE49-F238E27FC236}">
                <a16:creationId xmlns:a16="http://schemas.microsoft.com/office/drawing/2014/main" id="{A9DBFA52-4561-63DC-BDED-BCBC85BBC48D}"/>
              </a:ext>
            </a:extLst>
          </p:cNvPr>
          <p:cNvPicPr>
            <a:picLocks noChangeAspect="1"/>
          </p:cNvPicPr>
          <p:nvPr/>
        </p:nvPicPr>
        <p:blipFill>
          <a:blip r:embed="rId3"/>
          <a:stretch>
            <a:fillRect/>
          </a:stretch>
        </p:blipFill>
        <p:spPr>
          <a:xfrm>
            <a:off x="572003" y="1577863"/>
            <a:ext cx="4679447" cy="4157668"/>
          </a:xfrm>
          <a:prstGeom prst="rect">
            <a:avLst/>
          </a:prstGeom>
        </p:spPr>
      </p:pic>
      <p:pic>
        <p:nvPicPr>
          <p:cNvPr id="11" name="Grafik 10">
            <a:extLst>
              <a:ext uri="{FF2B5EF4-FFF2-40B4-BE49-F238E27FC236}">
                <a16:creationId xmlns:a16="http://schemas.microsoft.com/office/drawing/2014/main" id="{26F24ADD-D87D-7B59-4B8A-F513F0B97704}"/>
              </a:ext>
            </a:extLst>
          </p:cNvPr>
          <p:cNvPicPr>
            <a:picLocks noChangeAspect="1"/>
          </p:cNvPicPr>
          <p:nvPr/>
        </p:nvPicPr>
        <p:blipFill>
          <a:blip r:embed="rId4"/>
          <a:stretch>
            <a:fillRect/>
          </a:stretch>
        </p:blipFill>
        <p:spPr>
          <a:xfrm>
            <a:off x="5541665" y="1577863"/>
            <a:ext cx="6003603" cy="4157668"/>
          </a:xfrm>
          <a:prstGeom prst="rect">
            <a:avLst/>
          </a:prstGeom>
        </p:spPr>
      </p:pic>
    </p:spTree>
    <p:extLst>
      <p:ext uri="{BB962C8B-B14F-4D97-AF65-F5344CB8AC3E}">
        <p14:creationId xmlns:p14="http://schemas.microsoft.com/office/powerpoint/2010/main" val="159424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514350" indent="-514350">
              <a:buFont typeface="Arial" panose="020B0604020202020204" pitchFamily="34" charset="0"/>
              <a:buAutoNum type="arabicPeriod"/>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291402" y="673240"/>
            <a:ext cx="10500528" cy="4801314"/>
          </a:xfrm>
          <a:prstGeom prst="rect">
            <a:avLst/>
          </a:prstGeom>
          <a:noFill/>
        </p:spPr>
        <p:txBody>
          <a:bodyPr wrap="square" rtlCol="0">
            <a:spAutoFit/>
          </a:bodyPr>
          <a:lstStyle/>
          <a:p>
            <a:r>
              <a:rPr lang="de-DE" b="1" i="1" dirty="0"/>
              <a:t>Gesetzliche Grundlagen</a:t>
            </a:r>
          </a:p>
          <a:p>
            <a:endParaRPr lang="de-DE" b="1" i="1" dirty="0"/>
          </a:p>
          <a:p>
            <a:r>
              <a:rPr lang="de-DE" b="1" i="1" dirty="0"/>
              <a:t>RIS:</a:t>
            </a:r>
          </a:p>
          <a:p>
            <a:r>
              <a:rPr lang="de-DE" b="1" i="1" dirty="0">
                <a:hlinkClick r:id="rId3"/>
              </a:rPr>
              <a:t>https://www.ris.bka.gv.at/GeltendeFassung.wxe?Abfrage=Bundesnormen&amp;Gesetzesnummer=10009986</a:t>
            </a:r>
            <a:endParaRPr lang="de-DE" b="1" i="1" dirty="0"/>
          </a:p>
          <a:p>
            <a:endParaRPr lang="de-DE" b="1" i="1" dirty="0"/>
          </a:p>
          <a:p>
            <a:endParaRPr lang="de-DE" b="1" i="1" dirty="0"/>
          </a:p>
          <a:p>
            <a:r>
              <a:rPr lang="de-DE" b="1" i="1" dirty="0"/>
              <a:t>Vorbereitung und Zweck</a:t>
            </a:r>
          </a:p>
          <a:p>
            <a:endParaRPr lang="de-DE" dirty="0"/>
          </a:p>
          <a:p>
            <a:r>
              <a:rPr lang="de-DE" dirty="0"/>
              <a:t>Schulveranstaltungen sind schulautonom vorzubereiten und durchzuführen. Sie dienen der Ergänzung des lehrplanmäßigen Unterrichts. Dies hat zu erfolgen durch:</a:t>
            </a:r>
          </a:p>
          <a:p>
            <a:endParaRPr lang="de-DE" dirty="0"/>
          </a:p>
          <a:p>
            <a:pPr marL="285750" indent="-285750">
              <a:buFont typeface="Wingdings" panose="05000000000000000000" pitchFamily="2" charset="2"/>
              <a:buChar char="Ø"/>
            </a:pPr>
            <a:r>
              <a:rPr lang="de-DE" dirty="0"/>
              <a:t>unmittelbaren und anschaulichen Kontakt zum wirtschaftlichen, gesellschaftlichen und kulturellen Leben</a:t>
            </a:r>
          </a:p>
          <a:p>
            <a:pPr marL="285750" indent="-285750">
              <a:buFont typeface="Wingdings" panose="05000000000000000000" pitchFamily="2" charset="2"/>
              <a:buChar char="Ø"/>
            </a:pPr>
            <a:r>
              <a:rPr lang="de-DE" dirty="0"/>
              <a:t>Förderung der musischen Anlagen der </a:t>
            </a:r>
            <a:r>
              <a:rPr lang="de-DE" dirty="0" err="1"/>
              <a:t>SuS</a:t>
            </a:r>
            <a:endParaRPr lang="de-DE" dirty="0"/>
          </a:p>
          <a:p>
            <a:pPr marL="285750" indent="-285750">
              <a:buFont typeface="Wingdings" panose="05000000000000000000" pitchFamily="2" charset="2"/>
              <a:buChar char="Ø"/>
            </a:pPr>
            <a:r>
              <a:rPr lang="de-DE" dirty="0"/>
              <a:t>körperliche Ertüchtigung der </a:t>
            </a:r>
            <a:r>
              <a:rPr lang="de-DE" dirty="0" err="1"/>
              <a:t>SuS</a:t>
            </a:r>
            <a:r>
              <a:rPr lang="de-DE" dirty="0"/>
              <a:t> </a:t>
            </a:r>
          </a:p>
          <a:p>
            <a:endParaRPr lang="de-DE" dirty="0"/>
          </a:p>
          <a:p>
            <a:endParaRPr lang="de-DE" dirty="0"/>
          </a:p>
          <a:p>
            <a:endParaRPr lang="en-US" dirty="0"/>
          </a:p>
        </p:txBody>
      </p:sp>
    </p:spTree>
    <p:extLst>
      <p:ext uri="{BB962C8B-B14F-4D97-AF65-F5344CB8AC3E}">
        <p14:creationId xmlns:p14="http://schemas.microsoft.com/office/powerpoint/2010/main" val="1262302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281366" y="108833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2181164743"/>
              </p:ext>
            </p:extLst>
          </p:nvPr>
        </p:nvGraphicFramePr>
        <p:xfrm>
          <a:off x="2195535" y="1239189"/>
          <a:ext cx="8335478" cy="4927830"/>
        </p:xfrm>
        <a:graphic>
          <a:graphicData uri="http://schemas.openxmlformats.org/drawingml/2006/table">
            <a:tbl>
              <a:tblPr firstRow="1" bandRow="1">
                <a:tableStyleId>{5C22544A-7EE6-4342-B048-85BDC9FD1C3A}</a:tableStyleId>
              </a:tblPr>
              <a:tblGrid>
                <a:gridCol w="4167739">
                  <a:extLst>
                    <a:ext uri="{9D8B030D-6E8A-4147-A177-3AD203B41FA5}">
                      <a16:colId xmlns:a16="http://schemas.microsoft.com/office/drawing/2014/main" val="3212031391"/>
                    </a:ext>
                  </a:extLst>
                </a:gridCol>
                <a:gridCol w="4167739">
                  <a:extLst>
                    <a:ext uri="{9D8B030D-6E8A-4147-A177-3AD203B41FA5}">
                      <a16:colId xmlns:a16="http://schemas.microsoft.com/office/drawing/2014/main" val="285399108"/>
                    </a:ext>
                  </a:extLst>
                </a:gridCol>
              </a:tblGrid>
              <a:tr h="651941">
                <a:tc>
                  <a:txBody>
                    <a:bodyPr/>
                    <a:lstStyle/>
                    <a:p>
                      <a:r>
                        <a:rPr lang="de-DE" dirty="0"/>
                        <a:t>Schulveranstaltungen </a:t>
                      </a:r>
                      <a:endParaRPr lang="en-US" dirty="0"/>
                    </a:p>
                  </a:txBody>
                  <a:tcPr/>
                </a:tc>
                <a:tc>
                  <a:txBody>
                    <a:bodyPr/>
                    <a:lstStyle/>
                    <a:p>
                      <a:r>
                        <a:rPr lang="de-DE" dirty="0"/>
                        <a:t>schulbezogene Veranstaltungen</a:t>
                      </a:r>
                      <a:endParaRPr lang="en-US" dirty="0"/>
                    </a:p>
                  </a:txBody>
                  <a:tcPr/>
                </a:tc>
                <a:extLst>
                  <a:ext uri="{0D108BD9-81ED-4DB2-BD59-A6C34878D82A}">
                    <a16:rowId xmlns:a16="http://schemas.microsoft.com/office/drawing/2014/main" val="3963652954"/>
                  </a:ext>
                </a:extLst>
              </a:tr>
              <a:tr h="4275889">
                <a:tc>
                  <a:txBody>
                    <a:bodyPr/>
                    <a:lstStyle/>
                    <a:p>
                      <a:pPr marL="285750" indent="-285750">
                        <a:buFont typeface="Arial" panose="020B0604020202020204" pitchFamily="34" charset="0"/>
                        <a:buChar char="•"/>
                      </a:pPr>
                      <a:r>
                        <a:rPr lang="de-DE" sz="1600" dirty="0"/>
                        <a:t>Betriebserkundungen</a:t>
                      </a:r>
                    </a:p>
                    <a:p>
                      <a:pPr marL="285750" indent="-285750">
                        <a:buFont typeface="Arial" panose="020B0604020202020204" pitchFamily="34" charset="0"/>
                        <a:buChar char="•"/>
                      </a:pPr>
                      <a:r>
                        <a:rPr lang="de-DE" sz="1600" dirty="0"/>
                        <a:t>Wettbewerbe</a:t>
                      </a:r>
                    </a:p>
                    <a:p>
                      <a:pPr marL="285750" indent="-285750">
                        <a:buFont typeface="Arial" panose="020B0604020202020204" pitchFamily="34" charset="0"/>
                        <a:buChar char="•"/>
                      </a:pPr>
                      <a:r>
                        <a:rPr lang="de-DE" sz="1600" dirty="0"/>
                        <a:t>Besuch von Museen</a:t>
                      </a:r>
                    </a:p>
                    <a:p>
                      <a:pPr marL="285750" indent="-285750">
                        <a:buFont typeface="Arial" panose="020B0604020202020204" pitchFamily="34" charset="0"/>
                        <a:buChar char="•"/>
                      </a:pPr>
                      <a:r>
                        <a:rPr lang="de-DE" sz="1600" dirty="0"/>
                        <a:t>Besuch von Bühnenaufführungen</a:t>
                      </a:r>
                    </a:p>
                    <a:p>
                      <a:pPr marL="285750" indent="-285750">
                        <a:buFont typeface="Arial" panose="020B0604020202020204" pitchFamily="34" charset="0"/>
                        <a:buChar char="•"/>
                      </a:pPr>
                      <a:r>
                        <a:rPr lang="de-DE" sz="1600" dirty="0"/>
                        <a:t>Vermittlung einer praxisnahen Berufsorientierung</a:t>
                      </a:r>
                    </a:p>
                    <a:p>
                      <a:pPr marL="285750" indent="-285750">
                        <a:buFont typeface="Arial" panose="020B0604020202020204" pitchFamily="34" charset="0"/>
                        <a:buChar char="•"/>
                      </a:pPr>
                      <a:r>
                        <a:rPr lang="de-DE" sz="1600" dirty="0"/>
                        <a:t>Kontakte mit ausländischen</a:t>
                      </a:r>
                      <a:r>
                        <a:rPr lang="de-DE" sz="1600" baseline="0" dirty="0"/>
                        <a:t> Partnern</a:t>
                      </a:r>
                    </a:p>
                    <a:p>
                      <a:pPr marL="285750" indent="-285750">
                        <a:buFont typeface="Arial" panose="020B0604020202020204" pitchFamily="34" charset="0"/>
                        <a:buChar char="•"/>
                      </a:pPr>
                      <a:r>
                        <a:rPr lang="de-DE" sz="1600" baseline="0" dirty="0"/>
                        <a:t>Wanderungen</a:t>
                      </a:r>
                    </a:p>
                    <a:p>
                      <a:pPr marL="285750" indent="-285750">
                        <a:buFont typeface="Arial" panose="020B0604020202020204" pitchFamily="34" charset="0"/>
                        <a:buChar char="•"/>
                      </a:pPr>
                      <a:r>
                        <a:rPr lang="de-DE" sz="1600" baseline="0" dirty="0"/>
                        <a:t>Sportwochen</a:t>
                      </a:r>
                    </a:p>
                    <a:p>
                      <a:pPr marL="285750" indent="-285750">
                        <a:buFont typeface="Arial" panose="020B0604020202020204" pitchFamily="34" charset="0"/>
                        <a:buChar char="•"/>
                      </a:pPr>
                      <a:r>
                        <a:rPr lang="de-DE" sz="1600" baseline="0" dirty="0"/>
                        <a:t>Bewegungsangebote in Zusammenhang mit anderen Formen von Schulveranstaltungen</a:t>
                      </a:r>
                    </a:p>
                    <a:p>
                      <a:pPr marL="285750" indent="-285750">
                        <a:buFont typeface="Arial" panose="020B0604020202020204" pitchFamily="34" charset="0"/>
                        <a:buChar char="•"/>
                      </a:pPr>
                      <a:r>
                        <a:rPr lang="de-DE" sz="1600" baseline="0" dirty="0"/>
                        <a:t>Besuch von Schulungszentren</a:t>
                      </a:r>
                    </a:p>
                    <a:p>
                      <a:pPr marL="285750" indent="-285750">
                        <a:buFont typeface="Arial" panose="020B0604020202020204" pitchFamily="34" charset="0"/>
                        <a:buChar char="•"/>
                      </a:pPr>
                      <a:r>
                        <a:rPr lang="de-DE" sz="1600" baseline="0" dirty="0"/>
                        <a:t>Besuch von Sprachlabors</a:t>
                      </a:r>
                    </a:p>
                    <a:p>
                      <a:pPr marL="285750" indent="-285750">
                        <a:buFont typeface="Arial" panose="020B0604020202020204" pitchFamily="34" charset="0"/>
                        <a:buChar char="•"/>
                      </a:pPr>
                      <a:r>
                        <a:rPr lang="de-DE" sz="1600" baseline="0" dirty="0"/>
                        <a:t>Besuch von Bibliotheken</a:t>
                      </a:r>
                      <a:endParaRPr lang="en-US" sz="1600" dirty="0"/>
                    </a:p>
                  </a:txBody>
                  <a:tcPr/>
                </a:tc>
                <a:tc>
                  <a:txBody>
                    <a:bodyPr/>
                    <a:lstStyle/>
                    <a:p>
                      <a:pPr marL="285750" indent="-285750">
                        <a:buFont typeface="Arial" panose="020B0604020202020204" pitchFamily="34" charset="0"/>
                        <a:buChar char="•"/>
                      </a:pPr>
                      <a:r>
                        <a:rPr lang="de-DE" sz="1600" kern="1200" dirty="0">
                          <a:solidFill>
                            <a:schemeClr val="dk1"/>
                          </a:solidFill>
                          <a:latin typeface="+mn-lt"/>
                          <a:ea typeface="+mn-ea"/>
                          <a:cs typeface="+mn-cs"/>
                        </a:rPr>
                        <a:t>Mathematikwettbewerbe</a:t>
                      </a:r>
                    </a:p>
                    <a:p>
                      <a:pPr marL="285750" indent="-285750">
                        <a:buFont typeface="Arial" panose="020B0604020202020204" pitchFamily="34" charset="0"/>
                        <a:buChar char="•"/>
                      </a:pPr>
                      <a:r>
                        <a:rPr lang="de-DE" sz="1600" kern="1200" dirty="0">
                          <a:solidFill>
                            <a:schemeClr val="dk1"/>
                          </a:solidFill>
                          <a:latin typeface="+mn-lt"/>
                          <a:ea typeface="+mn-ea"/>
                          <a:cs typeface="+mn-cs"/>
                        </a:rPr>
                        <a:t>Physikwettbewerbe</a:t>
                      </a:r>
                    </a:p>
                    <a:p>
                      <a:pPr marL="285750" indent="-285750">
                        <a:buFont typeface="Arial" panose="020B0604020202020204" pitchFamily="34" charset="0"/>
                        <a:buChar char="•"/>
                      </a:pPr>
                      <a:r>
                        <a:rPr lang="de-DE" sz="1600" kern="1200" dirty="0">
                          <a:solidFill>
                            <a:schemeClr val="dk1"/>
                          </a:solidFill>
                          <a:latin typeface="+mn-lt"/>
                          <a:ea typeface="+mn-ea"/>
                          <a:cs typeface="+mn-cs"/>
                        </a:rPr>
                        <a:t>Theater- oder Konzertbesuche, können als Schulveranstaltung oder schulbezogene Veranstaltung durchgeführt werden</a:t>
                      </a:r>
                    </a:p>
                    <a:p>
                      <a:pPr marL="285750" indent="-285750">
                        <a:buFont typeface="Arial" panose="020B0604020202020204" pitchFamily="34" charset="0"/>
                        <a:buChar char="•"/>
                      </a:pPr>
                      <a:r>
                        <a:rPr lang="de-DE" sz="1600" kern="1200" dirty="0">
                          <a:solidFill>
                            <a:schemeClr val="dk1"/>
                          </a:solidFill>
                          <a:latin typeface="+mn-lt"/>
                          <a:ea typeface="+mn-ea"/>
                          <a:cs typeface="+mn-cs"/>
                        </a:rPr>
                        <a:t>Gleiches gilt für Ausstellungen </a:t>
                      </a:r>
                    </a:p>
                    <a:p>
                      <a:pPr marL="285750" indent="-285750">
                        <a:buFont typeface="Arial" panose="020B0604020202020204" pitchFamily="34" charset="0"/>
                        <a:buChar char="•"/>
                      </a:pPr>
                      <a:r>
                        <a:rPr lang="de-DE" sz="1600" kern="1200" dirty="0">
                          <a:solidFill>
                            <a:schemeClr val="dk1"/>
                          </a:solidFill>
                          <a:latin typeface="+mn-lt"/>
                          <a:ea typeface="+mn-ea"/>
                          <a:cs typeface="+mn-cs"/>
                        </a:rPr>
                        <a:t>die Vorführung von Filmen sowie</a:t>
                      </a:r>
                    </a:p>
                    <a:p>
                      <a:pPr marL="285750" indent="-285750">
                        <a:buFont typeface="Arial" panose="020B0604020202020204" pitchFamily="34" charset="0"/>
                        <a:buChar char="•"/>
                      </a:pPr>
                      <a:r>
                        <a:rPr lang="de-DE" sz="1600" kern="1200" dirty="0">
                          <a:solidFill>
                            <a:schemeClr val="dk1"/>
                          </a:solidFill>
                          <a:latin typeface="+mn-lt"/>
                          <a:ea typeface="+mn-ea"/>
                          <a:cs typeface="+mn-cs"/>
                        </a:rPr>
                        <a:t>Vorträge schulfremder Personen</a:t>
                      </a:r>
                      <a:endParaRPr lang="en-US" sz="1600" kern="1200" dirty="0">
                        <a:solidFill>
                          <a:schemeClr val="dk1"/>
                        </a:solidFill>
                        <a:latin typeface="+mn-lt"/>
                        <a:ea typeface="+mn-ea"/>
                        <a:cs typeface="+mn-cs"/>
                      </a:endParaRPr>
                    </a:p>
                  </a:txBody>
                  <a:tcPr/>
                </a:tc>
                <a:extLst>
                  <a:ext uri="{0D108BD9-81ED-4DB2-BD59-A6C34878D82A}">
                    <a16:rowId xmlns:a16="http://schemas.microsoft.com/office/drawing/2014/main" val="864544743"/>
                  </a:ext>
                </a:extLst>
              </a:tr>
            </a:tbl>
          </a:graphicData>
        </a:graphic>
      </p:graphicFrame>
      <p:sp>
        <p:nvSpPr>
          <p:cNvPr id="5" name="Textfeld 4">
            <a:extLst>
              <a:ext uri="{FF2B5EF4-FFF2-40B4-BE49-F238E27FC236}">
                <a16:creationId xmlns:a16="http://schemas.microsoft.com/office/drawing/2014/main" id="{DD2DD1BF-968B-0C25-EDF4-C9F2F4B83CAA}"/>
              </a:ext>
            </a:extLst>
          </p:cNvPr>
          <p:cNvSpPr txBox="1"/>
          <p:nvPr/>
        </p:nvSpPr>
        <p:spPr>
          <a:xfrm>
            <a:off x="119320" y="165000"/>
            <a:ext cx="5147161" cy="1200329"/>
          </a:xfrm>
          <a:prstGeom prst="rect">
            <a:avLst/>
          </a:prstGeom>
          <a:noFill/>
        </p:spPr>
        <p:txBody>
          <a:bodyPr wrap="square" rtlCol="0">
            <a:spAutoFit/>
          </a:bodyPr>
          <a:lstStyle/>
          <a:p>
            <a:endParaRPr lang="de-DE" dirty="0"/>
          </a:p>
          <a:p>
            <a:endParaRPr lang="de-AT" dirty="0"/>
          </a:p>
          <a:p>
            <a:r>
              <a:rPr lang="de-AT" b="1" i="1" dirty="0"/>
              <a:t>Arten von Schulveranstaltungen</a:t>
            </a:r>
          </a:p>
          <a:p>
            <a:endParaRPr lang="de-AT" dirty="0"/>
          </a:p>
        </p:txBody>
      </p:sp>
    </p:spTree>
    <p:extLst>
      <p:ext uri="{BB962C8B-B14F-4D97-AF65-F5344CB8AC3E}">
        <p14:creationId xmlns:p14="http://schemas.microsoft.com/office/powerpoint/2010/main" val="307844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3895966829"/>
              </p:ext>
            </p:extLst>
          </p:nvPr>
        </p:nvGraphicFramePr>
        <p:xfrm>
          <a:off x="1837338" y="2683080"/>
          <a:ext cx="7353702" cy="3321866"/>
        </p:xfrm>
        <a:graphic>
          <a:graphicData uri="http://schemas.openxmlformats.org/drawingml/2006/table">
            <a:tbl>
              <a:tblPr firstRow="1" bandRow="1">
                <a:tableStyleId>{5C22544A-7EE6-4342-B048-85BDC9FD1C3A}</a:tableStyleId>
              </a:tblPr>
              <a:tblGrid>
                <a:gridCol w="3676851">
                  <a:extLst>
                    <a:ext uri="{9D8B030D-6E8A-4147-A177-3AD203B41FA5}">
                      <a16:colId xmlns:a16="http://schemas.microsoft.com/office/drawing/2014/main" val="3212031391"/>
                    </a:ext>
                  </a:extLst>
                </a:gridCol>
                <a:gridCol w="3676851">
                  <a:extLst>
                    <a:ext uri="{9D8B030D-6E8A-4147-A177-3AD203B41FA5}">
                      <a16:colId xmlns:a16="http://schemas.microsoft.com/office/drawing/2014/main" val="3204334481"/>
                    </a:ext>
                  </a:extLst>
                </a:gridCol>
              </a:tblGrid>
              <a:tr h="439476">
                <a:tc gridSpan="2">
                  <a:txBody>
                    <a:bodyPr/>
                    <a:lstStyle/>
                    <a:p>
                      <a:r>
                        <a:rPr lang="de-DE" dirty="0"/>
                        <a:t>Veranstaltungen bis zu 1 Tag</a:t>
                      </a:r>
                      <a:endParaRPr lang="en-US" dirty="0"/>
                    </a:p>
                  </a:txBody>
                  <a:tcPr/>
                </a:tc>
                <a:tc hMerge="1">
                  <a:txBody>
                    <a:bodyPr/>
                    <a:lstStyle/>
                    <a:p>
                      <a:endParaRPr lang="en-US"/>
                    </a:p>
                  </a:txBody>
                  <a:tcPr/>
                </a:tc>
                <a:extLst>
                  <a:ext uri="{0D108BD9-81ED-4DB2-BD59-A6C34878D82A}">
                    <a16:rowId xmlns:a16="http://schemas.microsoft.com/office/drawing/2014/main" val="3963652954"/>
                  </a:ext>
                </a:extLst>
              </a:tr>
              <a:tr h="1441195">
                <a:tc>
                  <a:txBody>
                    <a:bodyPr/>
                    <a:lstStyle/>
                    <a:p>
                      <a:pPr marL="0" indent="0">
                        <a:buFont typeface="Arial" panose="020B0604020202020204" pitchFamily="34" charset="0"/>
                        <a:buNone/>
                      </a:pPr>
                      <a:r>
                        <a:rPr lang="de-DE" sz="1600" dirty="0"/>
                        <a:t>Berufsschule</a:t>
                      </a:r>
                      <a:endParaRPr lang="en-US" sz="1600" dirty="0"/>
                    </a:p>
                  </a:txBody>
                  <a:tcPr/>
                </a:tc>
                <a:tc>
                  <a:txBody>
                    <a:bodyPr/>
                    <a:lstStyle/>
                    <a:p>
                      <a:pPr marL="0" indent="0">
                        <a:buFont typeface="Arial" panose="020B0604020202020204" pitchFamily="34" charset="0"/>
                        <a:buNone/>
                      </a:pPr>
                      <a:r>
                        <a:rPr lang="de-DE" sz="1600" dirty="0"/>
                        <a:t>Je Schulstufe 6 Veranstaltungen</a:t>
                      </a:r>
                      <a:r>
                        <a:rPr lang="de-DE" sz="1600" baseline="0" dirty="0"/>
                        <a:t> bis zu 5 UE</a:t>
                      </a:r>
                    </a:p>
                    <a:p>
                      <a:pPr marL="0" indent="0">
                        <a:buFont typeface="Arial" panose="020B0604020202020204" pitchFamily="34" charset="0"/>
                        <a:buNone/>
                      </a:pPr>
                      <a:endParaRPr lang="de-DE" sz="1600" baseline="0" dirty="0"/>
                    </a:p>
                    <a:p>
                      <a:pPr marL="0" indent="0">
                        <a:buFont typeface="Arial" panose="020B0604020202020204" pitchFamily="34" charset="0"/>
                        <a:buNone/>
                      </a:pPr>
                      <a:r>
                        <a:rPr lang="de-DE" sz="1600" baseline="0" dirty="0"/>
                        <a:t>Je Schulstufe 2 Veranstaltungen über 5 UE</a:t>
                      </a:r>
                      <a:endParaRPr lang="en-US" sz="1600" dirty="0"/>
                    </a:p>
                  </a:txBody>
                  <a:tcPr/>
                </a:tc>
                <a:extLst>
                  <a:ext uri="{0D108BD9-81ED-4DB2-BD59-A6C34878D82A}">
                    <a16:rowId xmlns:a16="http://schemas.microsoft.com/office/drawing/2014/main" val="864544743"/>
                  </a:ext>
                </a:extLst>
              </a:tr>
              <a:tr h="1441195">
                <a:tc>
                  <a:txBody>
                    <a:bodyPr/>
                    <a:lstStyle/>
                    <a:p>
                      <a:pPr marL="0" indent="0">
                        <a:buFont typeface="Arial" panose="020B0604020202020204" pitchFamily="34" charset="0"/>
                        <a:buNone/>
                      </a:pPr>
                      <a:r>
                        <a:rPr lang="de-DE" sz="1600" dirty="0"/>
                        <a:t>Ab der 9. Schulstufe (außer</a:t>
                      </a:r>
                      <a:r>
                        <a:rPr lang="de-DE" sz="1600" baseline="0" dirty="0"/>
                        <a:t> </a:t>
                      </a:r>
                      <a:r>
                        <a:rPr lang="de-DE" sz="1600" baseline="0" dirty="0" err="1"/>
                        <a:t>Polytechn</a:t>
                      </a:r>
                      <a:r>
                        <a:rPr lang="de-DE" sz="1600" baseline="0" dirty="0"/>
                        <a:t>. Schulen und Berufsschule)</a:t>
                      </a:r>
                      <a:endParaRPr lang="en-US" sz="1600" dirty="0"/>
                    </a:p>
                  </a:txBody>
                  <a:tcPr/>
                </a:tc>
                <a:tc>
                  <a:txBody>
                    <a:bodyPr/>
                    <a:lstStyle/>
                    <a:p>
                      <a:pPr marL="0" indent="0">
                        <a:buFont typeface="Arial" panose="020B0604020202020204" pitchFamily="34" charset="0"/>
                        <a:buNone/>
                      </a:pPr>
                      <a:r>
                        <a:rPr lang="de-DE" sz="1600" dirty="0"/>
                        <a:t>Je Schulstufe 9 bis zu 5 UE</a:t>
                      </a:r>
                    </a:p>
                    <a:p>
                      <a:pPr marL="0" indent="0">
                        <a:buFont typeface="Arial" panose="020B0604020202020204" pitchFamily="34" charset="0"/>
                        <a:buNone/>
                      </a:pPr>
                      <a:endParaRPr lang="de-DE" sz="1600" dirty="0"/>
                    </a:p>
                    <a:p>
                      <a:pPr marL="0" indent="0">
                        <a:buFont typeface="Arial" panose="020B0604020202020204" pitchFamily="34" charset="0"/>
                        <a:buNone/>
                      </a:pPr>
                      <a:r>
                        <a:rPr lang="de-DE" sz="1600" dirty="0"/>
                        <a:t>Je</a:t>
                      </a:r>
                      <a:r>
                        <a:rPr lang="de-DE" sz="1600" baseline="0" dirty="0"/>
                        <a:t> Schulstufe 4 über 5 UE</a:t>
                      </a:r>
                      <a:endParaRPr lang="en-US" sz="1600" dirty="0"/>
                    </a:p>
                  </a:txBody>
                  <a:tcPr/>
                </a:tc>
                <a:extLst>
                  <a:ext uri="{0D108BD9-81ED-4DB2-BD59-A6C34878D82A}">
                    <a16:rowId xmlns:a16="http://schemas.microsoft.com/office/drawing/2014/main" val="1564971172"/>
                  </a:ext>
                </a:extLst>
              </a:tr>
            </a:tbl>
          </a:graphicData>
        </a:graphic>
      </p:graphicFrame>
      <p:sp>
        <p:nvSpPr>
          <p:cNvPr id="5" name="Textfeld 4"/>
          <p:cNvSpPr txBox="1"/>
          <p:nvPr/>
        </p:nvSpPr>
        <p:spPr>
          <a:xfrm>
            <a:off x="154045" y="552807"/>
            <a:ext cx="11547960" cy="1754326"/>
          </a:xfrm>
          <a:prstGeom prst="rect">
            <a:avLst/>
          </a:prstGeom>
          <a:noFill/>
        </p:spPr>
        <p:txBody>
          <a:bodyPr wrap="square" rtlCol="0">
            <a:spAutoFit/>
          </a:bodyPr>
          <a:lstStyle/>
          <a:p>
            <a:r>
              <a:rPr lang="de-DE" b="1" i="1" dirty="0"/>
              <a:t>Dauer und Ausmaß</a:t>
            </a:r>
          </a:p>
          <a:p>
            <a:endParaRPr lang="de-DE" dirty="0"/>
          </a:p>
          <a:p>
            <a:r>
              <a:rPr lang="de-DE" dirty="0"/>
              <a:t>Veranstaltungen bis zu 1 Tag: </a:t>
            </a:r>
          </a:p>
          <a:p>
            <a:endParaRPr lang="de-DE" dirty="0"/>
          </a:p>
          <a:p>
            <a:r>
              <a:rPr lang="de-DE" dirty="0"/>
              <a:t>diese dauern jeweils entweder </a:t>
            </a:r>
            <a:r>
              <a:rPr lang="de-DE" b="1" dirty="0"/>
              <a:t>bis zu 5 Stunden </a:t>
            </a:r>
            <a:r>
              <a:rPr lang="de-DE" dirty="0"/>
              <a:t>oder </a:t>
            </a:r>
            <a:r>
              <a:rPr lang="de-DE" b="1" dirty="0"/>
              <a:t>höchstens einen Tag</a:t>
            </a:r>
            <a:r>
              <a:rPr lang="de-DE" dirty="0"/>
              <a:t>. Sie dürfen in höchstens folgendem Ausmaß durchgeführt werden:</a:t>
            </a:r>
            <a:endParaRPr lang="en-US" dirty="0"/>
          </a:p>
        </p:txBody>
      </p:sp>
    </p:spTree>
    <p:extLst>
      <p:ext uri="{BB962C8B-B14F-4D97-AF65-F5344CB8AC3E}">
        <p14:creationId xmlns:p14="http://schemas.microsoft.com/office/powerpoint/2010/main" val="1961047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graphicFrame>
        <p:nvGraphicFramePr>
          <p:cNvPr id="6" name="Tabelle 5"/>
          <p:cNvGraphicFramePr>
            <a:graphicFrameLocks noGrp="1"/>
          </p:cNvGraphicFramePr>
          <p:nvPr>
            <p:extLst>
              <p:ext uri="{D42A27DB-BD31-4B8C-83A1-F6EECF244321}">
                <p14:modId xmlns:p14="http://schemas.microsoft.com/office/powerpoint/2010/main" val="4249370690"/>
              </p:ext>
            </p:extLst>
          </p:nvPr>
        </p:nvGraphicFramePr>
        <p:xfrm>
          <a:off x="2601267" y="1845151"/>
          <a:ext cx="6542734" cy="3865047"/>
        </p:xfrm>
        <a:graphic>
          <a:graphicData uri="http://schemas.openxmlformats.org/drawingml/2006/table">
            <a:tbl>
              <a:tblPr firstRow="1" bandRow="1">
                <a:tableStyleId>{5C22544A-7EE6-4342-B048-85BDC9FD1C3A}</a:tableStyleId>
              </a:tblPr>
              <a:tblGrid>
                <a:gridCol w="3271367">
                  <a:extLst>
                    <a:ext uri="{9D8B030D-6E8A-4147-A177-3AD203B41FA5}">
                      <a16:colId xmlns:a16="http://schemas.microsoft.com/office/drawing/2014/main" val="3212031391"/>
                    </a:ext>
                  </a:extLst>
                </a:gridCol>
                <a:gridCol w="3271367">
                  <a:extLst>
                    <a:ext uri="{9D8B030D-6E8A-4147-A177-3AD203B41FA5}">
                      <a16:colId xmlns:a16="http://schemas.microsoft.com/office/drawing/2014/main" val="3204334481"/>
                    </a:ext>
                  </a:extLst>
                </a:gridCol>
              </a:tblGrid>
              <a:tr h="368992">
                <a:tc gridSpan="2">
                  <a:txBody>
                    <a:bodyPr/>
                    <a:lstStyle/>
                    <a:p>
                      <a:r>
                        <a:rPr lang="de-DE" dirty="0"/>
                        <a:t>Mehrtägige Schulveranstaltungen</a:t>
                      </a:r>
                      <a:endParaRPr lang="en-US" dirty="0"/>
                    </a:p>
                  </a:txBody>
                  <a:tcPr/>
                </a:tc>
                <a:tc hMerge="1">
                  <a:txBody>
                    <a:bodyPr/>
                    <a:lstStyle/>
                    <a:p>
                      <a:endParaRPr lang="en-US"/>
                    </a:p>
                  </a:txBody>
                  <a:tcPr/>
                </a:tc>
                <a:extLst>
                  <a:ext uri="{0D108BD9-81ED-4DB2-BD59-A6C34878D82A}">
                    <a16:rowId xmlns:a16="http://schemas.microsoft.com/office/drawing/2014/main" val="3963652954"/>
                  </a:ext>
                </a:extLst>
              </a:tr>
              <a:tr h="1210055">
                <a:tc>
                  <a:txBody>
                    <a:bodyPr/>
                    <a:lstStyle/>
                    <a:p>
                      <a:pPr marL="0" indent="0">
                        <a:buFont typeface="Arial" panose="020B0604020202020204" pitchFamily="34" charset="0"/>
                        <a:buNone/>
                      </a:pPr>
                      <a:r>
                        <a:rPr lang="de-DE" sz="1600" dirty="0"/>
                        <a:t>Berufsschule</a:t>
                      </a:r>
                      <a:endParaRPr lang="en-US" sz="1600" dirty="0"/>
                    </a:p>
                  </a:txBody>
                  <a:tcPr/>
                </a:tc>
                <a:tc>
                  <a:txBody>
                    <a:bodyPr/>
                    <a:lstStyle/>
                    <a:p>
                      <a:pPr marL="0" indent="0">
                        <a:buFont typeface="Arial" panose="020B0604020202020204" pitchFamily="34" charset="0"/>
                        <a:buNone/>
                      </a:pPr>
                      <a:r>
                        <a:rPr lang="de-DE" sz="1600" dirty="0"/>
                        <a:t>Insgesamt 3</a:t>
                      </a:r>
                      <a:endParaRPr lang="en-US" sz="1600" dirty="0"/>
                    </a:p>
                  </a:txBody>
                  <a:tcPr/>
                </a:tc>
                <a:extLst>
                  <a:ext uri="{0D108BD9-81ED-4DB2-BD59-A6C34878D82A}">
                    <a16:rowId xmlns:a16="http://schemas.microsoft.com/office/drawing/2014/main" val="864544743"/>
                  </a:ext>
                </a:extLst>
              </a:tr>
              <a:tr h="1359557">
                <a:tc>
                  <a:txBody>
                    <a:bodyPr/>
                    <a:lstStyle/>
                    <a:p>
                      <a:pPr marL="0" indent="0">
                        <a:buFont typeface="Arial" panose="020B0604020202020204" pitchFamily="34" charset="0"/>
                        <a:buNone/>
                      </a:pPr>
                      <a:r>
                        <a:rPr lang="de-DE" sz="1600" dirty="0"/>
                        <a:t>Ab der 9. Schulstufe (außer</a:t>
                      </a:r>
                      <a:r>
                        <a:rPr lang="de-DE" sz="1600" baseline="0" dirty="0"/>
                        <a:t> </a:t>
                      </a:r>
                      <a:r>
                        <a:rPr lang="de-DE" sz="1600" baseline="0" dirty="0" err="1"/>
                        <a:t>Polytechn</a:t>
                      </a:r>
                      <a:r>
                        <a:rPr lang="de-DE" sz="1600" baseline="0" dirty="0"/>
                        <a:t>. Schulen und Berufsschule)</a:t>
                      </a:r>
                      <a:endParaRPr lang="en-US" sz="1600" dirty="0"/>
                    </a:p>
                  </a:txBody>
                  <a:tcPr/>
                </a:tc>
                <a:tc>
                  <a:txBody>
                    <a:bodyPr/>
                    <a:lstStyle/>
                    <a:p>
                      <a:pPr marL="0" indent="0">
                        <a:buFont typeface="Arial" panose="020B0604020202020204" pitchFamily="34" charset="0"/>
                        <a:buNone/>
                      </a:pPr>
                      <a:r>
                        <a:rPr lang="de-DE" sz="1600" dirty="0"/>
                        <a:t>Je Schulstufe 6 (an Schulen unter besonderer Berücksichtigung</a:t>
                      </a:r>
                      <a:r>
                        <a:rPr lang="de-DE" sz="1600" baseline="0" dirty="0"/>
                        <a:t> der musischen oder sportlichen Ausbildung zusätzlich 6 mit Schwerpunktbezug), wobei eine Zusammenfassung unter Anrechnung auf das Gesamtausmaß zulässig ist.</a:t>
                      </a:r>
                    </a:p>
                    <a:p>
                      <a:pPr marL="0" indent="0">
                        <a:buFont typeface="Arial" panose="020B0604020202020204" pitchFamily="34" charset="0"/>
                        <a:buNone/>
                      </a:pPr>
                      <a:r>
                        <a:rPr lang="de-DE" sz="1600" baseline="0" dirty="0"/>
                        <a:t>Mind. 1 davon hat bewegungsorientiert zu sein.</a:t>
                      </a:r>
                      <a:endParaRPr lang="en-US" sz="1600" dirty="0"/>
                    </a:p>
                  </a:txBody>
                  <a:tcPr/>
                </a:tc>
                <a:extLst>
                  <a:ext uri="{0D108BD9-81ED-4DB2-BD59-A6C34878D82A}">
                    <a16:rowId xmlns:a16="http://schemas.microsoft.com/office/drawing/2014/main" val="1564971172"/>
                  </a:ext>
                </a:extLst>
              </a:tr>
            </a:tbl>
          </a:graphicData>
        </a:graphic>
      </p:graphicFrame>
      <p:sp>
        <p:nvSpPr>
          <p:cNvPr id="5" name="Textfeld 4"/>
          <p:cNvSpPr txBox="1"/>
          <p:nvPr/>
        </p:nvSpPr>
        <p:spPr>
          <a:xfrm>
            <a:off x="154045" y="823435"/>
            <a:ext cx="9800924" cy="369332"/>
          </a:xfrm>
          <a:prstGeom prst="rect">
            <a:avLst/>
          </a:prstGeom>
          <a:noFill/>
        </p:spPr>
        <p:txBody>
          <a:bodyPr wrap="square" rtlCol="0">
            <a:spAutoFit/>
          </a:bodyPr>
          <a:lstStyle/>
          <a:p>
            <a:r>
              <a:rPr lang="de-DE" dirty="0"/>
              <a:t>Mehrtägige Veranstaltungen dürfen höchstens in folgendem Ausmaß durchgeführt werden:</a:t>
            </a:r>
            <a:endParaRPr lang="en-US" dirty="0"/>
          </a:p>
        </p:txBody>
      </p:sp>
    </p:spTree>
    <p:extLst>
      <p:ext uri="{BB962C8B-B14F-4D97-AF65-F5344CB8AC3E}">
        <p14:creationId xmlns:p14="http://schemas.microsoft.com/office/powerpoint/2010/main" val="258568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5078313"/>
          </a:xfrm>
          <a:prstGeom prst="rect">
            <a:avLst/>
          </a:prstGeom>
          <a:noFill/>
        </p:spPr>
        <p:txBody>
          <a:bodyPr wrap="square" rtlCol="0">
            <a:spAutoFit/>
          </a:bodyPr>
          <a:lstStyle/>
          <a:p>
            <a:r>
              <a:rPr lang="de-DE" b="1" i="1" dirty="0"/>
              <a:t>Planung von Schulveranstaltungen</a:t>
            </a:r>
          </a:p>
          <a:p>
            <a:endParaRPr lang="de-DE" dirty="0"/>
          </a:p>
          <a:p>
            <a:r>
              <a:rPr lang="de-DE" dirty="0"/>
              <a:t>Die Planung wird zumeist auf informeller Ebene begonnen. Veranstaltungen bis zu einem Tag werden zweckmäßigerweise durch die Lehrperson geplant, die mit der Leitung der Veranstaltung beauftragt ist.</a:t>
            </a:r>
          </a:p>
          <a:p>
            <a:endParaRPr lang="de-DE" dirty="0"/>
          </a:p>
          <a:p>
            <a:r>
              <a:rPr lang="de-DE" dirty="0"/>
              <a:t>Bei mehrtägigen Veranstaltungen kann die Planung entweder einzelnen Lehrpersonen oder aber einem Unterausschuss des Schulgemeinschaftsausschusses bzw. des Schulforums übertragen werden. Klassen, Schulforum bzw. </a:t>
            </a:r>
            <a:r>
              <a:rPr lang="de-DE" dirty="0" err="1"/>
              <a:t>SchGa</a:t>
            </a:r>
            <a:r>
              <a:rPr lang="de-DE" dirty="0"/>
              <a:t> haben bei der Planung von Schulveranstaltungen in jedem Fall Beratungsrecht. Entscheiden können die genannten Gremien auch über Art und Kosten.</a:t>
            </a:r>
          </a:p>
          <a:p>
            <a:endParaRPr lang="de-DE" dirty="0"/>
          </a:p>
          <a:p>
            <a:r>
              <a:rPr lang="de-DE" dirty="0"/>
              <a:t>Schulveranstaltungen </a:t>
            </a:r>
            <a:r>
              <a:rPr lang="de-DE" b="1" i="1" dirty="0"/>
              <a:t>dürfen nicht durchgeführt werden</a:t>
            </a:r>
            <a:r>
              <a:rPr lang="de-DE" dirty="0"/>
              <a:t>, wenn</a:t>
            </a:r>
          </a:p>
          <a:p>
            <a:endParaRPr lang="de-DE" dirty="0"/>
          </a:p>
          <a:p>
            <a:pPr marL="285750" indent="-285750">
              <a:buFont typeface="Wingdings" panose="05000000000000000000" pitchFamily="2" charset="2"/>
              <a:buChar char="Ø"/>
            </a:pPr>
            <a:r>
              <a:rPr lang="de-DE" dirty="0"/>
              <a:t>sie nicht der Ergänzung des lehrplanmäßigen Unterrichts dienen</a:t>
            </a:r>
          </a:p>
          <a:p>
            <a:pPr marL="285750" indent="-285750">
              <a:buFont typeface="Wingdings" panose="05000000000000000000" pitchFamily="2" charset="2"/>
              <a:buChar char="Ø"/>
            </a:pPr>
            <a:r>
              <a:rPr lang="de-DE" dirty="0"/>
              <a:t>sie die Erfüllung des Lehrplanes beeinträchtigen</a:t>
            </a:r>
          </a:p>
          <a:p>
            <a:pPr marL="285750" indent="-285750">
              <a:buFont typeface="Wingdings" panose="05000000000000000000" pitchFamily="2" charset="2"/>
              <a:buChar char="Ø"/>
            </a:pPr>
            <a:r>
              <a:rPr lang="de-DE" dirty="0"/>
              <a:t>für die nicht teilnehmenden </a:t>
            </a:r>
            <a:r>
              <a:rPr lang="de-DE" dirty="0" err="1"/>
              <a:t>SuS</a:t>
            </a:r>
            <a:r>
              <a:rPr lang="de-DE" dirty="0"/>
              <a:t> kein Unterricht angeboten werden kann</a:t>
            </a:r>
          </a:p>
          <a:p>
            <a:pPr marL="285750" indent="-285750">
              <a:buFont typeface="Wingdings" panose="05000000000000000000" pitchFamily="2" charset="2"/>
              <a:buChar char="Ø"/>
            </a:pPr>
            <a:r>
              <a:rPr lang="de-DE" dirty="0"/>
              <a:t>der ordnungsgemäße Ablauf der Veranstaltung nicht gegeben erscheint, insbesondere bei Gefährdung der körperlichen Sicherheit oder der Sittlichkeit der </a:t>
            </a:r>
            <a:r>
              <a:rPr lang="de-DE" dirty="0" err="1"/>
              <a:t>SuS</a:t>
            </a:r>
            <a:r>
              <a:rPr lang="de-DE" dirty="0"/>
              <a:t> </a:t>
            </a:r>
          </a:p>
          <a:p>
            <a:pPr marL="285750" indent="-285750">
              <a:buFont typeface="Wingdings" panose="05000000000000000000" pitchFamily="2" charset="2"/>
              <a:buChar char="Ø"/>
            </a:pPr>
            <a:r>
              <a:rPr lang="de-DE" dirty="0"/>
              <a:t>eine ausreichende finanzielle Bedeckung nicht gegeben ist</a:t>
            </a:r>
            <a:endParaRPr lang="en-US" dirty="0"/>
          </a:p>
        </p:txBody>
      </p:sp>
    </p:spTree>
    <p:extLst>
      <p:ext uri="{BB962C8B-B14F-4D97-AF65-F5344CB8AC3E}">
        <p14:creationId xmlns:p14="http://schemas.microsoft.com/office/powerpoint/2010/main" val="4195792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3139321"/>
          </a:xfrm>
          <a:prstGeom prst="rect">
            <a:avLst/>
          </a:prstGeom>
          <a:noFill/>
        </p:spPr>
        <p:txBody>
          <a:bodyPr wrap="square" rtlCol="0">
            <a:spAutoFit/>
          </a:bodyPr>
          <a:lstStyle/>
          <a:p>
            <a:r>
              <a:rPr lang="de-DE" b="1" i="1" dirty="0"/>
              <a:t>Kosten</a:t>
            </a:r>
          </a:p>
          <a:p>
            <a:endParaRPr lang="de-DE" dirty="0"/>
          </a:p>
          <a:p>
            <a:r>
              <a:rPr lang="de-DE" dirty="0"/>
              <a:t>Die Kostenbeiträge dürfen nur für </a:t>
            </a:r>
            <a:r>
              <a:rPr lang="de-DE" b="1" dirty="0"/>
              <a:t>Fahrt</a:t>
            </a:r>
            <a:r>
              <a:rPr lang="de-DE" dirty="0"/>
              <a:t> (einschließlich Aufstiegshilfen), </a:t>
            </a:r>
            <a:r>
              <a:rPr lang="de-DE" b="1" dirty="0"/>
              <a:t>Nächtigung</a:t>
            </a:r>
            <a:r>
              <a:rPr lang="de-DE" dirty="0"/>
              <a:t>, </a:t>
            </a:r>
            <a:r>
              <a:rPr lang="de-DE" b="1" dirty="0"/>
              <a:t>Verpflegung</a:t>
            </a:r>
            <a:r>
              <a:rPr lang="de-DE" dirty="0"/>
              <a:t>, </a:t>
            </a:r>
            <a:r>
              <a:rPr lang="de-DE" b="1" dirty="0"/>
              <a:t>Eintritte</a:t>
            </a:r>
            <a:r>
              <a:rPr lang="de-DE" dirty="0"/>
              <a:t>, </a:t>
            </a:r>
            <a:r>
              <a:rPr lang="de-DE" b="1" dirty="0"/>
              <a:t>Kurse</a:t>
            </a:r>
            <a:r>
              <a:rPr lang="de-DE" dirty="0"/>
              <a:t>, </a:t>
            </a:r>
            <a:r>
              <a:rPr lang="de-DE" b="1" dirty="0"/>
              <a:t>Vorträge</a:t>
            </a:r>
            <a:r>
              <a:rPr lang="de-DE" dirty="0"/>
              <a:t>, </a:t>
            </a:r>
            <a:r>
              <a:rPr lang="de-DE" b="1" dirty="0"/>
              <a:t>Arbeitsmaterialien</a:t>
            </a:r>
            <a:r>
              <a:rPr lang="de-DE" dirty="0"/>
              <a:t>, die leihweise </a:t>
            </a:r>
            <a:r>
              <a:rPr lang="de-DE" b="1" dirty="0"/>
              <a:t>Überlassung von Gegenständen</a:t>
            </a:r>
            <a:r>
              <a:rPr lang="de-DE" dirty="0"/>
              <a:t>, Kosten im Zusammenhang mit der Erkrankung von </a:t>
            </a:r>
            <a:r>
              <a:rPr lang="de-DE" dirty="0" err="1"/>
              <a:t>SuS</a:t>
            </a:r>
            <a:r>
              <a:rPr lang="de-DE" dirty="0"/>
              <a:t> sowie für </a:t>
            </a:r>
            <a:r>
              <a:rPr lang="de-DE" b="1" dirty="0"/>
              <a:t>Versicherungen</a:t>
            </a:r>
            <a:r>
              <a:rPr lang="de-DE" dirty="0"/>
              <a:t> eingehoben werden.</a:t>
            </a:r>
          </a:p>
          <a:p>
            <a:endParaRPr lang="de-DE" dirty="0"/>
          </a:p>
          <a:p>
            <a:r>
              <a:rPr lang="de-DE" dirty="0"/>
              <a:t>Die Einhebung der Kostenbeiträge hat nach dem </a:t>
            </a:r>
            <a:r>
              <a:rPr lang="de-DE" b="1" dirty="0"/>
              <a:t>System der Kassabuchführung </a:t>
            </a:r>
            <a:r>
              <a:rPr lang="de-DE" dirty="0"/>
              <a:t>zu erfolgen. Eine Verbuchung von Kostenbeiträgen auf Privatkonten von Lehrpersonen ist durch das Gesetz nicht gedeckt. Elternvereine als privatrechtliche Organisation können nicht zur Verwaltungstätigkeit herangezogen werden. </a:t>
            </a:r>
            <a:endParaRPr lang="en-US" dirty="0"/>
          </a:p>
          <a:p>
            <a:endParaRPr lang="de-DE" dirty="0"/>
          </a:p>
          <a:p>
            <a:r>
              <a:rPr lang="de-DE" dirty="0"/>
              <a:t>Erwachsende </a:t>
            </a:r>
            <a:r>
              <a:rPr lang="de-DE" b="1" dirty="0"/>
              <a:t>Kosten haben dem Grundsatz der Sparsamkeit und Angemessenheit zu entsprechen</a:t>
            </a:r>
            <a:r>
              <a:rPr lang="de-DE" dirty="0"/>
              <a:t>.</a:t>
            </a:r>
            <a:endParaRPr lang="en-US" dirty="0"/>
          </a:p>
        </p:txBody>
      </p:sp>
    </p:spTree>
    <p:extLst>
      <p:ext uri="{BB962C8B-B14F-4D97-AF65-F5344CB8AC3E}">
        <p14:creationId xmlns:p14="http://schemas.microsoft.com/office/powerpoint/2010/main" val="3757199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5909310"/>
          </a:xfrm>
          <a:prstGeom prst="rect">
            <a:avLst/>
          </a:prstGeom>
          <a:noFill/>
        </p:spPr>
        <p:txBody>
          <a:bodyPr wrap="square" rtlCol="0">
            <a:spAutoFit/>
          </a:bodyPr>
          <a:lstStyle/>
          <a:p>
            <a:r>
              <a:rPr lang="de-DE" b="1" i="1" dirty="0"/>
              <a:t>Leitung und Begleitung</a:t>
            </a:r>
          </a:p>
          <a:p>
            <a:endParaRPr lang="de-DE" dirty="0"/>
          </a:p>
          <a:p>
            <a:r>
              <a:rPr lang="de-DE" dirty="0"/>
              <a:t>Der Schulleiter hat eine fachlich geeignete Lehrperson der betreffenden Schule mit der Leitung der Schulveranstaltung zu beauftragen. Dieser obliegen insbesondere die Vorbereitung, Durchführung, Auswertung und Koordination der Veranstaltung.</a:t>
            </a:r>
          </a:p>
          <a:p>
            <a:endParaRPr lang="de-DE" dirty="0"/>
          </a:p>
          <a:p>
            <a:r>
              <a:rPr lang="de-DE" dirty="0"/>
              <a:t>Der Schulleiter hat neben dem Leiter der Veranstaltung, im Einvernehmen mit diesem, geeignete hauseigene Lehrpersonen in folgender Anzahl als </a:t>
            </a:r>
            <a:r>
              <a:rPr lang="de-DE" b="1" i="1" dirty="0"/>
              <a:t>Begleitpersonen</a:t>
            </a:r>
            <a:r>
              <a:rPr lang="de-DE" dirty="0"/>
              <a:t> zu benennen:</a:t>
            </a:r>
          </a:p>
          <a:p>
            <a:endParaRPr lang="de-DE" dirty="0"/>
          </a:p>
          <a:p>
            <a:r>
              <a:rPr lang="de-DE" i="1" dirty="0"/>
              <a:t>Schulveranstaltungen mit überwiegend </a:t>
            </a:r>
            <a:r>
              <a:rPr lang="de-DE" b="1" i="1" dirty="0"/>
              <a:t>leibeserziehlichen</a:t>
            </a:r>
            <a:r>
              <a:rPr lang="de-DE" i="1" dirty="0"/>
              <a:t> </a:t>
            </a:r>
            <a:r>
              <a:rPr lang="de-DE" b="1" i="1" dirty="0"/>
              <a:t>Inhalten</a:t>
            </a:r>
            <a:r>
              <a:rPr lang="de-DE" i="1" dirty="0"/>
              <a:t>:  </a:t>
            </a:r>
          </a:p>
          <a:p>
            <a:endParaRPr lang="de-DE" dirty="0"/>
          </a:p>
          <a:p>
            <a:r>
              <a:rPr lang="de-DE" i="1" dirty="0"/>
              <a:t>0 Begleitpersonen: bis 15 Schüler und Schülerinnen </a:t>
            </a:r>
            <a:endParaRPr lang="de-DE" dirty="0"/>
          </a:p>
          <a:p>
            <a:r>
              <a:rPr lang="de-DE" i="1" dirty="0"/>
              <a:t>1 Begleitperson: 12 bis 31 Schüler und Schülerinnen </a:t>
            </a:r>
            <a:endParaRPr lang="de-DE" dirty="0"/>
          </a:p>
          <a:p>
            <a:r>
              <a:rPr lang="de-DE" i="1" dirty="0"/>
              <a:t>2 Begleitpersonen: 24 bis 47 Schüler und Schülerinnen </a:t>
            </a:r>
            <a:endParaRPr lang="de-DE" dirty="0"/>
          </a:p>
          <a:p>
            <a:r>
              <a:rPr lang="de-DE" i="1" dirty="0"/>
              <a:t>3 Begleitpersonen: 36 bis 63 Schüler und Schülerinnen </a:t>
            </a:r>
            <a:endParaRPr lang="de-DE" dirty="0"/>
          </a:p>
          <a:p>
            <a:r>
              <a:rPr lang="de-DE" i="1" dirty="0"/>
              <a:t>4 Begleitpersonen: 48 bis 79 Schüler und Schülerinnen </a:t>
            </a:r>
            <a:endParaRPr lang="de-DE" dirty="0"/>
          </a:p>
          <a:p>
            <a:r>
              <a:rPr lang="de-DE" i="1" dirty="0"/>
              <a:t>5 Begleitpersonen: 60 bis 95 Schüler und Schülerinnen </a:t>
            </a:r>
            <a:endParaRPr lang="de-DE" dirty="0"/>
          </a:p>
          <a:p>
            <a:r>
              <a:rPr lang="de-DE" i="1" dirty="0"/>
              <a:t>6 Begleitpersonen: 72 bis 111 Schüler und Schülerinnen </a:t>
            </a:r>
            <a:r>
              <a:rPr lang="de-DE" dirty="0"/>
              <a:t>	</a:t>
            </a:r>
          </a:p>
          <a:p>
            <a:endParaRPr lang="de-DE" dirty="0"/>
          </a:p>
          <a:p>
            <a:endParaRPr lang="de-DE" dirty="0"/>
          </a:p>
          <a:p>
            <a:endParaRPr lang="en-US" dirty="0"/>
          </a:p>
        </p:txBody>
      </p:sp>
    </p:spTree>
    <p:extLst>
      <p:ext uri="{BB962C8B-B14F-4D97-AF65-F5344CB8AC3E}">
        <p14:creationId xmlns:p14="http://schemas.microsoft.com/office/powerpoint/2010/main" val="92787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94FEA8-5FB4-4709-AD42-E356EDADE295}"/>
              </a:ext>
            </a:extLst>
          </p:cNvPr>
          <p:cNvSpPr>
            <a:spLocks noGrp="1"/>
          </p:cNvSpPr>
          <p:nvPr>
            <p:ph type="title"/>
          </p:nvPr>
        </p:nvSpPr>
        <p:spPr/>
        <p:txBody>
          <a:bodyPr/>
          <a:lstStyle/>
          <a:p>
            <a:r>
              <a:rPr lang="de-AT" dirty="0"/>
              <a:t> Schulveranstaltungen und Exkursionen</a:t>
            </a:r>
          </a:p>
        </p:txBody>
      </p:sp>
      <p:sp>
        <p:nvSpPr>
          <p:cNvPr id="3" name="Inhaltsplatzhalter 2">
            <a:extLst>
              <a:ext uri="{FF2B5EF4-FFF2-40B4-BE49-F238E27FC236}">
                <a16:creationId xmlns:a16="http://schemas.microsoft.com/office/drawing/2014/main" id="{63B29DCE-CBD3-4DC3-85A6-8B3684153603}"/>
              </a:ext>
            </a:extLst>
          </p:cNvPr>
          <p:cNvSpPr>
            <a:spLocks noGrp="1"/>
          </p:cNvSpPr>
          <p:nvPr>
            <p:ph idx="1"/>
          </p:nvPr>
        </p:nvSpPr>
        <p:spPr>
          <a:xfrm>
            <a:off x="154045" y="932500"/>
            <a:ext cx="10515600" cy="5448394"/>
          </a:xfrm>
        </p:spPr>
        <p:txBody>
          <a:bodyPr>
            <a:normAutofit/>
          </a:bodyPr>
          <a:lstStyle/>
          <a:p>
            <a:pPr marL="0" indent="0">
              <a:buNone/>
            </a:pPr>
            <a:r>
              <a:rPr lang="de-AT" dirty="0">
                <a:solidFill>
                  <a:schemeClr val="bg1">
                    <a:lumMod val="85000"/>
                  </a:schemeClr>
                </a:solidFill>
              </a:rPr>
              <a:t>´</a:t>
            </a:r>
            <a:endParaRPr lang="de-AT" dirty="0"/>
          </a:p>
          <a:p>
            <a:pPr marL="0" indent="0">
              <a:buNone/>
            </a:pPr>
            <a:endParaRPr lang="de-AT" dirty="0"/>
          </a:p>
          <a:p>
            <a:pPr marL="514350" indent="-514350">
              <a:buAutoNum type="arabicPeriod"/>
            </a:pPr>
            <a:endParaRPr lang="de-DE" dirty="0"/>
          </a:p>
          <a:p>
            <a:pPr marL="514350" indent="-514350">
              <a:buAutoNum type="arabicPeriod"/>
            </a:pPr>
            <a:endParaRPr lang="de-DE" dirty="0"/>
          </a:p>
        </p:txBody>
      </p:sp>
      <p:sp>
        <p:nvSpPr>
          <p:cNvPr id="4" name="Rechteck 3">
            <a:extLst>
              <a:ext uri="{FF2B5EF4-FFF2-40B4-BE49-F238E27FC236}">
                <a16:creationId xmlns:a16="http://schemas.microsoft.com/office/drawing/2014/main" id="{4A5600B9-25A7-6694-CC85-209BEA694508}"/>
              </a:ext>
            </a:extLst>
          </p:cNvPr>
          <p:cNvSpPr/>
          <p:nvPr/>
        </p:nvSpPr>
        <p:spPr>
          <a:xfrm>
            <a:off x="7549662" y="6564923"/>
            <a:ext cx="4314092" cy="19929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a:p>
        </p:txBody>
      </p:sp>
      <p:sp>
        <p:nvSpPr>
          <p:cNvPr id="5" name="Textfeld 4"/>
          <p:cNvSpPr txBox="1"/>
          <p:nvPr/>
        </p:nvSpPr>
        <p:spPr>
          <a:xfrm>
            <a:off x="154045" y="823435"/>
            <a:ext cx="11482898" cy="6186309"/>
          </a:xfrm>
          <a:prstGeom prst="rect">
            <a:avLst/>
          </a:prstGeom>
          <a:noFill/>
        </p:spPr>
        <p:txBody>
          <a:bodyPr wrap="square" rtlCol="0">
            <a:spAutoFit/>
          </a:bodyPr>
          <a:lstStyle/>
          <a:p>
            <a:r>
              <a:rPr lang="de-DE" b="1" i="1" dirty="0"/>
              <a:t>Leitung und Begleitung</a:t>
            </a:r>
          </a:p>
          <a:p>
            <a:endParaRPr lang="de-DE" dirty="0"/>
          </a:p>
          <a:p>
            <a:r>
              <a:rPr lang="en-US" i="1" dirty="0" err="1"/>
              <a:t>Schulveranstaltungen</a:t>
            </a:r>
            <a:r>
              <a:rPr lang="en-US" i="1" dirty="0"/>
              <a:t> </a:t>
            </a:r>
            <a:r>
              <a:rPr lang="en-US" i="1" dirty="0" err="1"/>
              <a:t>mit</a:t>
            </a:r>
            <a:r>
              <a:rPr lang="en-US" i="1" dirty="0"/>
              <a:t> </a:t>
            </a:r>
            <a:r>
              <a:rPr lang="en-US" i="1" dirty="0" err="1"/>
              <a:t>überwiegend</a:t>
            </a:r>
            <a:r>
              <a:rPr lang="en-US" i="1" dirty="0"/>
              <a:t> </a:t>
            </a:r>
            <a:r>
              <a:rPr lang="en-US" b="1" i="1" dirty="0" err="1"/>
              <a:t>projektbezogenen</a:t>
            </a:r>
            <a:r>
              <a:rPr lang="en-US" b="1" i="1" dirty="0"/>
              <a:t> </a:t>
            </a:r>
            <a:r>
              <a:rPr lang="en-US" b="1" i="1" dirty="0" err="1"/>
              <a:t>Inhalten</a:t>
            </a:r>
            <a:r>
              <a:rPr lang="en-US" i="1" dirty="0"/>
              <a:t>: </a:t>
            </a:r>
            <a:endParaRPr lang="en-US" dirty="0"/>
          </a:p>
          <a:p>
            <a:r>
              <a:rPr lang="de-DE" i="1" dirty="0"/>
              <a:t>0 Begleitpersonen: bis 21 Schüler und Schülerinnen </a:t>
            </a:r>
            <a:endParaRPr lang="de-DE" dirty="0"/>
          </a:p>
          <a:p>
            <a:r>
              <a:rPr lang="de-DE" i="1" dirty="0"/>
              <a:t>1 Begleitperson: 17 bis 43 Schüler und Schülerinnen </a:t>
            </a:r>
            <a:endParaRPr lang="de-DE" dirty="0"/>
          </a:p>
          <a:p>
            <a:r>
              <a:rPr lang="de-DE" i="1" dirty="0"/>
              <a:t>2 Begleitpersonen: 34 bis 65 Schüler und Schülerinnen </a:t>
            </a:r>
            <a:r>
              <a:rPr lang="de-DE" dirty="0"/>
              <a:t>	</a:t>
            </a:r>
          </a:p>
          <a:p>
            <a:r>
              <a:rPr lang="de-DE" i="1" dirty="0"/>
              <a:t>3 Begleitpersonen: 51 bis 87 Schüler und Schülerinnen </a:t>
            </a:r>
            <a:endParaRPr lang="de-DE" dirty="0"/>
          </a:p>
          <a:p>
            <a:r>
              <a:rPr lang="de-DE" i="1" dirty="0"/>
              <a:t>4 Begleitpersonen: 68 bis 109 Schüler und Schülerinnen </a:t>
            </a:r>
            <a:endParaRPr lang="de-DE" dirty="0"/>
          </a:p>
          <a:p>
            <a:r>
              <a:rPr lang="de-DE" i="1" dirty="0"/>
              <a:t>5 Begleitpersonen: 85 bis 131 Schüler und Schülerinnen </a:t>
            </a:r>
            <a:endParaRPr lang="de-DE" dirty="0"/>
          </a:p>
          <a:p>
            <a:r>
              <a:rPr lang="de-DE" i="1" dirty="0"/>
              <a:t>6 Begleitpersonen: 102 bis 153 Schüler und Schülerinnen </a:t>
            </a:r>
            <a:endParaRPr lang="de-DE" dirty="0"/>
          </a:p>
          <a:p>
            <a:endParaRPr lang="en-US" i="1" dirty="0"/>
          </a:p>
          <a:p>
            <a:r>
              <a:rPr lang="en-US" i="1" dirty="0" err="1"/>
              <a:t>Schulveranstaltungen</a:t>
            </a:r>
            <a:r>
              <a:rPr lang="en-US" i="1" dirty="0"/>
              <a:t> </a:t>
            </a:r>
            <a:r>
              <a:rPr lang="en-US" i="1" dirty="0" err="1"/>
              <a:t>mit</a:t>
            </a:r>
            <a:r>
              <a:rPr lang="en-US" i="1" dirty="0"/>
              <a:t> </a:t>
            </a:r>
            <a:r>
              <a:rPr lang="en-US" i="1" dirty="0" err="1"/>
              <a:t>überwiegend</a:t>
            </a:r>
            <a:r>
              <a:rPr lang="en-US" i="1" dirty="0"/>
              <a:t> </a:t>
            </a:r>
            <a:r>
              <a:rPr lang="en-US" b="1" i="1" dirty="0" err="1"/>
              <a:t>sprachlichen</a:t>
            </a:r>
            <a:r>
              <a:rPr lang="en-US" b="1" i="1" dirty="0"/>
              <a:t> </a:t>
            </a:r>
            <a:r>
              <a:rPr lang="en-US" b="1" i="1" dirty="0" err="1"/>
              <a:t>Schwerpunkten</a:t>
            </a:r>
            <a:r>
              <a:rPr lang="en-US" i="1" dirty="0"/>
              <a:t>: </a:t>
            </a:r>
            <a:endParaRPr lang="en-US" dirty="0"/>
          </a:p>
          <a:p>
            <a:r>
              <a:rPr lang="de-DE" i="1" dirty="0"/>
              <a:t>0 Begleitpersonen: bis 26 Schüler und Schülerinnen </a:t>
            </a:r>
            <a:endParaRPr lang="de-DE" dirty="0"/>
          </a:p>
          <a:p>
            <a:r>
              <a:rPr lang="de-DE" i="1" dirty="0"/>
              <a:t>1 Begleitperson: 23 bis 53 Schüler und Schülerinnen </a:t>
            </a:r>
            <a:endParaRPr lang="de-DE" dirty="0"/>
          </a:p>
          <a:p>
            <a:r>
              <a:rPr lang="de-DE" i="1" dirty="0"/>
              <a:t>2 Begleitpersonen: 46 bis 80 Schüler und Schülerinnen </a:t>
            </a:r>
            <a:endParaRPr lang="de-DE" dirty="0"/>
          </a:p>
          <a:p>
            <a:r>
              <a:rPr lang="de-DE" i="1" dirty="0"/>
              <a:t>3 Begleitpersonen: 69 bis 107 Schüler und Schülerinnen </a:t>
            </a:r>
            <a:endParaRPr lang="de-DE" dirty="0"/>
          </a:p>
          <a:p>
            <a:r>
              <a:rPr lang="de-DE" i="1" dirty="0"/>
              <a:t>4 Begleitpersonen: 92 bis 134 Schüler und Schülerinnen </a:t>
            </a:r>
            <a:endParaRPr lang="de-DE" dirty="0"/>
          </a:p>
          <a:p>
            <a:r>
              <a:rPr lang="de-DE" i="1" dirty="0"/>
              <a:t>5 Begleitpersonen: 115 bis 161 Schüler und Schülerinnen </a:t>
            </a:r>
            <a:endParaRPr lang="de-DE" dirty="0"/>
          </a:p>
          <a:p>
            <a:r>
              <a:rPr lang="de-DE" i="1" dirty="0"/>
              <a:t>6 Begleitpersonen: 138 bis 188 Schüler und Schülerinnen </a:t>
            </a:r>
            <a:r>
              <a:rPr lang="de-DE" dirty="0"/>
              <a:t>	</a:t>
            </a:r>
          </a:p>
          <a:p>
            <a:endParaRPr lang="de-DE" dirty="0"/>
          </a:p>
          <a:p>
            <a:endParaRPr lang="de-DE" dirty="0"/>
          </a:p>
          <a:p>
            <a:endParaRPr lang="en-US" dirty="0"/>
          </a:p>
        </p:txBody>
      </p:sp>
    </p:spTree>
    <p:extLst>
      <p:ext uri="{BB962C8B-B14F-4D97-AF65-F5344CB8AC3E}">
        <p14:creationId xmlns:p14="http://schemas.microsoft.com/office/powerpoint/2010/main" val="1978991904"/>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DefaultSectionNames xmlns="1bbf7f26-0336-4e03-ab49-35e20371ca5d" xsi:nil="true"/>
    <Members xmlns="1bbf7f26-0336-4e03-ab49-35e20371ca5d">
      <UserInfo>
        <DisplayName/>
        <AccountId xsi:nil="true"/>
        <AccountType/>
      </UserInfo>
    </Members>
    <Member_Groups xmlns="1bbf7f26-0336-4e03-ab49-35e20371ca5d">
      <UserInfo>
        <DisplayName/>
        <AccountId xsi:nil="true"/>
        <AccountType/>
      </UserInfo>
    </Member_Groups>
    <FolderType xmlns="1bbf7f26-0336-4e03-ab49-35e20371ca5d" xsi:nil="true"/>
    <Owner xmlns="1bbf7f26-0336-4e03-ab49-35e20371ca5d">
      <UserInfo>
        <DisplayName/>
        <AccountId xsi:nil="true"/>
        <AccountType/>
      </UserInfo>
    </Owner>
    <Leaders xmlns="1bbf7f26-0336-4e03-ab49-35e20371ca5d">
      <UserInfo>
        <DisplayName/>
        <AccountId xsi:nil="true"/>
        <AccountType/>
      </UserInfo>
    </Leaders>
    <NotebookType xmlns="1bbf7f26-0336-4e03-ab49-35e20371ca5d" xsi:nil="true"/>
    <Invited_Members xmlns="1bbf7f26-0336-4e03-ab49-35e20371ca5d" xsi:nil="true"/>
    <Self_Registration_Enabled xmlns="1bbf7f26-0336-4e03-ab49-35e20371ca5d" xsi:nil="true"/>
    <AppVersion xmlns="1bbf7f26-0336-4e03-ab49-35e20371ca5d" xsi:nil="true"/>
    <Invited_Leaders xmlns="1bbf7f26-0336-4e03-ab49-35e20371ca5d" xsi:nil="true"/>
    <Has_Leaders_Only_SectionGroup xmlns="1bbf7f26-0336-4e03-ab49-35e20371ca5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39D5ED9AE87EA48AC308F539CFE0A0D" ma:contentTypeVersion="24" ma:contentTypeDescription="Create a new document." ma:contentTypeScope="" ma:versionID="0267e7ae354a279ecd457d932e60dcee">
  <xsd:schema xmlns:xsd="http://www.w3.org/2001/XMLSchema" xmlns:xs="http://www.w3.org/2001/XMLSchema" xmlns:p="http://schemas.microsoft.com/office/2006/metadata/properties" xmlns:ns3="95e379ea-90a4-4709-aecd-2921ddefb30c" xmlns:ns4="1bbf7f26-0336-4e03-ab49-35e20371ca5d" targetNamespace="http://schemas.microsoft.com/office/2006/metadata/properties" ma:root="true" ma:fieldsID="719ec991c6ecc91c540bfe8ca5e96602" ns3:_="" ns4:_="">
    <xsd:import namespace="95e379ea-90a4-4709-aecd-2921ddefb30c"/>
    <xsd:import namespace="1bbf7f26-0336-4e03-ab49-35e20371ca5d"/>
    <xsd:element name="properties">
      <xsd:complexType>
        <xsd:sequence>
          <xsd:element name="documentManagement">
            <xsd:complexType>
              <xsd:all>
                <xsd:element ref="ns3:SharedWithUsers" minOccurs="0"/>
                <xsd:element ref="ns3:SharingHintHash" minOccurs="0"/>
                <xsd:element ref="ns3:SharedWithDetails" minOccurs="0"/>
                <xsd:element ref="ns4:NotebookType" minOccurs="0"/>
                <xsd:element ref="ns4:FolderType" minOccurs="0"/>
                <xsd:element ref="ns4:Owner" minOccurs="0"/>
                <xsd:element ref="ns4:DefaultSectionNames" minOccurs="0"/>
                <xsd:element ref="ns4:AppVersion" minOccurs="0"/>
                <xsd:element ref="ns4:Leaders" minOccurs="0"/>
                <xsd:element ref="ns4:Members" minOccurs="0"/>
                <xsd:element ref="ns4:Member_Groups" minOccurs="0"/>
                <xsd:element ref="ns4:Invited_Leaders" minOccurs="0"/>
                <xsd:element ref="ns4:Invited_Members" minOccurs="0"/>
                <xsd:element ref="ns4:Self_Registration_Enabled" minOccurs="0"/>
                <xsd:element ref="ns4:Has_Leaders_Only_SectionGroup"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379ea-90a4-4709-aecd-2921ddefb30c"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23" nillable="true" ma:displayName="Last Shared By User" ma:description="" ma:internalName="LastSharedByUser" ma:readOnly="true">
      <xsd:simpleType>
        <xsd:restriction base="dms:Note">
          <xsd:maxLength value="255"/>
        </xsd:restriction>
      </xsd:simpleType>
    </xsd:element>
    <xsd:element name="LastSharedByTime" ma:index="24"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bbf7f26-0336-4e03-ab49-35e20371ca5d"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4" nillable="true" ma:displayName="Default Section Names" ma:internalName="DefaultSectionNames">
      <xsd:simpleType>
        <xsd:restriction base="dms:Note">
          <xsd:maxLength value="255"/>
        </xsd:restriction>
      </xsd:simpleType>
    </xsd:element>
    <xsd:element name="AppVersion" ma:index="15" nillable="true" ma:displayName="App Version" ma:internalName="AppVersion">
      <xsd:simpleType>
        <xsd:restriction base="dms:Text"/>
      </xsd:simpleType>
    </xsd:element>
    <xsd:element name="Leaders" ma:index="16"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7"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8"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9" nillable="true" ma:displayName="Invited Leaders" ma:internalName="Invited_Leaders">
      <xsd:simpleType>
        <xsd:restriction base="dms:Note">
          <xsd:maxLength value="255"/>
        </xsd:restriction>
      </xsd:simpleType>
    </xsd:element>
    <xsd:element name="Invited_Members" ma:index="20" nillable="true" ma:displayName="Invited Members" ma:internalName="Invited_Members">
      <xsd:simpleType>
        <xsd:restriction base="dms:Note">
          <xsd:maxLength value="255"/>
        </xsd:restriction>
      </xsd:simpleType>
    </xsd:element>
    <xsd:element name="Self_Registration_Enabled" ma:index="21" nillable="true" ma:displayName="Self_Registration_Enabled" ma:internalName="Self_Registration_Enabled">
      <xsd:simpleType>
        <xsd:restriction base="dms:Boolean"/>
      </xsd:simpleType>
    </xsd:element>
    <xsd:element name="Has_Leaders_Only_SectionGroup" ma:index="22" nillable="true" ma:displayName="Has Leaders Only SectionGroup" ma:internalName="Has_Leaders_Only_SectionGroup">
      <xsd:simpleType>
        <xsd:restriction base="dms:Boolean"/>
      </xsd:simpleType>
    </xsd:element>
    <xsd:element name="MediaServiceMetadata" ma:index="25" nillable="true" ma:displayName="MediaServiceMetadata" ma:description="" ma:hidden="true" ma:internalName="MediaServiceMetadata" ma:readOnly="true">
      <xsd:simpleType>
        <xsd:restriction base="dms:Note"/>
      </xsd:simpleType>
    </xsd:element>
    <xsd:element name="MediaServiceFastMetadata" ma:index="26" nillable="true" ma:displayName="MediaServiceFastMetadata" ma:description="" ma:hidden="true" ma:internalName="MediaServiceFastMetadata" ma:readOnly="true">
      <xsd:simpleType>
        <xsd:restriction base="dms:Note"/>
      </xsd:simpleType>
    </xsd:element>
    <xsd:element name="MediaServiceDateTaken" ma:index="27" nillable="true" ma:displayName="MediaServiceDateTaken" ma:description="" ma:hidden="true" ma:internalName="MediaServiceDateTaken" ma:readOnly="true">
      <xsd:simpleType>
        <xsd:restriction base="dms:Text"/>
      </xsd:simpleType>
    </xsd:element>
    <xsd:element name="MediaServiceAutoTags" ma:index="28" nillable="true" ma:displayName="MediaServiceAutoTags" ma:internalName="MediaServiceAutoTags" ma:readOnly="true">
      <xsd:simpleType>
        <xsd:restriction base="dms:Text"/>
      </xsd:simpleType>
    </xsd:element>
    <xsd:element name="MediaServiceOCR" ma:index="29" nillable="true" ma:displayName="MediaServiceOCR" ma:internalName="MediaServiceOCR"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FFFD69-556A-4B94-B00D-671AB95E0E45}">
  <ds:schemaRefs>
    <ds:schemaRef ds:uri="http://schemas.microsoft.com/office/2006/metadata/properties"/>
    <ds:schemaRef ds:uri="http://purl.org/dc/elements/1.1/"/>
    <ds:schemaRef ds:uri="http://schemas.openxmlformats.org/package/2006/metadata/core-properties"/>
    <ds:schemaRef ds:uri="95e379ea-90a4-4709-aecd-2921ddefb30c"/>
    <ds:schemaRef ds:uri="http://purl.org/dc/terms/"/>
    <ds:schemaRef ds:uri="http://schemas.microsoft.com/office/2006/documentManagement/types"/>
    <ds:schemaRef ds:uri="http://www.w3.org/XML/1998/namespace"/>
    <ds:schemaRef ds:uri="http://schemas.microsoft.com/office/infopath/2007/PartnerControls"/>
    <ds:schemaRef ds:uri="1bbf7f26-0336-4e03-ab49-35e20371ca5d"/>
    <ds:schemaRef ds:uri="http://purl.org/dc/dcmitype/"/>
  </ds:schemaRefs>
</ds:datastoreItem>
</file>

<file path=customXml/itemProps2.xml><?xml version="1.0" encoding="utf-8"?>
<ds:datastoreItem xmlns:ds="http://schemas.openxmlformats.org/officeDocument/2006/customXml" ds:itemID="{BA848B55-A635-4577-817F-196D5E6CA2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379ea-90a4-4709-aecd-2921ddefb30c"/>
    <ds:schemaRef ds:uri="1bbf7f26-0336-4e03-ab49-35e20371ca5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2BC711F-6B50-4986-80E0-72EDE70254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1398</Words>
  <Application>Microsoft Office PowerPoint</Application>
  <PresentationFormat>Breitbild</PresentationFormat>
  <Paragraphs>253</Paragraphs>
  <Slides>15</Slides>
  <Notes>15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15</vt:i4>
      </vt:variant>
    </vt:vector>
  </HeadingPairs>
  <TitlesOfParts>
    <vt:vector size="20" baseType="lpstr">
      <vt:lpstr>Arial</vt:lpstr>
      <vt:lpstr>Calibri</vt:lpstr>
      <vt:lpstr>Calibri Light</vt:lpstr>
      <vt:lpstr>Wingdings</vt:lpstr>
      <vt:lpstr>Office</vt:lpstr>
      <vt:lpstr>PowerPoint-Präsentation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lpstr> Schulveranstaltungen und Exkursionen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Peter Harrich</dc:creator>
  <cp:lastModifiedBy>Pließnig Gabriele</cp:lastModifiedBy>
  <cp:revision>77</cp:revision>
  <cp:lastPrinted>2023-02-02T16:50:32Z</cp:lastPrinted>
  <dcterms:created xsi:type="dcterms:W3CDTF">2019-12-03T12:47:57Z</dcterms:created>
  <dcterms:modified xsi:type="dcterms:W3CDTF">2024-11-27T10:23:33Z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0x010100339D5ED9AE87EA48AC308F539CFE0A0D</vt:lpwstr>
  </property>
</Properties>
</file>