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xml" ContentType="application/vnd.openxmlformats-officedocument.presentationml.notesSlide+xml"/>
  <Override PartName="/ppt/charts/chart1.xml" ContentType="application/vnd.openxmlformats-officedocument.drawingml.chart+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43"/>
  </p:notesMasterIdLst>
  <p:handoutMasterIdLst>
    <p:handoutMasterId r:id="rId44"/>
  </p:handoutMasterIdLst>
  <p:sldIdLst>
    <p:sldId id="282" r:id="rId3"/>
    <p:sldId id="288" r:id="rId4"/>
    <p:sldId id="289" r:id="rId5"/>
    <p:sldId id="292" r:id="rId6"/>
    <p:sldId id="290" r:id="rId7"/>
    <p:sldId id="318" r:id="rId8"/>
    <p:sldId id="319" r:id="rId9"/>
    <p:sldId id="320" r:id="rId10"/>
    <p:sldId id="300" r:id="rId11"/>
    <p:sldId id="301" r:id="rId12"/>
    <p:sldId id="302" r:id="rId13"/>
    <p:sldId id="303" r:id="rId14"/>
    <p:sldId id="304" r:id="rId15"/>
    <p:sldId id="291" r:id="rId16"/>
    <p:sldId id="293" r:id="rId17"/>
    <p:sldId id="297" r:id="rId18"/>
    <p:sldId id="310" r:id="rId19"/>
    <p:sldId id="333" r:id="rId20"/>
    <p:sldId id="334" r:id="rId21"/>
    <p:sldId id="335" r:id="rId22"/>
    <p:sldId id="336" r:id="rId23"/>
    <p:sldId id="306" r:id="rId24"/>
    <p:sldId id="307" r:id="rId25"/>
    <p:sldId id="331" r:id="rId26"/>
    <p:sldId id="332" r:id="rId27"/>
    <p:sldId id="321" r:id="rId28"/>
    <p:sldId id="322" r:id="rId29"/>
    <p:sldId id="323" r:id="rId30"/>
    <p:sldId id="324" r:id="rId31"/>
    <p:sldId id="325" r:id="rId32"/>
    <p:sldId id="326" r:id="rId33"/>
    <p:sldId id="327" r:id="rId34"/>
    <p:sldId id="328" r:id="rId35"/>
    <p:sldId id="329" r:id="rId36"/>
    <p:sldId id="330" r:id="rId37"/>
    <p:sldId id="299" r:id="rId38"/>
    <p:sldId id="309" r:id="rId39"/>
    <p:sldId id="315" r:id="rId40"/>
    <p:sldId id="316" r:id="rId41"/>
    <p:sldId id="317" r:id="rId42"/>
  </p:sldIdLst>
  <p:sldSz cx="9144000" cy="6858000" type="screen4x3"/>
  <p:notesSz cx="6858000" cy="9144000"/>
  <p:defaultTextStyle>
    <a:defPPr>
      <a:defRPr lang="de-DE"/>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31A7E"/>
    <a:srgbClr val="777777"/>
    <a:srgbClr val="CC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5915" autoAdjust="0"/>
  </p:normalViewPr>
  <p:slideViewPr>
    <p:cSldViewPr>
      <p:cViewPr varScale="1">
        <p:scale>
          <a:sx n="71" d="100"/>
          <a:sy n="71" d="100"/>
        </p:scale>
        <p:origin x="-1356"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6" d="100"/>
          <a:sy n="56" d="100"/>
        </p:scale>
        <p:origin x="-2886"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notesMaster" Target="notesMasters/notesMaster1.xml"/><Relationship Id="rId48"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Mappe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de-A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de-AT" sz="1400" b="0" dirty="0">
                <a:latin typeface="Lucida Handwriting" pitchFamily="66" charset="0"/>
              </a:rPr>
              <a:t>Meine</a:t>
            </a:r>
            <a:r>
              <a:rPr lang="de-AT" sz="1400" b="0" baseline="0" dirty="0">
                <a:latin typeface="Lucida Handwriting" pitchFamily="66" charset="0"/>
              </a:rPr>
              <a:t> Schreibkompetenz</a:t>
            </a:r>
            <a:endParaRPr lang="de-AT" sz="1400" b="0" dirty="0">
              <a:latin typeface="Lucida Handwriting" pitchFamily="66" charset="0"/>
            </a:endParaRPr>
          </a:p>
        </c:rich>
      </c:tx>
      <c:layout/>
      <c:overlay val="0"/>
    </c:title>
    <c:autoTitleDeleted val="0"/>
    <c:plotArea>
      <c:layout/>
      <c:lineChart>
        <c:grouping val="stacked"/>
        <c:varyColors val="0"/>
        <c:ser>
          <c:idx val="0"/>
          <c:order val="0"/>
          <c:tx>
            <c:strRef>
              <c:f>Tabelle1!$C$1</c:f>
              <c:strCache>
                <c:ptCount val="1"/>
                <c:pt idx="0">
                  <c:v>Ergebnis</c:v>
                </c:pt>
              </c:strCache>
            </c:strRef>
          </c:tx>
          <c:marker>
            <c:symbol val="none"/>
          </c:marker>
          <c:cat>
            <c:strRef>
              <c:f>Tabelle1!$B$2:$B$6</c:f>
              <c:strCache>
                <c:ptCount val="5"/>
                <c:pt idx="0">
                  <c:v>A</c:v>
                </c:pt>
                <c:pt idx="1">
                  <c:v>B</c:v>
                </c:pt>
                <c:pt idx="2">
                  <c:v>C</c:v>
                </c:pt>
                <c:pt idx="3">
                  <c:v>D</c:v>
                </c:pt>
                <c:pt idx="4">
                  <c:v>E</c:v>
                </c:pt>
              </c:strCache>
            </c:strRef>
          </c:cat>
          <c:val>
            <c:numRef>
              <c:f>Tabelle1!$C$2:$C$6</c:f>
              <c:numCache>
                <c:formatCode>General</c:formatCode>
                <c:ptCount val="5"/>
                <c:pt idx="0">
                  <c:v>2</c:v>
                </c:pt>
                <c:pt idx="1">
                  <c:v>2</c:v>
                </c:pt>
                <c:pt idx="2">
                  <c:v>3</c:v>
                </c:pt>
                <c:pt idx="3">
                  <c:v>2.5</c:v>
                </c:pt>
                <c:pt idx="4">
                  <c:v>3.5</c:v>
                </c:pt>
              </c:numCache>
            </c:numRef>
          </c:val>
          <c:smooth val="0"/>
        </c:ser>
        <c:dLbls>
          <c:showLegendKey val="0"/>
          <c:showVal val="0"/>
          <c:showCatName val="0"/>
          <c:showSerName val="0"/>
          <c:showPercent val="0"/>
          <c:showBubbleSize val="0"/>
        </c:dLbls>
        <c:marker val="1"/>
        <c:smooth val="0"/>
        <c:axId val="68994944"/>
        <c:axId val="80822272"/>
      </c:lineChart>
      <c:catAx>
        <c:axId val="68994944"/>
        <c:scaling>
          <c:orientation val="minMax"/>
        </c:scaling>
        <c:delete val="0"/>
        <c:axPos val="b"/>
        <c:majorTickMark val="out"/>
        <c:minorTickMark val="none"/>
        <c:tickLblPos val="nextTo"/>
        <c:crossAx val="80822272"/>
        <c:crosses val="autoZero"/>
        <c:auto val="1"/>
        <c:lblAlgn val="ctr"/>
        <c:lblOffset val="100"/>
        <c:noMultiLvlLbl val="0"/>
      </c:catAx>
      <c:valAx>
        <c:axId val="80822272"/>
        <c:scaling>
          <c:orientation val="minMax"/>
        </c:scaling>
        <c:delete val="0"/>
        <c:axPos val="l"/>
        <c:majorGridlines/>
        <c:numFmt formatCode="General" sourceLinked="1"/>
        <c:majorTickMark val="out"/>
        <c:minorTickMark val="none"/>
        <c:tickLblPos val="nextTo"/>
        <c:crossAx val="68994944"/>
        <c:crosses val="autoZero"/>
        <c:crossBetween val="between"/>
        <c:majorUnit val="1"/>
        <c:minorUnit val="0.5"/>
      </c:valAx>
    </c:plotArea>
    <c:plotVisOnly val="1"/>
    <c:dispBlanksAs val="zero"/>
    <c:showDLblsOverMax val="0"/>
  </c:chart>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1EAC697-94C5-42AA-B429-01DB5E27B1AA}" type="doc">
      <dgm:prSet loTypeId="urn:microsoft.com/office/officeart/2009/layout/CircleArrowProcess" loCatId="cycle" qsTypeId="urn:microsoft.com/office/officeart/2005/8/quickstyle/simple4" qsCatId="simple" csTypeId="urn:microsoft.com/office/officeart/2005/8/colors/colorful3" csCatId="colorful" phldr="1"/>
      <dgm:spPr/>
      <dgm:t>
        <a:bodyPr/>
        <a:lstStyle/>
        <a:p>
          <a:endParaRPr lang="de-AT"/>
        </a:p>
      </dgm:t>
    </dgm:pt>
    <dgm:pt modelId="{144E0930-E664-4009-8542-71AADADF6946}">
      <dgm:prSet phldrT="[Text]"/>
      <dgm:spPr/>
      <dgm:t>
        <a:bodyPr/>
        <a:lstStyle/>
        <a:p>
          <a:r>
            <a:rPr lang="de-AT" dirty="0" smtClean="0"/>
            <a:t>formativ</a:t>
          </a:r>
          <a:endParaRPr lang="de-AT" dirty="0"/>
        </a:p>
      </dgm:t>
    </dgm:pt>
    <dgm:pt modelId="{C826B1A8-A935-423C-A539-54CC078FA958}" type="parTrans" cxnId="{7076BE59-D9B6-4887-A25F-490BE29D8B60}">
      <dgm:prSet/>
      <dgm:spPr/>
      <dgm:t>
        <a:bodyPr/>
        <a:lstStyle/>
        <a:p>
          <a:endParaRPr lang="de-AT"/>
        </a:p>
      </dgm:t>
    </dgm:pt>
    <dgm:pt modelId="{BB8C0779-AB20-42A1-9254-9DBE1846DBE1}" type="sibTrans" cxnId="{7076BE59-D9B6-4887-A25F-490BE29D8B60}">
      <dgm:prSet/>
      <dgm:spPr/>
      <dgm:t>
        <a:bodyPr/>
        <a:lstStyle/>
        <a:p>
          <a:endParaRPr lang="de-AT"/>
        </a:p>
      </dgm:t>
    </dgm:pt>
    <dgm:pt modelId="{B5657635-2D5F-4622-8913-7466BDAF66C8}">
      <dgm:prSet phldrT="[Text]"/>
      <dgm:spPr/>
      <dgm:t>
        <a:bodyPr/>
        <a:lstStyle/>
        <a:p>
          <a:r>
            <a:rPr lang="de-AT" dirty="0" err="1" smtClean="0"/>
            <a:t>summativ</a:t>
          </a:r>
          <a:endParaRPr lang="de-AT" dirty="0"/>
        </a:p>
      </dgm:t>
    </dgm:pt>
    <dgm:pt modelId="{024DB3AB-7D5C-4533-AF4B-8D78576A4F30}" type="parTrans" cxnId="{CA917897-90FE-4347-8F1F-BDC26B55EC17}">
      <dgm:prSet/>
      <dgm:spPr/>
      <dgm:t>
        <a:bodyPr/>
        <a:lstStyle/>
        <a:p>
          <a:endParaRPr lang="de-AT"/>
        </a:p>
      </dgm:t>
    </dgm:pt>
    <dgm:pt modelId="{041FDFF1-A5FB-42CD-AC66-B75656415D8E}" type="sibTrans" cxnId="{CA917897-90FE-4347-8F1F-BDC26B55EC17}">
      <dgm:prSet/>
      <dgm:spPr/>
      <dgm:t>
        <a:bodyPr/>
        <a:lstStyle/>
        <a:p>
          <a:endParaRPr lang="de-AT"/>
        </a:p>
      </dgm:t>
    </dgm:pt>
    <dgm:pt modelId="{36CB5E8E-3712-4F83-8460-A1F975AC339D}">
      <dgm:prSet phldrT="[Text]"/>
      <dgm:spPr/>
      <dgm:t>
        <a:bodyPr/>
        <a:lstStyle/>
        <a:p>
          <a:r>
            <a:rPr lang="de-AT" dirty="0" smtClean="0"/>
            <a:t>Ermittlung Gesamtnote</a:t>
          </a:r>
          <a:endParaRPr lang="de-AT" dirty="0"/>
        </a:p>
      </dgm:t>
    </dgm:pt>
    <dgm:pt modelId="{9216C949-8DAE-476A-91D7-9C3C0633A94D}" type="parTrans" cxnId="{B078D43D-BCBC-4B2E-9FAA-04810B6CC77D}">
      <dgm:prSet/>
      <dgm:spPr/>
      <dgm:t>
        <a:bodyPr/>
        <a:lstStyle/>
        <a:p>
          <a:endParaRPr lang="de-AT"/>
        </a:p>
      </dgm:t>
    </dgm:pt>
    <dgm:pt modelId="{C14416E1-82B9-434E-AF62-4D7C48D48143}" type="sibTrans" cxnId="{B078D43D-BCBC-4B2E-9FAA-04810B6CC77D}">
      <dgm:prSet/>
      <dgm:spPr/>
      <dgm:t>
        <a:bodyPr/>
        <a:lstStyle/>
        <a:p>
          <a:endParaRPr lang="de-AT"/>
        </a:p>
      </dgm:t>
    </dgm:pt>
    <dgm:pt modelId="{E692F09D-F947-4AE1-8403-D75358EE0917}" type="pres">
      <dgm:prSet presAssocID="{C1EAC697-94C5-42AA-B429-01DB5E27B1AA}" presName="Name0" presStyleCnt="0">
        <dgm:presLayoutVars>
          <dgm:chMax val="7"/>
          <dgm:chPref val="7"/>
          <dgm:dir/>
          <dgm:animLvl val="lvl"/>
        </dgm:presLayoutVars>
      </dgm:prSet>
      <dgm:spPr/>
      <dgm:t>
        <a:bodyPr/>
        <a:lstStyle/>
        <a:p>
          <a:endParaRPr lang="de-AT"/>
        </a:p>
      </dgm:t>
    </dgm:pt>
    <dgm:pt modelId="{2DE7C312-B905-40EA-B295-ADD185AC876C}" type="pres">
      <dgm:prSet presAssocID="{144E0930-E664-4009-8542-71AADADF6946}" presName="Accent1" presStyleCnt="0"/>
      <dgm:spPr/>
    </dgm:pt>
    <dgm:pt modelId="{3EF83173-C784-4BE5-977E-E9AF27F27A4A}" type="pres">
      <dgm:prSet presAssocID="{144E0930-E664-4009-8542-71AADADF6946}" presName="Accent" presStyleLbl="node1" presStyleIdx="0" presStyleCnt="3"/>
      <dgm:spPr>
        <a:solidFill>
          <a:schemeClr val="bg1"/>
        </a:solidFill>
      </dgm:spPr>
      <dgm:t>
        <a:bodyPr/>
        <a:lstStyle/>
        <a:p>
          <a:endParaRPr lang="de-AT"/>
        </a:p>
      </dgm:t>
    </dgm:pt>
    <dgm:pt modelId="{A42EB54F-7427-4243-B195-472739E9A3E2}" type="pres">
      <dgm:prSet presAssocID="{144E0930-E664-4009-8542-71AADADF6946}" presName="Parent1" presStyleLbl="revTx" presStyleIdx="0" presStyleCnt="3">
        <dgm:presLayoutVars>
          <dgm:chMax val="1"/>
          <dgm:chPref val="1"/>
          <dgm:bulletEnabled val="1"/>
        </dgm:presLayoutVars>
      </dgm:prSet>
      <dgm:spPr/>
      <dgm:t>
        <a:bodyPr/>
        <a:lstStyle/>
        <a:p>
          <a:endParaRPr lang="de-AT"/>
        </a:p>
      </dgm:t>
    </dgm:pt>
    <dgm:pt modelId="{B847CBF9-1859-460A-BB7E-5CFE07032C6D}" type="pres">
      <dgm:prSet presAssocID="{B5657635-2D5F-4622-8913-7466BDAF66C8}" presName="Accent2" presStyleCnt="0"/>
      <dgm:spPr/>
    </dgm:pt>
    <dgm:pt modelId="{C2422BA7-7CD7-4CF1-96A1-6EED328CF1B7}" type="pres">
      <dgm:prSet presAssocID="{B5657635-2D5F-4622-8913-7466BDAF66C8}" presName="Accent" presStyleLbl="node1" presStyleIdx="1" presStyleCnt="3"/>
      <dgm:spPr/>
    </dgm:pt>
    <dgm:pt modelId="{371BAD4D-725C-4843-AB72-1950588EAA11}" type="pres">
      <dgm:prSet presAssocID="{B5657635-2D5F-4622-8913-7466BDAF66C8}" presName="Parent2" presStyleLbl="revTx" presStyleIdx="1" presStyleCnt="3">
        <dgm:presLayoutVars>
          <dgm:chMax val="1"/>
          <dgm:chPref val="1"/>
          <dgm:bulletEnabled val="1"/>
        </dgm:presLayoutVars>
      </dgm:prSet>
      <dgm:spPr/>
      <dgm:t>
        <a:bodyPr/>
        <a:lstStyle/>
        <a:p>
          <a:endParaRPr lang="de-AT"/>
        </a:p>
      </dgm:t>
    </dgm:pt>
    <dgm:pt modelId="{8370A243-3364-4FC9-904C-E1E318E2A6DC}" type="pres">
      <dgm:prSet presAssocID="{36CB5E8E-3712-4F83-8460-A1F975AC339D}" presName="Accent3" presStyleCnt="0"/>
      <dgm:spPr/>
    </dgm:pt>
    <dgm:pt modelId="{AA49A3C1-15CB-489B-9FEC-BEDB4208014A}" type="pres">
      <dgm:prSet presAssocID="{36CB5E8E-3712-4F83-8460-A1F975AC339D}" presName="Accent" presStyleLbl="node1" presStyleIdx="2" presStyleCnt="3"/>
      <dgm:spPr>
        <a:solidFill>
          <a:schemeClr val="bg1"/>
        </a:solidFill>
      </dgm:spPr>
      <dgm:t>
        <a:bodyPr/>
        <a:lstStyle/>
        <a:p>
          <a:endParaRPr lang="de-AT"/>
        </a:p>
      </dgm:t>
    </dgm:pt>
    <dgm:pt modelId="{FC981936-C5A2-4D5D-9CD5-060D3B41F5FC}" type="pres">
      <dgm:prSet presAssocID="{36CB5E8E-3712-4F83-8460-A1F975AC339D}" presName="Parent3" presStyleLbl="revTx" presStyleIdx="2" presStyleCnt="3">
        <dgm:presLayoutVars>
          <dgm:chMax val="1"/>
          <dgm:chPref val="1"/>
          <dgm:bulletEnabled val="1"/>
        </dgm:presLayoutVars>
      </dgm:prSet>
      <dgm:spPr/>
      <dgm:t>
        <a:bodyPr/>
        <a:lstStyle/>
        <a:p>
          <a:endParaRPr lang="de-AT"/>
        </a:p>
      </dgm:t>
    </dgm:pt>
  </dgm:ptLst>
  <dgm:cxnLst>
    <dgm:cxn modelId="{13AA5C5F-83A3-4935-A878-AF8255D5D66C}" type="presOf" srcId="{C1EAC697-94C5-42AA-B429-01DB5E27B1AA}" destId="{E692F09D-F947-4AE1-8403-D75358EE0917}" srcOrd="0" destOrd="0" presId="urn:microsoft.com/office/officeart/2009/layout/CircleArrowProcess"/>
    <dgm:cxn modelId="{51B72724-00E8-453F-B95A-05603AD8F6E4}" type="presOf" srcId="{144E0930-E664-4009-8542-71AADADF6946}" destId="{A42EB54F-7427-4243-B195-472739E9A3E2}" srcOrd="0" destOrd="0" presId="urn:microsoft.com/office/officeart/2009/layout/CircleArrowProcess"/>
    <dgm:cxn modelId="{CDB9687D-8B84-464F-AE04-C9CB90D9257A}" type="presOf" srcId="{B5657635-2D5F-4622-8913-7466BDAF66C8}" destId="{371BAD4D-725C-4843-AB72-1950588EAA11}" srcOrd="0" destOrd="0" presId="urn:microsoft.com/office/officeart/2009/layout/CircleArrowProcess"/>
    <dgm:cxn modelId="{7076BE59-D9B6-4887-A25F-490BE29D8B60}" srcId="{C1EAC697-94C5-42AA-B429-01DB5E27B1AA}" destId="{144E0930-E664-4009-8542-71AADADF6946}" srcOrd="0" destOrd="0" parTransId="{C826B1A8-A935-423C-A539-54CC078FA958}" sibTransId="{BB8C0779-AB20-42A1-9254-9DBE1846DBE1}"/>
    <dgm:cxn modelId="{B078D43D-BCBC-4B2E-9FAA-04810B6CC77D}" srcId="{C1EAC697-94C5-42AA-B429-01DB5E27B1AA}" destId="{36CB5E8E-3712-4F83-8460-A1F975AC339D}" srcOrd="2" destOrd="0" parTransId="{9216C949-8DAE-476A-91D7-9C3C0633A94D}" sibTransId="{C14416E1-82B9-434E-AF62-4D7C48D48143}"/>
    <dgm:cxn modelId="{17D4AFB1-A4DB-4C0B-BBBD-144464E96BEB}" type="presOf" srcId="{36CB5E8E-3712-4F83-8460-A1F975AC339D}" destId="{FC981936-C5A2-4D5D-9CD5-060D3B41F5FC}" srcOrd="0" destOrd="0" presId="urn:microsoft.com/office/officeart/2009/layout/CircleArrowProcess"/>
    <dgm:cxn modelId="{CA917897-90FE-4347-8F1F-BDC26B55EC17}" srcId="{C1EAC697-94C5-42AA-B429-01DB5E27B1AA}" destId="{B5657635-2D5F-4622-8913-7466BDAF66C8}" srcOrd="1" destOrd="0" parTransId="{024DB3AB-7D5C-4533-AF4B-8D78576A4F30}" sibTransId="{041FDFF1-A5FB-42CD-AC66-B75656415D8E}"/>
    <dgm:cxn modelId="{DED5C42F-105A-4EE5-A9B7-96CE57E9AD07}" type="presParOf" srcId="{E692F09D-F947-4AE1-8403-D75358EE0917}" destId="{2DE7C312-B905-40EA-B295-ADD185AC876C}" srcOrd="0" destOrd="0" presId="urn:microsoft.com/office/officeart/2009/layout/CircleArrowProcess"/>
    <dgm:cxn modelId="{DC23783E-5C89-441A-A634-F8055AE0CBBE}" type="presParOf" srcId="{2DE7C312-B905-40EA-B295-ADD185AC876C}" destId="{3EF83173-C784-4BE5-977E-E9AF27F27A4A}" srcOrd="0" destOrd="0" presId="urn:microsoft.com/office/officeart/2009/layout/CircleArrowProcess"/>
    <dgm:cxn modelId="{5042AFE8-2F54-43F0-AAB1-F5763E954CF6}" type="presParOf" srcId="{E692F09D-F947-4AE1-8403-D75358EE0917}" destId="{A42EB54F-7427-4243-B195-472739E9A3E2}" srcOrd="1" destOrd="0" presId="urn:microsoft.com/office/officeart/2009/layout/CircleArrowProcess"/>
    <dgm:cxn modelId="{5B1BAC3C-9F75-487F-A17E-68E848793A5F}" type="presParOf" srcId="{E692F09D-F947-4AE1-8403-D75358EE0917}" destId="{B847CBF9-1859-460A-BB7E-5CFE07032C6D}" srcOrd="2" destOrd="0" presId="urn:microsoft.com/office/officeart/2009/layout/CircleArrowProcess"/>
    <dgm:cxn modelId="{91E50EB3-A331-40CB-8127-AAB8E747E078}" type="presParOf" srcId="{B847CBF9-1859-460A-BB7E-5CFE07032C6D}" destId="{C2422BA7-7CD7-4CF1-96A1-6EED328CF1B7}" srcOrd="0" destOrd="0" presId="urn:microsoft.com/office/officeart/2009/layout/CircleArrowProcess"/>
    <dgm:cxn modelId="{C4060DF8-89A2-4D79-8C05-9DA7C3E6B932}" type="presParOf" srcId="{E692F09D-F947-4AE1-8403-D75358EE0917}" destId="{371BAD4D-725C-4843-AB72-1950588EAA11}" srcOrd="3" destOrd="0" presId="urn:microsoft.com/office/officeart/2009/layout/CircleArrowProcess"/>
    <dgm:cxn modelId="{7D405985-6056-4A3D-A75A-3B9BEDE9113F}" type="presParOf" srcId="{E692F09D-F947-4AE1-8403-D75358EE0917}" destId="{8370A243-3364-4FC9-904C-E1E318E2A6DC}" srcOrd="4" destOrd="0" presId="urn:microsoft.com/office/officeart/2009/layout/CircleArrowProcess"/>
    <dgm:cxn modelId="{9503C6D8-129C-4A9F-A9C7-679C3E7A2B4D}" type="presParOf" srcId="{8370A243-3364-4FC9-904C-E1E318E2A6DC}" destId="{AA49A3C1-15CB-489B-9FEC-BEDB4208014A}" srcOrd="0" destOrd="0" presId="urn:microsoft.com/office/officeart/2009/layout/CircleArrowProcess"/>
    <dgm:cxn modelId="{6F6961C9-C591-440A-A6CA-B9814E69467A}" type="presParOf" srcId="{E692F09D-F947-4AE1-8403-D75358EE0917}" destId="{FC981936-C5A2-4D5D-9CD5-060D3B41F5FC}" srcOrd="5" destOrd="0" presId="urn:microsoft.com/office/officeart/2009/layout/CircleArrow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1EAC697-94C5-42AA-B429-01DB5E27B1AA}" type="doc">
      <dgm:prSet loTypeId="urn:microsoft.com/office/officeart/2009/layout/CircleArrowProcess" loCatId="cycle" qsTypeId="urn:microsoft.com/office/officeart/2005/8/quickstyle/simple4" qsCatId="simple" csTypeId="urn:microsoft.com/office/officeart/2005/8/colors/colorful3" csCatId="colorful" phldr="1"/>
      <dgm:spPr/>
      <dgm:t>
        <a:bodyPr/>
        <a:lstStyle/>
        <a:p>
          <a:endParaRPr lang="de-AT"/>
        </a:p>
      </dgm:t>
    </dgm:pt>
    <dgm:pt modelId="{144E0930-E664-4009-8542-71AADADF6946}">
      <dgm:prSet phldrT="[Text]"/>
      <dgm:spPr/>
      <dgm:t>
        <a:bodyPr/>
        <a:lstStyle/>
        <a:p>
          <a:r>
            <a:rPr lang="de-AT" dirty="0" smtClean="0"/>
            <a:t>formativ</a:t>
          </a:r>
          <a:endParaRPr lang="de-AT" dirty="0"/>
        </a:p>
      </dgm:t>
    </dgm:pt>
    <dgm:pt modelId="{C826B1A8-A935-423C-A539-54CC078FA958}" type="parTrans" cxnId="{7076BE59-D9B6-4887-A25F-490BE29D8B60}">
      <dgm:prSet/>
      <dgm:spPr/>
      <dgm:t>
        <a:bodyPr/>
        <a:lstStyle/>
        <a:p>
          <a:endParaRPr lang="de-AT"/>
        </a:p>
      </dgm:t>
    </dgm:pt>
    <dgm:pt modelId="{BB8C0779-AB20-42A1-9254-9DBE1846DBE1}" type="sibTrans" cxnId="{7076BE59-D9B6-4887-A25F-490BE29D8B60}">
      <dgm:prSet/>
      <dgm:spPr/>
      <dgm:t>
        <a:bodyPr/>
        <a:lstStyle/>
        <a:p>
          <a:endParaRPr lang="de-AT"/>
        </a:p>
      </dgm:t>
    </dgm:pt>
    <dgm:pt modelId="{B5657635-2D5F-4622-8913-7466BDAF66C8}">
      <dgm:prSet phldrT="[Text]"/>
      <dgm:spPr/>
      <dgm:t>
        <a:bodyPr/>
        <a:lstStyle/>
        <a:p>
          <a:r>
            <a:rPr lang="de-AT" dirty="0" err="1" smtClean="0"/>
            <a:t>summativ</a:t>
          </a:r>
          <a:endParaRPr lang="de-AT" dirty="0"/>
        </a:p>
      </dgm:t>
    </dgm:pt>
    <dgm:pt modelId="{024DB3AB-7D5C-4533-AF4B-8D78576A4F30}" type="parTrans" cxnId="{CA917897-90FE-4347-8F1F-BDC26B55EC17}">
      <dgm:prSet/>
      <dgm:spPr/>
      <dgm:t>
        <a:bodyPr/>
        <a:lstStyle/>
        <a:p>
          <a:endParaRPr lang="de-AT"/>
        </a:p>
      </dgm:t>
    </dgm:pt>
    <dgm:pt modelId="{041FDFF1-A5FB-42CD-AC66-B75656415D8E}" type="sibTrans" cxnId="{CA917897-90FE-4347-8F1F-BDC26B55EC17}">
      <dgm:prSet/>
      <dgm:spPr/>
      <dgm:t>
        <a:bodyPr/>
        <a:lstStyle/>
        <a:p>
          <a:endParaRPr lang="de-AT"/>
        </a:p>
      </dgm:t>
    </dgm:pt>
    <dgm:pt modelId="{36CB5E8E-3712-4F83-8460-A1F975AC339D}">
      <dgm:prSet phldrT="[Text]"/>
      <dgm:spPr/>
      <dgm:t>
        <a:bodyPr/>
        <a:lstStyle/>
        <a:p>
          <a:r>
            <a:rPr lang="de-AT" dirty="0" smtClean="0"/>
            <a:t>Ermittlung Gesamtnote</a:t>
          </a:r>
          <a:endParaRPr lang="de-AT" dirty="0"/>
        </a:p>
      </dgm:t>
    </dgm:pt>
    <dgm:pt modelId="{9216C949-8DAE-476A-91D7-9C3C0633A94D}" type="parTrans" cxnId="{B078D43D-BCBC-4B2E-9FAA-04810B6CC77D}">
      <dgm:prSet/>
      <dgm:spPr/>
      <dgm:t>
        <a:bodyPr/>
        <a:lstStyle/>
        <a:p>
          <a:endParaRPr lang="de-AT"/>
        </a:p>
      </dgm:t>
    </dgm:pt>
    <dgm:pt modelId="{C14416E1-82B9-434E-AF62-4D7C48D48143}" type="sibTrans" cxnId="{B078D43D-BCBC-4B2E-9FAA-04810B6CC77D}">
      <dgm:prSet/>
      <dgm:spPr/>
      <dgm:t>
        <a:bodyPr/>
        <a:lstStyle/>
        <a:p>
          <a:endParaRPr lang="de-AT"/>
        </a:p>
      </dgm:t>
    </dgm:pt>
    <dgm:pt modelId="{E692F09D-F947-4AE1-8403-D75358EE0917}" type="pres">
      <dgm:prSet presAssocID="{C1EAC697-94C5-42AA-B429-01DB5E27B1AA}" presName="Name0" presStyleCnt="0">
        <dgm:presLayoutVars>
          <dgm:chMax val="7"/>
          <dgm:chPref val="7"/>
          <dgm:dir/>
          <dgm:animLvl val="lvl"/>
        </dgm:presLayoutVars>
      </dgm:prSet>
      <dgm:spPr/>
      <dgm:t>
        <a:bodyPr/>
        <a:lstStyle/>
        <a:p>
          <a:endParaRPr lang="de-AT"/>
        </a:p>
      </dgm:t>
    </dgm:pt>
    <dgm:pt modelId="{2DE7C312-B905-40EA-B295-ADD185AC876C}" type="pres">
      <dgm:prSet presAssocID="{144E0930-E664-4009-8542-71AADADF6946}" presName="Accent1" presStyleCnt="0"/>
      <dgm:spPr/>
    </dgm:pt>
    <dgm:pt modelId="{3EF83173-C784-4BE5-977E-E9AF27F27A4A}" type="pres">
      <dgm:prSet presAssocID="{144E0930-E664-4009-8542-71AADADF6946}" presName="Accent" presStyleLbl="node1" presStyleIdx="0" presStyleCnt="3"/>
      <dgm:spPr>
        <a:solidFill>
          <a:schemeClr val="bg1"/>
        </a:solidFill>
      </dgm:spPr>
      <dgm:t>
        <a:bodyPr/>
        <a:lstStyle/>
        <a:p>
          <a:endParaRPr lang="de-AT"/>
        </a:p>
      </dgm:t>
    </dgm:pt>
    <dgm:pt modelId="{A42EB54F-7427-4243-B195-472739E9A3E2}" type="pres">
      <dgm:prSet presAssocID="{144E0930-E664-4009-8542-71AADADF6946}" presName="Parent1" presStyleLbl="revTx" presStyleIdx="0" presStyleCnt="3">
        <dgm:presLayoutVars>
          <dgm:chMax val="1"/>
          <dgm:chPref val="1"/>
          <dgm:bulletEnabled val="1"/>
        </dgm:presLayoutVars>
      </dgm:prSet>
      <dgm:spPr/>
      <dgm:t>
        <a:bodyPr/>
        <a:lstStyle/>
        <a:p>
          <a:endParaRPr lang="de-AT"/>
        </a:p>
      </dgm:t>
    </dgm:pt>
    <dgm:pt modelId="{B847CBF9-1859-460A-BB7E-5CFE07032C6D}" type="pres">
      <dgm:prSet presAssocID="{B5657635-2D5F-4622-8913-7466BDAF66C8}" presName="Accent2" presStyleCnt="0"/>
      <dgm:spPr/>
    </dgm:pt>
    <dgm:pt modelId="{C2422BA7-7CD7-4CF1-96A1-6EED328CF1B7}" type="pres">
      <dgm:prSet presAssocID="{B5657635-2D5F-4622-8913-7466BDAF66C8}" presName="Accent" presStyleLbl="node1" presStyleIdx="1" presStyleCnt="3"/>
      <dgm:spPr/>
    </dgm:pt>
    <dgm:pt modelId="{371BAD4D-725C-4843-AB72-1950588EAA11}" type="pres">
      <dgm:prSet presAssocID="{B5657635-2D5F-4622-8913-7466BDAF66C8}" presName="Parent2" presStyleLbl="revTx" presStyleIdx="1" presStyleCnt="3">
        <dgm:presLayoutVars>
          <dgm:chMax val="1"/>
          <dgm:chPref val="1"/>
          <dgm:bulletEnabled val="1"/>
        </dgm:presLayoutVars>
      </dgm:prSet>
      <dgm:spPr/>
      <dgm:t>
        <a:bodyPr/>
        <a:lstStyle/>
        <a:p>
          <a:endParaRPr lang="de-AT"/>
        </a:p>
      </dgm:t>
    </dgm:pt>
    <dgm:pt modelId="{8370A243-3364-4FC9-904C-E1E318E2A6DC}" type="pres">
      <dgm:prSet presAssocID="{36CB5E8E-3712-4F83-8460-A1F975AC339D}" presName="Accent3" presStyleCnt="0"/>
      <dgm:spPr/>
    </dgm:pt>
    <dgm:pt modelId="{AA49A3C1-15CB-489B-9FEC-BEDB4208014A}" type="pres">
      <dgm:prSet presAssocID="{36CB5E8E-3712-4F83-8460-A1F975AC339D}" presName="Accent" presStyleLbl="node1" presStyleIdx="2" presStyleCnt="3"/>
      <dgm:spPr>
        <a:solidFill>
          <a:schemeClr val="bg1"/>
        </a:solidFill>
      </dgm:spPr>
      <dgm:t>
        <a:bodyPr/>
        <a:lstStyle/>
        <a:p>
          <a:endParaRPr lang="de-AT"/>
        </a:p>
      </dgm:t>
    </dgm:pt>
    <dgm:pt modelId="{FC981936-C5A2-4D5D-9CD5-060D3B41F5FC}" type="pres">
      <dgm:prSet presAssocID="{36CB5E8E-3712-4F83-8460-A1F975AC339D}" presName="Parent3" presStyleLbl="revTx" presStyleIdx="2" presStyleCnt="3">
        <dgm:presLayoutVars>
          <dgm:chMax val="1"/>
          <dgm:chPref val="1"/>
          <dgm:bulletEnabled val="1"/>
        </dgm:presLayoutVars>
      </dgm:prSet>
      <dgm:spPr/>
      <dgm:t>
        <a:bodyPr/>
        <a:lstStyle/>
        <a:p>
          <a:endParaRPr lang="de-AT"/>
        </a:p>
      </dgm:t>
    </dgm:pt>
  </dgm:ptLst>
  <dgm:cxnLst>
    <dgm:cxn modelId="{F359547B-8B99-4535-821D-27455E9AF724}" type="presOf" srcId="{C1EAC697-94C5-42AA-B429-01DB5E27B1AA}" destId="{E692F09D-F947-4AE1-8403-D75358EE0917}" srcOrd="0" destOrd="0" presId="urn:microsoft.com/office/officeart/2009/layout/CircleArrowProcess"/>
    <dgm:cxn modelId="{55CA8903-C1C3-46ED-B1BA-5E274A875F7B}" type="presOf" srcId="{B5657635-2D5F-4622-8913-7466BDAF66C8}" destId="{371BAD4D-725C-4843-AB72-1950588EAA11}" srcOrd="0" destOrd="0" presId="urn:microsoft.com/office/officeart/2009/layout/CircleArrowProcess"/>
    <dgm:cxn modelId="{7076BE59-D9B6-4887-A25F-490BE29D8B60}" srcId="{C1EAC697-94C5-42AA-B429-01DB5E27B1AA}" destId="{144E0930-E664-4009-8542-71AADADF6946}" srcOrd="0" destOrd="0" parTransId="{C826B1A8-A935-423C-A539-54CC078FA958}" sibTransId="{BB8C0779-AB20-42A1-9254-9DBE1846DBE1}"/>
    <dgm:cxn modelId="{B078D43D-BCBC-4B2E-9FAA-04810B6CC77D}" srcId="{C1EAC697-94C5-42AA-B429-01DB5E27B1AA}" destId="{36CB5E8E-3712-4F83-8460-A1F975AC339D}" srcOrd="2" destOrd="0" parTransId="{9216C949-8DAE-476A-91D7-9C3C0633A94D}" sibTransId="{C14416E1-82B9-434E-AF62-4D7C48D48143}"/>
    <dgm:cxn modelId="{CA917897-90FE-4347-8F1F-BDC26B55EC17}" srcId="{C1EAC697-94C5-42AA-B429-01DB5E27B1AA}" destId="{B5657635-2D5F-4622-8913-7466BDAF66C8}" srcOrd="1" destOrd="0" parTransId="{024DB3AB-7D5C-4533-AF4B-8D78576A4F30}" sibTransId="{041FDFF1-A5FB-42CD-AC66-B75656415D8E}"/>
    <dgm:cxn modelId="{FE7A81FF-87DB-4103-9D78-37312E47EEC1}" type="presOf" srcId="{144E0930-E664-4009-8542-71AADADF6946}" destId="{A42EB54F-7427-4243-B195-472739E9A3E2}" srcOrd="0" destOrd="0" presId="urn:microsoft.com/office/officeart/2009/layout/CircleArrowProcess"/>
    <dgm:cxn modelId="{4B280FB8-CC18-4E45-936C-C90130134CF2}" type="presOf" srcId="{36CB5E8E-3712-4F83-8460-A1F975AC339D}" destId="{FC981936-C5A2-4D5D-9CD5-060D3B41F5FC}" srcOrd="0" destOrd="0" presId="urn:microsoft.com/office/officeart/2009/layout/CircleArrowProcess"/>
    <dgm:cxn modelId="{90035E13-9165-44A6-A4CF-EAA9EDACA487}" type="presParOf" srcId="{E692F09D-F947-4AE1-8403-D75358EE0917}" destId="{2DE7C312-B905-40EA-B295-ADD185AC876C}" srcOrd="0" destOrd="0" presId="urn:microsoft.com/office/officeart/2009/layout/CircleArrowProcess"/>
    <dgm:cxn modelId="{D5CFACEA-B0EF-4D8C-9186-7754E6D2B0A6}" type="presParOf" srcId="{2DE7C312-B905-40EA-B295-ADD185AC876C}" destId="{3EF83173-C784-4BE5-977E-E9AF27F27A4A}" srcOrd="0" destOrd="0" presId="urn:microsoft.com/office/officeart/2009/layout/CircleArrowProcess"/>
    <dgm:cxn modelId="{7557A5FB-2066-40F7-ACF6-376E1CB89999}" type="presParOf" srcId="{E692F09D-F947-4AE1-8403-D75358EE0917}" destId="{A42EB54F-7427-4243-B195-472739E9A3E2}" srcOrd="1" destOrd="0" presId="urn:microsoft.com/office/officeart/2009/layout/CircleArrowProcess"/>
    <dgm:cxn modelId="{94E03780-644A-4F20-B9B2-6824441AEC0D}" type="presParOf" srcId="{E692F09D-F947-4AE1-8403-D75358EE0917}" destId="{B847CBF9-1859-460A-BB7E-5CFE07032C6D}" srcOrd="2" destOrd="0" presId="urn:microsoft.com/office/officeart/2009/layout/CircleArrowProcess"/>
    <dgm:cxn modelId="{260ABB8A-792C-4F73-BECE-F62C8D769884}" type="presParOf" srcId="{B847CBF9-1859-460A-BB7E-5CFE07032C6D}" destId="{C2422BA7-7CD7-4CF1-96A1-6EED328CF1B7}" srcOrd="0" destOrd="0" presId="urn:microsoft.com/office/officeart/2009/layout/CircleArrowProcess"/>
    <dgm:cxn modelId="{8F8FB466-22FC-4C0E-9ABB-E7D11954F80C}" type="presParOf" srcId="{E692F09D-F947-4AE1-8403-D75358EE0917}" destId="{371BAD4D-725C-4843-AB72-1950588EAA11}" srcOrd="3" destOrd="0" presId="urn:microsoft.com/office/officeart/2009/layout/CircleArrowProcess"/>
    <dgm:cxn modelId="{F3832D80-A0F2-488C-8FD6-7F5CC4CE79DF}" type="presParOf" srcId="{E692F09D-F947-4AE1-8403-D75358EE0917}" destId="{8370A243-3364-4FC9-904C-E1E318E2A6DC}" srcOrd="4" destOrd="0" presId="urn:microsoft.com/office/officeart/2009/layout/CircleArrowProcess"/>
    <dgm:cxn modelId="{F14743C6-1084-4883-9690-1ADE7B6272C4}" type="presParOf" srcId="{8370A243-3364-4FC9-904C-E1E318E2A6DC}" destId="{AA49A3C1-15CB-489B-9FEC-BEDB4208014A}" srcOrd="0" destOrd="0" presId="urn:microsoft.com/office/officeart/2009/layout/CircleArrowProcess"/>
    <dgm:cxn modelId="{D38E18E2-75B2-47C3-B7A3-9AD6B5B46C5C}" type="presParOf" srcId="{E692F09D-F947-4AE1-8403-D75358EE0917}" destId="{FC981936-C5A2-4D5D-9CD5-060D3B41F5FC}" srcOrd="5" destOrd="0" presId="urn:microsoft.com/office/officeart/2009/layout/CircleArrow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1EAC697-94C5-42AA-B429-01DB5E27B1AA}" type="doc">
      <dgm:prSet loTypeId="urn:microsoft.com/office/officeart/2009/layout/CircleArrowProcess" loCatId="cycle" qsTypeId="urn:microsoft.com/office/officeart/2005/8/quickstyle/simple4" qsCatId="simple" csTypeId="urn:microsoft.com/office/officeart/2005/8/colors/colorful3" csCatId="colorful" phldr="1"/>
      <dgm:spPr/>
      <dgm:t>
        <a:bodyPr/>
        <a:lstStyle/>
        <a:p>
          <a:endParaRPr lang="de-AT"/>
        </a:p>
      </dgm:t>
    </dgm:pt>
    <dgm:pt modelId="{144E0930-E664-4009-8542-71AADADF6946}">
      <dgm:prSet phldrT="[Text]"/>
      <dgm:spPr/>
      <dgm:t>
        <a:bodyPr/>
        <a:lstStyle/>
        <a:p>
          <a:r>
            <a:rPr lang="de-AT" dirty="0" smtClean="0"/>
            <a:t>formativ</a:t>
          </a:r>
          <a:endParaRPr lang="de-AT" dirty="0"/>
        </a:p>
      </dgm:t>
    </dgm:pt>
    <dgm:pt modelId="{C826B1A8-A935-423C-A539-54CC078FA958}" type="parTrans" cxnId="{7076BE59-D9B6-4887-A25F-490BE29D8B60}">
      <dgm:prSet/>
      <dgm:spPr/>
      <dgm:t>
        <a:bodyPr/>
        <a:lstStyle/>
        <a:p>
          <a:endParaRPr lang="de-AT"/>
        </a:p>
      </dgm:t>
    </dgm:pt>
    <dgm:pt modelId="{BB8C0779-AB20-42A1-9254-9DBE1846DBE1}" type="sibTrans" cxnId="{7076BE59-D9B6-4887-A25F-490BE29D8B60}">
      <dgm:prSet/>
      <dgm:spPr/>
      <dgm:t>
        <a:bodyPr/>
        <a:lstStyle/>
        <a:p>
          <a:endParaRPr lang="de-AT"/>
        </a:p>
      </dgm:t>
    </dgm:pt>
    <dgm:pt modelId="{B5657635-2D5F-4622-8913-7466BDAF66C8}">
      <dgm:prSet phldrT="[Text]"/>
      <dgm:spPr/>
      <dgm:t>
        <a:bodyPr/>
        <a:lstStyle/>
        <a:p>
          <a:r>
            <a:rPr lang="de-AT" dirty="0" err="1" smtClean="0"/>
            <a:t>summativ</a:t>
          </a:r>
          <a:endParaRPr lang="de-AT" dirty="0"/>
        </a:p>
      </dgm:t>
    </dgm:pt>
    <dgm:pt modelId="{024DB3AB-7D5C-4533-AF4B-8D78576A4F30}" type="parTrans" cxnId="{CA917897-90FE-4347-8F1F-BDC26B55EC17}">
      <dgm:prSet/>
      <dgm:spPr/>
      <dgm:t>
        <a:bodyPr/>
        <a:lstStyle/>
        <a:p>
          <a:endParaRPr lang="de-AT"/>
        </a:p>
      </dgm:t>
    </dgm:pt>
    <dgm:pt modelId="{041FDFF1-A5FB-42CD-AC66-B75656415D8E}" type="sibTrans" cxnId="{CA917897-90FE-4347-8F1F-BDC26B55EC17}">
      <dgm:prSet/>
      <dgm:spPr/>
      <dgm:t>
        <a:bodyPr/>
        <a:lstStyle/>
        <a:p>
          <a:endParaRPr lang="de-AT"/>
        </a:p>
      </dgm:t>
    </dgm:pt>
    <dgm:pt modelId="{36CB5E8E-3712-4F83-8460-A1F975AC339D}">
      <dgm:prSet phldrT="[Text]"/>
      <dgm:spPr/>
      <dgm:t>
        <a:bodyPr/>
        <a:lstStyle/>
        <a:p>
          <a:r>
            <a:rPr lang="de-AT" dirty="0" smtClean="0"/>
            <a:t>Noten-</a:t>
          </a:r>
          <a:br>
            <a:rPr lang="de-AT" dirty="0" smtClean="0"/>
          </a:br>
          <a:r>
            <a:rPr lang="de-AT" dirty="0" err="1" smtClean="0"/>
            <a:t>findung</a:t>
          </a:r>
          <a:endParaRPr lang="de-AT" dirty="0"/>
        </a:p>
      </dgm:t>
    </dgm:pt>
    <dgm:pt modelId="{9216C949-8DAE-476A-91D7-9C3C0633A94D}" type="parTrans" cxnId="{B078D43D-BCBC-4B2E-9FAA-04810B6CC77D}">
      <dgm:prSet/>
      <dgm:spPr/>
      <dgm:t>
        <a:bodyPr/>
        <a:lstStyle/>
        <a:p>
          <a:endParaRPr lang="de-AT"/>
        </a:p>
      </dgm:t>
    </dgm:pt>
    <dgm:pt modelId="{C14416E1-82B9-434E-AF62-4D7C48D48143}" type="sibTrans" cxnId="{B078D43D-BCBC-4B2E-9FAA-04810B6CC77D}">
      <dgm:prSet/>
      <dgm:spPr/>
      <dgm:t>
        <a:bodyPr/>
        <a:lstStyle/>
        <a:p>
          <a:endParaRPr lang="de-AT"/>
        </a:p>
      </dgm:t>
    </dgm:pt>
    <dgm:pt modelId="{E692F09D-F947-4AE1-8403-D75358EE0917}" type="pres">
      <dgm:prSet presAssocID="{C1EAC697-94C5-42AA-B429-01DB5E27B1AA}" presName="Name0" presStyleCnt="0">
        <dgm:presLayoutVars>
          <dgm:chMax val="7"/>
          <dgm:chPref val="7"/>
          <dgm:dir/>
          <dgm:animLvl val="lvl"/>
        </dgm:presLayoutVars>
      </dgm:prSet>
      <dgm:spPr/>
      <dgm:t>
        <a:bodyPr/>
        <a:lstStyle/>
        <a:p>
          <a:endParaRPr lang="de-AT"/>
        </a:p>
      </dgm:t>
    </dgm:pt>
    <dgm:pt modelId="{2DE7C312-B905-40EA-B295-ADD185AC876C}" type="pres">
      <dgm:prSet presAssocID="{144E0930-E664-4009-8542-71AADADF6946}" presName="Accent1" presStyleCnt="0"/>
      <dgm:spPr/>
    </dgm:pt>
    <dgm:pt modelId="{3EF83173-C784-4BE5-977E-E9AF27F27A4A}" type="pres">
      <dgm:prSet presAssocID="{144E0930-E664-4009-8542-71AADADF6946}" presName="Accent" presStyleLbl="node1" presStyleIdx="0" presStyleCnt="3"/>
      <dgm:spPr/>
    </dgm:pt>
    <dgm:pt modelId="{A42EB54F-7427-4243-B195-472739E9A3E2}" type="pres">
      <dgm:prSet presAssocID="{144E0930-E664-4009-8542-71AADADF6946}" presName="Parent1" presStyleLbl="revTx" presStyleIdx="0" presStyleCnt="3">
        <dgm:presLayoutVars>
          <dgm:chMax val="1"/>
          <dgm:chPref val="1"/>
          <dgm:bulletEnabled val="1"/>
        </dgm:presLayoutVars>
      </dgm:prSet>
      <dgm:spPr/>
      <dgm:t>
        <a:bodyPr/>
        <a:lstStyle/>
        <a:p>
          <a:endParaRPr lang="de-AT"/>
        </a:p>
      </dgm:t>
    </dgm:pt>
    <dgm:pt modelId="{B847CBF9-1859-460A-BB7E-5CFE07032C6D}" type="pres">
      <dgm:prSet presAssocID="{B5657635-2D5F-4622-8913-7466BDAF66C8}" presName="Accent2" presStyleCnt="0"/>
      <dgm:spPr/>
    </dgm:pt>
    <dgm:pt modelId="{C2422BA7-7CD7-4CF1-96A1-6EED328CF1B7}" type="pres">
      <dgm:prSet presAssocID="{B5657635-2D5F-4622-8913-7466BDAF66C8}" presName="Accent" presStyleLbl="node1" presStyleIdx="1" presStyleCnt="3"/>
      <dgm:spPr/>
    </dgm:pt>
    <dgm:pt modelId="{371BAD4D-725C-4843-AB72-1950588EAA11}" type="pres">
      <dgm:prSet presAssocID="{B5657635-2D5F-4622-8913-7466BDAF66C8}" presName="Parent2" presStyleLbl="revTx" presStyleIdx="1" presStyleCnt="3">
        <dgm:presLayoutVars>
          <dgm:chMax val="1"/>
          <dgm:chPref val="1"/>
          <dgm:bulletEnabled val="1"/>
        </dgm:presLayoutVars>
      </dgm:prSet>
      <dgm:spPr/>
      <dgm:t>
        <a:bodyPr/>
        <a:lstStyle/>
        <a:p>
          <a:endParaRPr lang="de-AT"/>
        </a:p>
      </dgm:t>
    </dgm:pt>
    <dgm:pt modelId="{8370A243-3364-4FC9-904C-E1E318E2A6DC}" type="pres">
      <dgm:prSet presAssocID="{36CB5E8E-3712-4F83-8460-A1F975AC339D}" presName="Accent3" presStyleCnt="0"/>
      <dgm:spPr/>
    </dgm:pt>
    <dgm:pt modelId="{AA49A3C1-15CB-489B-9FEC-BEDB4208014A}" type="pres">
      <dgm:prSet presAssocID="{36CB5E8E-3712-4F83-8460-A1F975AC339D}" presName="Accent" presStyleLbl="node1" presStyleIdx="2" presStyleCnt="3"/>
      <dgm:spPr/>
    </dgm:pt>
    <dgm:pt modelId="{FC981936-C5A2-4D5D-9CD5-060D3B41F5FC}" type="pres">
      <dgm:prSet presAssocID="{36CB5E8E-3712-4F83-8460-A1F975AC339D}" presName="Parent3" presStyleLbl="revTx" presStyleIdx="2" presStyleCnt="3">
        <dgm:presLayoutVars>
          <dgm:chMax val="1"/>
          <dgm:chPref val="1"/>
          <dgm:bulletEnabled val="1"/>
        </dgm:presLayoutVars>
      </dgm:prSet>
      <dgm:spPr/>
      <dgm:t>
        <a:bodyPr/>
        <a:lstStyle/>
        <a:p>
          <a:endParaRPr lang="de-AT"/>
        </a:p>
      </dgm:t>
    </dgm:pt>
  </dgm:ptLst>
  <dgm:cxnLst>
    <dgm:cxn modelId="{6B8683F4-B40A-426B-AE4D-456274F7EB66}" type="presOf" srcId="{C1EAC697-94C5-42AA-B429-01DB5E27B1AA}" destId="{E692F09D-F947-4AE1-8403-D75358EE0917}" srcOrd="0" destOrd="0" presId="urn:microsoft.com/office/officeart/2009/layout/CircleArrowProcess"/>
    <dgm:cxn modelId="{F0E04E3C-8D54-4FA6-9BCE-F5153DF68D69}" type="presOf" srcId="{B5657635-2D5F-4622-8913-7466BDAF66C8}" destId="{371BAD4D-725C-4843-AB72-1950588EAA11}" srcOrd="0" destOrd="0" presId="urn:microsoft.com/office/officeart/2009/layout/CircleArrowProcess"/>
    <dgm:cxn modelId="{7076BE59-D9B6-4887-A25F-490BE29D8B60}" srcId="{C1EAC697-94C5-42AA-B429-01DB5E27B1AA}" destId="{144E0930-E664-4009-8542-71AADADF6946}" srcOrd="0" destOrd="0" parTransId="{C826B1A8-A935-423C-A539-54CC078FA958}" sibTransId="{BB8C0779-AB20-42A1-9254-9DBE1846DBE1}"/>
    <dgm:cxn modelId="{B078D43D-BCBC-4B2E-9FAA-04810B6CC77D}" srcId="{C1EAC697-94C5-42AA-B429-01DB5E27B1AA}" destId="{36CB5E8E-3712-4F83-8460-A1F975AC339D}" srcOrd="2" destOrd="0" parTransId="{9216C949-8DAE-476A-91D7-9C3C0633A94D}" sibTransId="{C14416E1-82B9-434E-AF62-4D7C48D48143}"/>
    <dgm:cxn modelId="{F7C97DDE-AEAE-4F70-9E34-BCD1A62FB44F}" type="presOf" srcId="{144E0930-E664-4009-8542-71AADADF6946}" destId="{A42EB54F-7427-4243-B195-472739E9A3E2}" srcOrd="0" destOrd="0" presId="urn:microsoft.com/office/officeart/2009/layout/CircleArrowProcess"/>
    <dgm:cxn modelId="{CA917897-90FE-4347-8F1F-BDC26B55EC17}" srcId="{C1EAC697-94C5-42AA-B429-01DB5E27B1AA}" destId="{B5657635-2D5F-4622-8913-7466BDAF66C8}" srcOrd="1" destOrd="0" parTransId="{024DB3AB-7D5C-4533-AF4B-8D78576A4F30}" sibTransId="{041FDFF1-A5FB-42CD-AC66-B75656415D8E}"/>
    <dgm:cxn modelId="{2CA6059A-68D6-419E-B455-D95B3798BDD0}" type="presOf" srcId="{36CB5E8E-3712-4F83-8460-A1F975AC339D}" destId="{FC981936-C5A2-4D5D-9CD5-060D3B41F5FC}" srcOrd="0" destOrd="0" presId="urn:microsoft.com/office/officeart/2009/layout/CircleArrowProcess"/>
    <dgm:cxn modelId="{1B666B67-FAFA-4735-A21B-BC3E00744EBA}" type="presParOf" srcId="{E692F09D-F947-4AE1-8403-D75358EE0917}" destId="{2DE7C312-B905-40EA-B295-ADD185AC876C}" srcOrd="0" destOrd="0" presId="urn:microsoft.com/office/officeart/2009/layout/CircleArrowProcess"/>
    <dgm:cxn modelId="{79E25134-20FC-4DA0-8FE0-E4A9A77D12CA}" type="presParOf" srcId="{2DE7C312-B905-40EA-B295-ADD185AC876C}" destId="{3EF83173-C784-4BE5-977E-E9AF27F27A4A}" srcOrd="0" destOrd="0" presId="urn:microsoft.com/office/officeart/2009/layout/CircleArrowProcess"/>
    <dgm:cxn modelId="{8E236296-A46E-42E4-B259-3A1EAE647737}" type="presParOf" srcId="{E692F09D-F947-4AE1-8403-D75358EE0917}" destId="{A42EB54F-7427-4243-B195-472739E9A3E2}" srcOrd="1" destOrd="0" presId="urn:microsoft.com/office/officeart/2009/layout/CircleArrowProcess"/>
    <dgm:cxn modelId="{EDC75DA1-D9B6-4772-917F-84AAE23DAF6B}" type="presParOf" srcId="{E692F09D-F947-4AE1-8403-D75358EE0917}" destId="{B847CBF9-1859-460A-BB7E-5CFE07032C6D}" srcOrd="2" destOrd="0" presId="urn:microsoft.com/office/officeart/2009/layout/CircleArrowProcess"/>
    <dgm:cxn modelId="{414C9BAE-ACC6-4EF0-AEEF-B0A356288771}" type="presParOf" srcId="{B847CBF9-1859-460A-BB7E-5CFE07032C6D}" destId="{C2422BA7-7CD7-4CF1-96A1-6EED328CF1B7}" srcOrd="0" destOrd="0" presId="urn:microsoft.com/office/officeart/2009/layout/CircleArrowProcess"/>
    <dgm:cxn modelId="{83EA422A-622F-4FAE-961B-66775149577E}" type="presParOf" srcId="{E692F09D-F947-4AE1-8403-D75358EE0917}" destId="{371BAD4D-725C-4843-AB72-1950588EAA11}" srcOrd="3" destOrd="0" presId="urn:microsoft.com/office/officeart/2009/layout/CircleArrowProcess"/>
    <dgm:cxn modelId="{CA33BB1C-0103-4213-906C-7E726F7F4E5E}" type="presParOf" srcId="{E692F09D-F947-4AE1-8403-D75358EE0917}" destId="{8370A243-3364-4FC9-904C-E1E318E2A6DC}" srcOrd="4" destOrd="0" presId="urn:microsoft.com/office/officeart/2009/layout/CircleArrowProcess"/>
    <dgm:cxn modelId="{79D8864A-15DF-4863-9836-B821B06776B3}" type="presParOf" srcId="{8370A243-3364-4FC9-904C-E1E318E2A6DC}" destId="{AA49A3C1-15CB-489B-9FEC-BEDB4208014A}" srcOrd="0" destOrd="0" presId="urn:microsoft.com/office/officeart/2009/layout/CircleArrowProcess"/>
    <dgm:cxn modelId="{40B9FBDD-5F59-4ACA-A1D5-5CDEABBC6624}" type="presParOf" srcId="{E692F09D-F947-4AE1-8403-D75358EE0917}" destId="{FC981936-C5A2-4D5D-9CD5-060D3B41F5FC}" srcOrd="5" destOrd="0" presId="urn:microsoft.com/office/officeart/2009/layout/Circle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F83173-C784-4BE5-977E-E9AF27F27A4A}">
      <dsp:nvSpPr>
        <dsp:cNvPr id="0" name=""/>
        <dsp:cNvSpPr/>
      </dsp:nvSpPr>
      <dsp:spPr>
        <a:xfrm>
          <a:off x="2341595" y="0"/>
          <a:ext cx="1956111" cy="1956409"/>
        </a:xfrm>
        <a:prstGeom prst="circularArrow">
          <a:avLst>
            <a:gd name="adj1" fmla="val 10980"/>
            <a:gd name="adj2" fmla="val 1142322"/>
            <a:gd name="adj3" fmla="val 4500000"/>
            <a:gd name="adj4" fmla="val 10800000"/>
            <a:gd name="adj5" fmla="val 12500"/>
          </a:avLst>
        </a:prstGeom>
        <a:solidFill>
          <a:schemeClr val="bg1"/>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A42EB54F-7427-4243-B195-472739E9A3E2}">
      <dsp:nvSpPr>
        <dsp:cNvPr id="0" name=""/>
        <dsp:cNvSpPr/>
      </dsp:nvSpPr>
      <dsp:spPr>
        <a:xfrm>
          <a:off x="2773960" y="706323"/>
          <a:ext cx="1086973" cy="5433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de-AT" sz="1600" kern="1200" dirty="0" smtClean="0"/>
            <a:t>formativ</a:t>
          </a:r>
          <a:endParaRPr lang="de-AT" sz="1600" kern="1200" dirty="0"/>
        </a:p>
      </dsp:txBody>
      <dsp:txXfrm>
        <a:off x="2773960" y="706323"/>
        <a:ext cx="1086973" cy="543356"/>
      </dsp:txXfrm>
    </dsp:sp>
    <dsp:sp modelId="{C2422BA7-7CD7-4CF1-96A1-6EED328CF1B7}">
      <dsp:nvSpPr>
        <dsp:cNvPr id="0" name=""/>
        <dsp:cNvSpPr/>
      </dsp:nvSpPr>
      <dsp:spPr>
        <a:xfrm>
          <a:off x="1798292" y="1124102"/>
          <a:ext cx="1956111" cy="1956409"/>
        </a:xfrm>
        <a:prstGeom prst="leftCircularArrow">
          <a:avLst>
            <a:gd name="adj1" fmla="val 10980"/>
            <a:gd name="adj2" fmla="val 1142322"/>
            <a:gd name="adj3" fmla="val 6300000"/>
            <a:gd name="adj4" fmla="val 18900000"/>
            <a:gd name="adj5" fmla="val 12500"/>
          </a:avLst>
        </a:prstGeom>
        <a:gradFill rotWithShape="0">
          <a:gsLst>
            <a:gs pos="0">
              <a:schemeClr val="accent3">
                <a:hueOff val="5625132"/>
                <a:satOff val="-8440"/>
                <a:lumOff val="-1373"/>
                <a:alphaOff val="0"/>
                <a:shade val="51000"/>
                <a:satMod val="130000"/>
              </a:schemeClr>
            </a:gs>
            <a:gs pos="80000">
              <a:schemeClr val="accent3">
                <a:hueOff val="5625132"/>
                <a:satOff val="-8440"/>
                <a:lumOff val="-1373"/>
                <a:alphaOff val="0"/>
                <a:shade val="93000"/>
                <a:satMod val="130000"/>
              </a:schemeClr>
            </a:gs>
            <a:gs pos="100000">
              <a:schemeClr val="accent3">
                <a:hueOff val="5625132"/>
                <a:satOff val="-8440"/>
                <a:lumOff val="-1373"/>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371BAD4D-725C-4843-AB72-1950588EAA11}">
      <dsp:nvSpPr>
        <dsp:cNvPr id="0" name=""/>
        <dsp:cNvSpPr/>
      </dsp:nvSpPr>
      <dsp:spPr>
        <a:xfrm>
          <a:off x="2232861" y="1836927"/>
          <a:ext cx="1086973" cy="5433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de-AT" sz="1600" kern="1200" dirty="0" err="1" smtClean="0"/>
            <a:t>summativ</a:t>
          </a:r>
          <a:endParaRPr lang="de-AT" sz="1600" kern="1200" dirty="0"/>
        </a:p>
      </dsp:txBody>
      <dsp:txXfrm>
        <a:off x="2232861" y="1836927"/>
        <a:ext cx="1086973" cy="543356"/>
      </dsp:txXfrm>
    </dsp:sp>
    <dsp:sp modelId="{AA49A3C1-15CB-489B-9FEC-BEDB4208014A}">
      <dsp:nvSpPr>
        <dsp:cNvPr id="0" name=""/>
        <dsp:cNvSpPr/>
      </dsp:nvSpPr>
      <dsp:spPr>
        <a:xfrm>
          <a:off x="2480819" y="2382723"/>
          <a:ext cx="1680603" cy="1681276"/>
        </a:xfrm>
        <a:prstGeom prst="blockArc">
          <a:avLst>
            <a:gd name="adj1" fmla="val 13500000"/>
            <a:gd name="adj2" fmla="val 10800000"/>
            <a:gd name="adj3" fmla="val 12740"/>
          </a:avLst>
        </a:prstGeom>
        <a:solidFill>
          <a:schemeClr val="bg1"/>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FC981936-C5A2-4D5D-9CD5-060D3B41F5FC}">
      <dsp:nvSpPr>
        <dsp:cNvPr id="0" name=""/>
        <dsp:cNvSpPr/>
      </dsp:nvSpPr>
      <dsp:spPr>
        <a:xfrm>
          <a:off x="2776532" y="2969158"/>
          <a:ext cx="1086973" cy="5433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de-AT" sz="1600" kern="1200" dirty="0" smtClean="0"/>
            <a:t>Ermittlung Gesamtnote</a:t>
          </a:r>
          <a:endParaRPr lang="de-AT" sz="1600" kern="1200" dirty="0"/>
        </a:p>
      </dsp:txBody>
      <dsp:txXfrm>
        <a:off x="2776532" y="2969158"/>
        <a:ext cx="1086973" cy="54335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F83173-C784-4BE5-977E-E9AF27F27A4A}">
      <dsp:nvSpPr>
        <dsp:cNvPr id="0" name=""/>
        <dsp:cNvSpPr/>
      </dsp:nvSpPr>
      <dsp:spPr>
        <a:xfrm>
          <a:off x="2341595" y="0"/>
          <a:ext cx="1956111" cy="1956409"/>
        </a:xfrm>
        <a:prstGeom prst="circularArrow">
          <a:avLst>
            <a:gd name="adj1" fmla="val 10980"/>
            <a:gd name="adj2" fmla="val 1142322"/>
            <a:gd name="adj3" fmla="val 4500000"/>
            <a:gd name="adj4" fmla="val 10800000"/>
            <a:gd name="adj5" fmla="val 12500"/>
          </a:avLst>
        </a:prstGeom>
        <a:solidFill>
          <a:schemeClr val="bg1"/>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A42EB54F-7427-4243-B195-472739E9A3E2}">
      <dsp:nvSpPr>
        <dsp:cNvPr id="0" name=""/>
        <dsp:cNvSpPr/>
      </dsp:nvSpPr>
      <dsp:spPr>
        <a:xfrm>
          <a:off x="2773960" y="706323"/>
          <a:ext cx="1086973" cy="5433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de-AT" sz="1600" kern="1200" dirty="0" smtClean="0"/>
            <a:t>formativ</a:t>
          </a:r>
          <a:endParaRPr lang="de-AT" sz="1600" kern="1200" dirty="0"/>
        </a:p>
      </dsp:txBody>
      <dsp:txXfrm>
        <a:off x="2773960" y="706323"/>
        <a:ext cx="1086973" cy="543356"/>
      </dsp:txXfrm>
    </dsp:sp>
    <dsp:sp modelId="{C2422BA7-7CD7-4CF1-96A1-6EED328CF1B7}">
      <dsp:nvSpPr>
        <dsp:cNvPr id="0" name=""/>
        <dsp:cNvSpPr/>
      </dsp:nvSpPr>
      <dsp:spPr>
        <a:xfrm>
          <a:off x="1798292" y="1124102"/>
          <a:ext cx="1956111" cy="1956409"/>
        </a:xfrm>
        <a:prstGeom prst="leftCircularArrow">
          <a:avLst>
            <a:gd name="adj1" fmla="val 10980"/>
            <a:gd name="adj2" fmla="val 1142322"/>
            <a:gd name="adj3" fmla="val 6300000"/>
            <a:gd name="adj4" fmla="val 18900000"/>
            <a:gd name="adj5" fmla="val 12500"/>
          </a:avLst>
        </a:prstGeom>
        <a:gradFill rotWithShape="0">
          <a:gsLst>
            <a:gs pos="0">
              <a:schemeClr val="accent3">
                <a:hueOff val="5625132"/>
                <a:satOff val="-8440"/>
                <a:lumOff val="-1373"/>
                <a:alphaOff val="0"/>
                <a:shade val="51000"/>
                <a:satMod val="130000"/>
              </a:schemeClr>
            </a:gs>
            <a:gs pos="80000">
              <a:schemeClr val="accent3">
                <a:hueOff val="5625132"/>
                <a:satOff val="-8440"/>
                <a:lumOff val="-1373"/>
                <a:alphaOff val="0"/>
                <a:shade val="93000"/>
                <a:satMod val="130000"/>
              </a:schemeClr>
            </a:gs>
            <a:gs pos="100000">
              <a:schemeClr val="accent3">
                <a:hueOff val="5625132"/>
                <a:satOff val="-8440"/>
                <a:lumOff val="-1373"/>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371BAD4D-725C-4843-AB72-1950588EAA11}">
      <dsp:nvSpPr>
        <dsp:cNvPr id="0" name=""/>
        <dsp:cNvSpPr/>
      </dsp:nvSpPr>
      <dsp:spPr>
        <a:xfrm>
          <a:off x="2232861" y="1836927"/>
          <a:ext cx="1086973" cy="5433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de-AT" sz="1600" kern="1200" dirty="0" err="1" smtClean="0"/>
            <a:t>summativ</a:t>
          </a:r>
          <a:endParaRPr lang="de-AT" sz="1600" kern="1200" dirty="0"/>
        </a:p>
      </dsp:txBody>
      <dsp:txXfrm>
        <a:off x="2232861" y="1836927"/>
        <a:ext cx="1086973" cy="543356"/>
      </dsp:txXfrm>
    </dsp:sp>
    <dsp:sp modelId="{AA49A3C1-15CB-489B-9FEC-BEDB4208014A}">
      <dsp:nvSpPr>
        <dsp:cNvPr id="0" name=""/>
        <dsp:cNvSpPr/>
      </dsp:nvSpPr>
      <dsp:spPr>
        <a:xfrm>
          <a:off x="2480819" y="2382723"/>
          <a:ext cx="1680603" cy="1681276"/>
        </a:xfrm>
        <a:prstGeom prst="blockArc">
          <a:avLst>
            <a:gd name="adj1" fmla="val 13500000"/>
            <a:gd name="adj2" fmla="val 10800000"/>
            <a:gd name="adj3" fmla="val 12740"/>
          </a:avLst>
        </a:prstGeom>
        <a:solidFill>
          <a:schemeClr val="bg1"/>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FC981936-C5A2-4D5D-9CD5-060D3B41F5FC}">
      <dsp:nvSpPr>
        <dsp:cNvPr id="0" name=""/>
        <dsp:cNvSpPr/>
      </dsp:nvSpPr>
      <dsp:spPr>
        <a:xfrm>
          <a:off x="2776532" y="2969158"/>
          <a:ext cx="1086973" cy="5433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de-AT" sz="1600" kern="1200" dirty="0" smtClean="0"/>
            <a:t>Ermittlung Gesamtnote</a:t>
          </a:r>
          <a:endParaRPr lang="de-AT" sz="1600" kern="1200" dirty="0"/>
        </a:p>
      </dsp:txBody>
      <dsp:txXfrm>
        <a:off x="2776532" y="2969158"/>
        <a:ext cx="1086973" cy="54335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F83173-C784-4BE5-977E-E9AF27F27A4A}">
      <dsp:nvSpPr>
        <dsp:cNvPr id="0" name=""/>
        <dsp:cNvSpPr/>
      </dsp:nvSpPr>
      <dsp:spPr>
        <a:xfrm>
          <a:off x="2341595" y="0"/>
          <a:ext cx="1956111" cy="1956409"/>
        </a:xfrm>
        <a:prstGeom prst="circularArrow">
          <a:avLst>
            <a:gd name="adj1" fmla="val 10980"/>
            <a:gd name="adj2" fmla="val 1142322"/>
            <a:gd name="adj3" fmla="val 4500000"/>
            <a:gd name="adj4" fmla="val 10800000"/>
            <a:gd name="adj5" fmla="val 1250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A42EB54F-7427-4243-B195-472739E9A3E2}">
      <dsp:nvSpPr>
        <dsp:cNvPr id="0" name=""/>
        <dsp:cNvSpPr/>
      </dsp:nvSpPr>
      <dsp:spPr>
        <a:xfrm>
          <a:off x="2773960" y="706323"/>
          <a:ext cx="1086973" cy="5433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de-AT" sz="1800" kern="1200" dirty="0" smtClean="0"/>
            <a:t>formativ</a:t>
          </a:r>
          <a:endParaRPr lang="de-AT" sz="1800" kern="1200" dirty="0"/>
        </a:p>
      </dsp:txBody>
      <dsp:txXfrm>
        <a:off x="2773960" y="706323"/>
        <a:ext cx="1086973" cy="543356"/>
      </dsp:txXfrm>
    </dsp:sp>
    <dsp:sp modelId="{C2422BA7-7CD7-4CF1-96A1-6EED328CF1B7}">
      <dsp:nvSpPr>
        <dsp:cNvPr id="0" name=""/>
        <dsp:cNvSpPr/>
      </dsp:nvSpPr>
      <dsp:spPr>
        <a:xfrm>
          <a:off x="1798292" y="1124102"/>
          <a:ext cx="1956111" cy="1956409"/>
        </a:xfrm>
        <a:prstGeom prst="leftCircularArrow">
          <a:avLst>
            <a:gd name="adj1" fmla="val 10980"/>
            <a:gd name="adj2" fmla="val 1142322"/>
            <a:gd name="adj3" fmla="val 6300000"/>
            <a:gd name="adj4" fmla="val 18900000"/>
            <a:gd name="adj5" fmla="val 12500"/>
          </a:avLst>
        </a:prstGeom>
        <a:gradFill rotWithShape="0">
          <a:gsLst>
            <a:gs pos="0">
              <a:schemeClr val="accent3">
                <a:hueOff val="5625132"/>
                <a:satOff val="-8440"/>
                <a:lumOff val="-1373"/>
                <a:alphaOff val="0"/>
                <a:shade val="51000"/>
                <a:satMod val="130000"/>
              </a:schemeClr>
            </a:gs>
            <a:gs pos="80000">
              <a:schemeClr val="accent3">
                <a:hueOff val="5625132"/>
                <a:satOff val="-8440"/>
                <a:lumOff val="-1373"/>
                <a:alphaOff val="0"/>
                <a:shade val="93000"/>
                <a:satMod val="130000"/>
              </a:schemeClr>
            </a:gs>
            <a:gs pos="100000">
              <a:schemeClr val="accent3">
                <a:hueOff val="5625132"/>
                <a:satOff val="-8440"/>
                <a:lumOff val="-1373"/>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371BAD4D-725C-4843-AB72-1950588EAA11}">
      <dsp:nvSpPr>
        <dsp:cNvPr id="0" name=""/>
        <dsp:cNvSpPr/>
      </dsp:nvSpPr>
      <dsp:spPr>
        <a:xfrm>
          <a:off x="2232861" y="1836927"/>
          <a:ext cx="1086973" cy="5433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de-AT" sz="1800" kern="1200" dirty="0" err="1" smtClean="0"/>
            <a:t>summativ</a:t>
          </a:r>
          <a:endParaRPr lang="de-AT" sz="1800" kern="1200" dirty="0"/>
        </a:p>
      </dsp:txBody>
      <dsp:txXfrm>
        <a:off x="2232861" y="1836927"/>
        <a:ext cx="1086973" cy="543356"/>
      </dsp:txXfrm>
    </dsp:sp>
    <dsp:sp modelId="{AA49A3C1-15CB-489B-9FEC-BEDB4208014A}">
      <dsp:nvSpPr>
        <dsp:cNvPr id="0" name=""/>
        <dsp:cNvSpPr/>
      </dsp:nvSpPr>
      <dsp:spPr>
        <a:xfrm>
          <a:off x="2480819" y="2382723"/>
          <a:ext cx="1680603" cy="1681276"/>
        </a:xfrm>
        <a:prstGeom prst="blockArc">
          <a:avLst>
            <a:gd name="adj1" fmla="val 13500000"/>
            <a:gd name="adj2" fmla="val 10800000"/>
            <a:gd name="adj3" fmla="val 12740"/>
          </a:avLst>
        </a:prstGeom>
        <a:gradFill rotWithShape="0">
          <a:gsLst>
            <a:gs pos="0">
              <a:schemeClr val="accent3">
                <a:hueOff val="11250264"/>
                <a:satOff val="-16880"/>
                <a:lumOff val="-2745"/>
                <a:alphaOff val="0"/>
                <a:shade val="51000"/>
                <a:satMod val="130000"/>
              </a:schemeClr>
            </a:gs>
            <a:gs pos="80000">
              <a:schemeClr val="accent3">
                <a:hueOff val="11250264"/>
                <a:satOff val="-16880"/>
                <a:lumOff val="-2745"/>
                <a:alphaOff val="0"/>
                <a:shade val="93000"/>
                <a:satMod val="130000"/>
              </a:schemeClr>
            </a:gs>
            <a:gs pos="100000">
              <a:schemeClr val="accent3">
                <a:hueOff val="11250264"/>
                <a:satOff val="-16880"/>
                <a:lumOff val="-2745"/>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FC981936-C5A2-4D5D-9CD5-060D3B41F5FC}">
      <dsp:nvSpPr>
        <dsp:cNvPr id="0" name=""/>
        <dsp:cNvSpPr/>
      </dsp:nvSpPr>
      <dsp:spPr>
        <a:xfrm>
          <a:off x="2776532" y="2969158"/>
          <a:ext cx="1086973" cy="5433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de-AT" sz="1800" kern="1200" dirty="0" smtClean="0"/>
            <a:t>Noten-</a:t>
          </a:r>
          <a:br>
            <a:rPr lang="de-AT" sz="1800" kern="1200" dirty="0" smtClean="0"/>
          </a:br>
          <a:r>
            <a:rPr lang="de-AT" sz="1800" kern="1200" dirty="0" err="1" smtClean="0"/>
            <a:t>findung</a:t>
          </a:r>
          <a:endParaRPr lang="de-AT" sz="1800" kern="1200" dirty="0"/>
        </a:p>
      </dsp:txBody>
      <dsp:txXfrm>
        <a:off x="2776532" y="2969158"/>
        <a:ext cx="1086973" cy="543356"/>
      </dsp:txXfrm>
    </dsp:sp>
  </dsp:spTree>
</dsp:drawing>
</file>

<file path=ppt/diagrams/layout1.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de-AT"/>
          </a:p>
        </p:txBody>
      </p:sp>
      <p:sp>
        <p:nvSpPr>
          <p:cNvPr id="3" name="Datumsplatzhalt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97E55ADF-7824-48BD-9D0D-DDE2F558E36A}" type="datetimeFigureOut">
              <a:rPr lang="de-AT"/>
              <a:pPr>
                <a:defRPr/>
              </a:pPr>
              <a:t>07.12.2012</a:t>
            </a:fld>
            <a:endParaRPr lang="de-AT"/>
          </a:p>
        </p:txBody>
      </p:sp>
      <p:sp>
        <p:nvSpPr>
          <p:cNvPr id="4" name="Fußzeilenplatzhalt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de-AT"/>
          </a:p>
        </p:txBody>
      </p:sp>
      <p:sp>
        <p:nvSpPr>
          <p:cNvPr id="5" name="Foliennummernplatzhalt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8A488EE8-4CB2-4957-840C-142C87DA49BC}" type="slidenum">
              <a:rPr lang="de-AT"/>
              <a:pPr>
                <a:defRPr/>
              </a:pPr>
              <a:t>‹Nr.›</a:t>
            </a:fld>
            <a:endParaRPr lang="de-AT"/>
          </a:p>
        </p:txBody>
      </p:sp>
    </p:spTree>
    <p:extLst>
      <p:ext uri="{BB962C8B-B14F-4D97-AF65-F5344CB8AC3E}">
        <p14:creationId xmlns:p14="http://schemas.microsoft.com/office/powerpoint/2010/main" val="173965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de-AT"/>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ED58CA98-A5AD-4E08-B72B-7E15400CF9B4}" type="datetimeFigureOut">
              <a:rPr lang="de-AT"/>
              <a:pPr>
                <a:defRPr/>
              </a:pPr>
              <a:t>07.12.2012</a:t>
            </a:fld>
            <a:endParaRPr lang="de-AT"/>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de-AT" noProof="0"/>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noProof="0" smtClean="0"/>
              <a:t>Textmasterformat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endParaRPr lang="de-AT" noProof="0"/>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de-AT"/>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03217C7A-F850-4F17-AE62-F956DF249615}" type="slidenum">
              <a:rPr lang="de-AT"/>
              <a:pPr>
                <a:defRPr/>
              </a:pPr>
              <a:t>‹Nr.›</a:t>
            </a:fld>
            <a:endParaRPr lang="de-AT"/>
          </a:p>
        </p:txBody>
      </p:sp>
    </p:spTree>
    <p:extLst>
      <p:ext uri="{BB962C8B-B14F-4D97-AF65-F5344CB8AC3E}">
        <p14:creationId xmlns:p14="http://schemas.microsoft.com/office/powerpoint/2010/main" val="269232508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www.marzanoresearch.com/research/strategy20_trackingprogress.aspx" TargetMode="External"/><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dirty="0" smtClean="0"/>
              <a:t>http://www.ascd.org/ASCD/images/publications/books/marzano2007_fig1.12.gif </a:t>
            </a:r>
            <a:endParaRPr lang="de-AT" dirty="0"/>
          </a:p>
        </p:txBody>
      </p:sp>
      <p:sp>
        <p:nvSpPr>
          <p:cNvPr id="4" name="Foliennummernplatzhalter 3"/>
          <p:cNvSpPr>
            <a:spLocks noGrp="1"/>
          </p:cNvSpPr>
          <p:nvPr>
            <p:ph type="sldNum" sz="quarter" idx="10"/>
          </p:nvPr>
        </p:nvSpPr>
        <p:spPr/>
        <p:txBody>
          <a:bodyPr/>
          <a:lstStyle/>
          <a:p>
            <a:pPr>
              <a:defRPr/>
            </a:pPr>
            <a:fld id="{03217C7A-F850-4F17-AE62-F956DF249615}" type="slidenum">
              <a:rPr lang="de-AT" smtClean="0"/>
              <a:pPr>
                <a:defRPr/>
              </a:pPr>
              <a:t>18</a:t>
            </a:fld>
            <a:endParaRPr lang="de-AT"/>
          </a:p>
        </p:txBody>
      </p:sp>
    </p:spTree>
    <p:extLst>
      <p:ext uri="{BB962C8B-B14F-4D97-AF65-F5344CB8AC3E}">
        <p14:creationId xmlns:p14="http://schemas.microsoft.com/office/powerpoint/2010/main" val="5525077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dirty="0" err="1" smtClean="0"/>
              <a:t>Marzano</a:t>
            </a:r>
            <a:r>
              <a:rPr lang="en-US" dirty="0" smtClean="0"/>
              <a:t> In 14 different studies, teachers had students in one class track their progress on assessments; in a second class, these teachers taught the same content for the same length of time without having students track their progress (see </a:t>
            </a:r>
            <a:r>
              <a:rPr lang="en-US" dirty="0" smtClean="0">
                <a:hlinkClick r:id="rId3"/>
              </a:rPr>
              <a:t>www.marzanoresearch.com/research/strategy20_trackingprogress.aspx</a:t>
            </a:r>
            <a:r>
              <a:rPr lang="en-US" dirty="0" smtClean="0"/>
              <a:t>). On average, the practice of having students track their own progress was associated with a 32 percentile point gain in their achievement.</a:t>
            </a:r>
            <a:endParaRPr lang="de-AT" dirty="0" smtClean="0"/>
          </a:p>
          <a:p>
            <a:endParaRPr lang="de-AT" dirty="0"/>
          </a:p>
        </p:txBody>
      </p:sp>
      <p:sp>
        <p:nvSpPr>
          <p:cNvPr id="4" name="Foliennummernplatzhalter 3"/>
          <p:cNvSpPr>
            <a:spLocks noGrp="1"/>
          </p:cNvSpPr>
          <p:nvPr>
            <p:ph type="sldNum" sz="quarter" idx="10"/>
          </p:nvPr>
        </p:nvSpPr>
        <p:spPr/>
        <p:txBody>
          <a:bodyPr/>
          <a:lstStyle/>
          <a:p>
            <a:pPr>
              <a:defRPr/>
            </a:pPr>
            <a:fld id="{03217C7A-F850-4F17-AE62-F956DF249615}" type="slidenum">
              <a:rPr lang="de-AT" smtClean="0"/>
              <a:pPr>
                <a:defRPr/>
              </a:pPr>
              <a:t>19</a:t>
            </a:fld>
            <a:endParaRPr lang="de-AT"/>
          </a:p>
        </p:txBody>
      </p:sp>
    </p:spTree>
    <p:extLst>
      <p:ext uri="{BB962C8B-B14F-4D97-AF65-F5344CB8AC3E}">
        <p14:creationId xmlns:p14="http://schemas.microsoft.com/office/powerpoint/2010/main" val="29649313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AT"/>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AT"/>
          </a:p>
        </p:txBody>
      </p:sp>
      <p:sp>
        <p:nvSpPr>
          <p:cNvPr id="4" name="Foliennummernplatzhalter 5"/>
          <p:cNvSpPr>
            <a:spLocks noGrp="1"/>
          </p:cNvSpPr>
          <p:nvPr>
            <p:ph type="sldNum" sz="quarter" idx="10"/>
          </p:nvPr>
        </p:nvSpPr>
        <p:spPr/>
        <p:txBody>
          <a:bodyPr/>
          <a:lstStyle>
            <a:lvl1pPr>
              <a:defRPr/>
            </a:lvl1pPr>
          </a:lstStyle>
          <a:p>
            <a:pPr>
              <a:defRPr/>
            </a:pPr>
            <a:fld id="{17B59147-E17F-407A-ACD8-2200BF4193A8}" type="slidenum">
              <a:rPr lang="de-AT"/>
              <a:pPr>
                <a:defRPr/>
              </a:pPr>
              <a:t>‹Nr.›</a:t>
            </a:fld>
            <a:endParaRPr lang="de-AT"/>
          </a:p>
        </p:txBody>
      </p:sp>
    </p:spTree>
    <p:extLst>
      <p:ext uri="{BB962C8B-B14F-4D97-AF65-F5344CB8AC3E}">
        <p14:creationId xmlns:p14="http://schemas.microsoft.com/office/powerpoint/2010/main" val="40499653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Foliennummernplatzhalter 5"/>
          <p:cNvSpPr>
            <a:spLocks noGrp="1"/>
          </p:cNvSpPr>
          <p:nvPr>
            <p:ph type="sldNum" sz="quarter" idx="10"/>
          </p:nvPr>
        </p:nvSpPr>
        <p:spPr/>
        <p:txBody>
          <a:bodyPr/>
          <a:lstStyle>
            <a:lvl1pPr>
              <a:defRPr/>
            </a:lvl1pPr>
          </a:lstStyle>
          <a:p>
            <a:pPr>
              <a:defRPr/>
            </a:pPr>
            <a:fld id="{6C94B1B2-7D51-4BE1-B590-B623FEAE0C32}" type="slidenum">
              <a:rPr lang="de-AT"/>
              <a:pPr>
                <a:defRPr/>
              </a:pPr>
              <a:t>‹Nr.›</a:t>
            </a:fld>
            <a:endParaRPr lang="de-AT"/>
          </a:p>
        </p:txBody>
      </p:sp>
    </p:spTree>
    <p:extLst>
      <p:ext uri="{BB962C8B-B14F-4D97-AF65-F5344CB8AC3E}">
        <p14:creationId xmlns:p14="http://schemas.microsoft.com/office/powerpoint/2010/main" val="26311113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AT"/>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Foliennummernplatzhalter 5"/>
          <p:cNvSpPr>
            <a:spLocks noGrp="1"/>
          </p:cNvSpPr>
          <p:nvPr>
            <p:ph type="sldNum" sz="quarter" idx="10"/>
          </p:nvPr>
        </p:nvSpPr>
        <p:spPr/>
        <p:txBody>
          <a:bodyPr/>
          <a:lstStyle>
            <a:lvl1pPr>
              <a:defRPr/>
            </a:lvl1pPr>
          </a:lstStyle>
          <a:p>
            <a:pPr>
              <a:defRPr/>
            </a:pPr>
            <a:fld id="{8A810B39-80D5-46A7-ADE8-402BBCB2AD7F}" type="slidenum">
              <a:rPr lang="de-AT"/>
              <a:pPr>
                <a:defRPr/>
              </a:pPr>
              <a:t>‹Nr.›</a:t>
            </a:fld>
            <a:endParaRPr lang="de-AT"/>
          </a:p>
        </p:txBody>
      </p:sp>
    </p:spTree>
    <p:extLst>
      <p:ext uri="{BB962C8B-B14F-4D97-AF65-F5344CB8AC3E}">
        <p14:creationId xmlns:p14="http://schemas.microsoft.com/office/powerpoint/2010/main" val="15170259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AT"/>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AT"/>
          </a:p>
        </p:txBody>
      </p:sp>
      <p:sp>
        <p:nvSpPr>
          <p:cNvPr id="4" name="Datumsplatzhalter 3"/>
          <p:cNvSpPr>
            <a:spLocks noGrp="1"/>
          </p:cNvSpPr>
          <p:nvPr>
            <p:ph type="dt" sz="half" idx="10"/>
          </p:nvPr>
        </p:nvSpPr>
        <p:spPr/>
        <p:txBody>
          <a:bodyPr/>
          <a:lstStyle>
            <a:lvl1pPr>
              <a:defRPr/>
            </a:lvl1pPr>
          </a:lstStyle>
          <a:p>
            <a:pPr>
              <a:defRPr/>
            </a:pPr>
            <a:fld id="{12C6D3D1-FE7E-4667-98C5-E8D174B7169B}" type="datetimeFigureOut">
              <a:rPr lang="de-AT"/>
              <a:pPr>
                <a:defRPr/>
              </a:pPr>
              <a:t>07.12.2012</a:t>
            </a:fld>
            <a:endParaRPr lang="de-AT"/>
          </a:p>
        </p:txBody>
      </p:sp>
      <p:sp>
        <p:nvSpPr>
          <p:cNvPr id="5" name="Fußzeilenplatzhalter 4"/>
          <p:cNvSpPr>
            <a:spLocks noGrp="1"/>
          </p:cNvSpPr>
          <p:nvPr>
            <p:ph type="ftr" sz="quarter" idx="11"/>
          </p:nvPr>
        </p:nvSpPr>
        <p:spPr/>
        <p:txBody>
          <a:bodyPr/>
          <a:lstStyle>
            <a:lvl1pPr>
              <a:defRPr/>
            </a:lvl1pPr>
          </a:lstStyle>
          <a:p>
            <a:pPr>
              <a:defRPr/>
            </a:pPr>
            <a:endParaRPr lang="de-AT"/>
          </a:p>
        </p:txBody>
      </p:sp>
      <p:sp>
        <p:nvSpPr>
          <p:cNvPr id="6" name="Foliennummernplatzhalter 5"/>
          <p:cNvSpPr>
            <a:spLocks noGrp="1"/>
          </p:cNvSpPr>
          <p:nvPr>
            <p:ph type="sldNum" sz="quarter" idx="12"/>
          </p:nvPr>
        </p:nvSpPr>
        <p:spPr/>
        <p:txBody>
          <a:bodyPr/>
          <a:lstStyle>
            <a:lvl1pPr>
              <a:defRPr/>
            </a:lvl1pPr>
          </a:lstStyle>
          <a:p>
            <a:pPr>
              <a:defRPr/>
            </a:pPr>
            <a:fld id="{BB24D092-74FD-4B4D-8879-38410823660A}" type="slidenum">
              <a:rPr lang="de-AT"/>
              <a:pPr>
                <a:defRPr/>
              </a:pPr>
              <a:t>‹Nr.›</a:t>
            </a:fld>
            <a:endParaRPr lang="de-AT"/>
          </a:p>
        </p:txBody>
      </p:sp>
    </p:spTree>
    <p:extLst>
      <p:ext uri="{BB962C8B-B14F-4D97-AF65-F5344CB8AC3E}">
        <p14:creationId xmlns:p14="http://schemas.microsoft.com/office/powerpoint/2010/main" val="6850831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Datumsplatzhalter 3"/>
          <p:cNvSpPr>
            <a:spLocks noGrp="1"/>
          </p:cNvSpPr>
          <p:nvPr>
            <p:ph type="dt" sz="half" idx="10"/>
          </p:nvPr>
        </p:nvSpPr>
        <p:spPr/>
        <p:txBody>
          <a:bodyPr/>
          <a:lstStyle>
            <a:lvl1pPr>
              <a:defRPr/>
            </a:lvl1pPr>
          </a:lstStyle>
          <a:p>
            <a:pPr>
              <a:defRPr/>
            </a:pPr>
            <a:fld id="{863E0E25-8BE8-4131-947D-563916C06DF5}" type="datetimeFigureOut">
              <a:rPr lang="de-AT"/>
              <a:pPr>
                <a:defRPr/>
              </a:pPr>
              <a:t>07.12.2012</a:t>
            </a:fld>
            <a:endParaRPr lang="de-AT"/>
          </a:p>
        </p:txBody>
      </p:sp>
      <p:sp>
        <p:nvSpPr>
          <p:cNvPr id="5" name="Fußzeilenplatzhalter 4"/>
          <p:cNvSpPr>
            <a:spLocks noGrp="1"/>
          </p:cNvSpPr>
          <p:nvPr>
            <p:ph type="ftr" sz="quarter" idx="11"/>
          </p:nvPr>
        </p:nvSpPr>
        <p:spPr/>
        <p:txBody>
          <a:bodyPr/>
          <a:lstStyle>
            <a:lvl1pPr>
              <a:defRPr/>
            </a:lvl1pPr>
          </a:lstStyle>
          <a:p>
            <a:pPr>
              <a:defRPr/>
            </a:pPr>
            <a:endParaRPr lang="de-AT"/>
          </a:p>
        </p:txBody>
      </p:sp>
      <p:sp>
        <p:nvSpPr>
          <p:cNvPr id="6" name="Foliennummernplatzhalter 5"/>
          <p:cNvSpPr>
            <a:spLocks noGrp="1"/>
          </p:cNvSpPr>
          <p:nvPr>
            <p:ph type="sldNum" sz="quarter" idx="12"/>
          </p:nvPr>
        </p:nvSpPr>
        <p:spPr/>
        <p:txBody>
          <a:bodyPr/>
          <a:lstStyle>
            <a:lvl1pPr>
              <a:defRPr/>
            </a:lvl1pPr>
          </a:lstStyle>
          <a:p>
            <a:pPr>
              <a:defRPr/>
            </a:pPr>
            <a:fld id="{85445F8A-33B5-479D-BFFF-E231D461FCD2}" type="slidenum">
              <a:rPr lang="de-AT"/>
              <a:pPr>
                <a:defRPr/>
              </a:pPr>
              <a:t>‹Nr.›</a:t>
            </a:fld>
            <a:endParaRPr lang="de-AT"/>
          </a:p>
        </p:txBody>
      </p:sp>
    </p:spTree>
    <p:extLst>
      <p:ext uri="{BB962C8B-B14F-4D97-AF65-F5344CB8AC3E}">
        <p14:creationId xmlns:p14="http://schemas.microsoft.com/office/powerpoint/2010/main" val="18819165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AT"/>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lvl1pPr>
              <a:defRPr/>
            </a:lvl1pPr>
          </a:lstStyle>
          <a:p>
            <a:pPr>
              <a:defRPr/>
            </a:pPr>
            <a:fld id="{B4A4C317-6ED1-4E73-97F6-2CF8F5EE70E2}" type="datetimeFigureOut">
              <a:rPr lang="de-AT"/>
              <a:pPr>
                <a:defRPr/>
              </a:pPr>
              <a:t>07.12.2012</a:t>
            </a:fld>
            <a:endParaRPr lang="de-AT"/>
          </a:p>
        </p:txBody>
      </p:sp>
      <p:sp>
        <p:nvSpPr>
          <p:cNvPr id="5" name="Fußzeilenplatzhalter 4"/>
          <p:cNvSpPr>
            <a:spLocks noGrp="1"/>
          </p:cNvSpPr>
          <p:nvPr>
            <p:ph type="ftr" sz="quarter" idx="11"/>
          </p:nvPr>
        </p:nvSpPr>
        <p:spPr/>
        <p:txBody>
          <a:bodyPr/>
          <a:lstStyle>
            <a:lvl1pPr>
              <a:defRPr/>
            </a:lvl1pPr>
          </a:lstStyle>
          <a:p>
            <a:pPr>
              <a:defRPr/>
            </a:pPr>
            <a:endParaRPr lang="de-AT"/>
          </a:p>
        </p:txBody>
      </p:sp>
      <p:sp>
        <p:nvSpPr>
          <p:cNvPr id="6" name="Foliennummernplatzhalter 5"/>
          <p:cNvSpPr>
            <a:spLocks noGrp="1"/>
          </p:cNvSpPr>
          <p:nvPr>
            <p:ph type="sldNum" sz="quarter" idx="12"/>
          </p:nvPr>
        </p:nvSpPr>
        <p:spPr/>
        <p:txBody>
          <a:bodyPr/>
          <a:lstStyle>
            <a:lvl1pPr>
              <a:defRPr/>
            </a:lvl1pPr>
          </a:lstStyle>
          <a:p>
            <a:pPr>
              <a:defRPr/>
            </a:pPr>
            <a:fld id="{83B57EBD-401B-449B-A5B6-609CF453CF80}" type="slidenum">
              <a:rPr lang="de-AT"/>
              <a:pPr>
                <a:defRPr/>
              </a:pPr>
              <a:t>‹Nr.›</a:t>
            </a:fld>
            <a:endParaRPr lang="de-AT"/>
          </a:p>
        </p:txBody>
      </p:sp>
    </p:spTree>
    <p:extLst>
      <p:ext uri="{BB962C8B-B14F-4D97-AF65-F5344CB8AC3E}">
        <p14:creationId xmlns:p14="http://schemas.microsoft.com/office/powerpoint/2010/main" val="11945816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5" name="Datumsplatzhalter 3"/>
          <p:cNvSpPr>
            <a:spLocks noGrp="1"/>
          </p:cNvSpPr>
          <p:nvPr>
            <p:ph type="dt" sz="half" idx="10"/>
          </p:nvPr>
        </p:nvSpPr>
        <p:spPr/>
        <p:txBody>
          <a:bodyPr/>
          <a:lstStyle>
            <a:lvl1pPr>
              <a:defRPr/>
            </a:lvl1pPr>
          </a:lstStyle>
          <a:p>
            <a:pPr>
              <a:defRPr/>
            </a:pPr>
            <a:fld id="{9FDC141E-A9E0-44AD-8F16-21101E4B5A70}" type="datetimeFigureOut">
              <a:rPr lang="de-AT"/>
              <a:pPr>
                <a:defRPr/>
              </a:pPr>
              <a:t>07.12.2012</a:t>
            </a:fld>
            <a:endParaRPr lang="de-AT"/>
          </a:p>
        </p:txBody>
      </p:sp>
      <p:sp>
        <p:nvSpPr>
          <p:cNvPr id="6" name="Fußzeilenplatzhalter 4"/>
          <p:cNvSpPr>
            <a:spLocks noGrp="1"/>
          </p:cNvSpPr>
          <p:nvPr>
            <p:ph type="ftr" sz="quarter" idx="11"/>
          </p:nvPr>
        </p:nvSpPr>
        <p:spPr/>
        <p:txBody>
          <a:bodyPr/>
          <a:lstStyle>
            <a:lvl1pPr>
              <a:defRPr/>
            </a:lvl1pPr>
          </a:lstStyle>
          <a:p>
            <a:pPr>
              <a:defRPr/>
            </a:pPr>
            <a:endParaRPr lang="de-AT"/>
          </a:p>
        </p:txBody>
      </p:sp>
      <p:sp>
        <p:nvSpPr>
          <p:cNvPr id="7" name="Foliennummernplatzhalter 5"/>
          <p:cNvSpPr>
            <a:spLocks noGrp="1"/>
          </p:cNvSpPr>
          <p:nvPr>
            <p:ph type="sldNum" sz="quarter" idx="12"/>
          </p:nvPr>
        </p:nvSpPr>
        <p:spPr/>
        <p:txBody>
          <a:bodyPr/>
          <a:lstStyle>
            <a:lvl1pPr>
              <a:defRPr/>
            </a:lvl1pPr>
          </a:lstStyle>
          <a:p>
            <a:pPr>
              <a:defRPr/>
            </a:pPr>
            <a:fld id="{2B1FF367-B0CC-44B8-901D-F0D03EE6EEFF}" type="slidenum">
              <a:rPr lang="de-AT"/>
              <a:pPr>
                <a:defRPr/>
              </a:pPr>
              <a:t>‹Nr.›</a:t>
            </a:fld>
            <a:endParaRPr lang="de-AT"/>
          </a:p>
        </p:txBody>
      </p:sp>
    </p:spTree>
    <p:extLst>
      <p:ext uri="{BB962C8B-B14F-4D97-AF65-F5344CB8AC3E}">
        <p14:creationId xmlns:p14="http://schemas.microsoft.com/office/powerpoint/2010/main" val="39483642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AT"/>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7" name="Datumsplatzhalter 3"/>
          <p:cNvSpPr>
            <a:spLocks noGrp="1"/>
          </p:cNvSpPr>
          <p:nvPr>
            <p:ph type="dt" sz="half" idx="10"/>
          </p:nvPr>
        </p:nvSpPr>
        <p:spPr/>
        <p:txBody>
          <a:bodyPr/>
          <a:lstStyle>
            <a:lvl1pPr>
              <a:defRPr/>
            </a:lvl1pPr>
          </a:lstStyle>
          <a:p>
            <a:pPr>
              <a:defRPr/>
            </a:pPr>
            <a:fld id="{70DA5F50-7E94-43CD-BC0B-EB5E581E3D5B}" type="datetimeFigureOut">
              <a:rPr lang="de-AT"/>
              <a:pPr>
                <a:defRPr/>
              </a:pPr>
              <a:t>07.12.2012</a:t>
            </a:fld>
            <a:endParaRPr lang="de-AT"/>
          </a:p>
        </p:txBody>
      </p:sp>
      <p:sp>
        <p:nvSpPr>
          <p:cNvPr id="8" name="Fußzeilenplatzhalter 4"/>
          <p:cNvSpPr>
            <a:spLocks noGrp="1"/>
          </p:cNvSpPr>
          <p:nvPr>
            <p:ph type="ftr" sz="quarter" idx="11"/>
          </p:nvPr>
        </p:nvSpPr>
        <p:spPr/>
        <p:txBody>
          <a:bodyPr/>
          <a:lstStyle>
            <a:lvl1pPr>
              <a:defRPr/>
            </a:lvl1pPr>
          </a:lstStyle>
          <a:p>
            <a:pPr>
              <a:defRPr/>
            </a:pPr>
            <a:endParaRPr lang="de-AT"/>
          </a:p>
        </p:txBody>
      </p:sp>
      <p:sp>
        <p:nvSpPr>
          <p:cNvPr id="9" name="Foliennummernplatzhalter 5"/>
          <p:cNvSpPr>
            <a:spLocks noGrp="1"/>
          </p:cNvSpPr>
          <p:nvPr>
            <p:ph type="sldNum" sz="quarter" idx="12"/>
          </p:nvPr>
        </p:nvSpPr>
        <p:spPr/>
        <p:txBody>
          <a:bodyPr/>
          <a:lstStyle>
            <a:lvl1pPr>
              <a:defRPr/>
            </a:lvl1pPr>
          </a:lstStyle>
          <a:p>
            <a:pPr>
              <a:defRPr/>
            </a:pPr>
            <a:fld id="{D67718C3-AEE5-470F-88D3-10864DB8EB18}" type="slidenum">
              <a:rPr lang="de-AT"/>
              <a:pPr>
                <a:defRPr/>
              </a:pPr>
              <a:t>‹Nr.›</a:t>
            </a:fld>
            <a:endParaRPr lang="de-AT"/>
          </a:p>
        </p:txBody>
      </p:sp>
    </p:spTree>
    <p:extLst>
      <p:ext uri="{BB962C8B-B14F-4D97-AF65-F5344CB8AC3E}">
        <p14:creationId xmlns:p14="http://schemas.microsoft.com/office/powerpoint/2010/main" val="268745857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a:p>
        </p:txBody>
      </p:sp>
      <p:sp>
        <p:nvSpPr>
          <p:cNvPr id="3" name="Datumsplatzhalter 3"/>
          <p:cNvSpPr>
            <a:spLocks noGrp="1"/>
          </p:cNvSpPr>
          <p:nvPr>
            <p:ph type="dt" sz="half" idx="10"/>
          </p:nvPr>
        </p:nvSpPr>
        <p:spPr/>
        <p:txBody>
          <a:bodyPr/>
          <a:lstStyle>
            <a:lvl1pPr>
              <a:defRPr/>
            </a:lvl1pPr>
          </a:lstStyle>
          <a:p>
            <a:pPr>
              <a:defRPr/>
            </a:pPr>
            <a:fld id="{84B9E492-877F-4E76-9A82-36CC1EFB2F60}" type="datetimeFigureOut">
              <a:rPr lang="de-AT"/>
              <a:pPr>
                <a:defRPr/>
              </a:pPr>
              <a:t>07.12.2012</a:t>
            </a:fld>
            <a:endParaRPr lang="de-AT"/>
          </a:p>
        </p:txBody>
      </p:sp>
      <p:sp>
        <p:nvSpPr>
          <p:cNvPr id="4" name="Fußzeilenplatzhalter 4"/>
          <p:cNvSpPr>
            <a:spLocks noGrp="1"/>
          </p:cNvSpPr>
          <p:nvPr>
            <p:ph type="ftr" sz="quarter" idx="11"/>
          </p:nvPr>
        </p:nvSpPr>
        <p:spPr/>
        <p:txBody>
          <a:bodyPr/>
          <a:lstStyle>
            <a:lvl1pPr>
              <a:defRPr/>
            </a:lvl1pPr>
          </a:lstStyle>
          <a:p>
            <a:pPr>
              <a:defRPr/>
            </a:pPr>
            <a:endParaRPr lang="de-AT"/>
          </a:p>
        </p:txBody>
      </p:sp>
      <p:sp>
        <p:nvSpPr>
          <p:cNvPr id="5" name="Foliennummernplatzhalter 5"/>
          <p:cNvSpPr>
            <a:spLocks noGrp="1"/>
          </p:cNvSpPr>
          <p:nvPr>
            <p:ph type="sldNum" sz="quarter" idx="12"/>
          </p:nvPr>
        </p:nvSpPr>
        <p:spPr/>
        <p:txBody>
          <a:bodyPr/>
          <a:lstStyle>
            <a:lvl1pPr>
              <a:defRPr/>
            </a:lvl1pPr>
          </a:lstStyle>
          <a:p>
            <a:pPr>
              <a:defRPr/>
            </a:pPr>
            <a:fld id="{503AD05D-7F4B-4BD4-8364-0888A7A49F01}" type="slidenum">
              <a:rPr lang="de-AT"/>
              <a:pPr>
                <a:defRPr/>
              </a:pPr>
              <a:t>‹Nr.›</a:t>
            </a:fld>
            <a:endParaRPr lang="de-AT"/>
          </a:p>
        </p:txBody>
      </p:sp>
    </p:spTree>
    <p:extLst>
      <p:ext uri="{BB962C8B-B14F-4D97-AF65-F5344CB8AC3E}">
        <p14:creationId xmlns:p14="http://schemas.microsoft.com/office/powerpoint/2010/main" val="12175504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p:cNvSpPr>
            <a:spLocks noGrp="1"/>
          </p:cNvSpPr>
          <p:nvPr>
            <p:ph type="dt" sz="half" idx="10"/>
          </p:nvPr>
        </p:nvSpPr>
        <p:spPr/>
        <p:txBody>
          <a:bodyPr/>
          <a:lstStyle>
            <a:lvl1pPr>
              <a:defRPr/>
            </a:lvl1pPr>
          </a:lstStyle>
          <a:p>
            <a:pPr>
              <a:defRPr/>
            </a:pPr>
            <a:fld id="{6BD4186E-CC84-4476-9C7C-C231D01A23F5}" type="datetimeFigureOut">
              <a:rPr lang="de-AT"/>
              <a:pPr>
                <a:defRPr/>
              </a:pPr>
              <a:t>07.12.2012</a:t>
            </a:fld>
            <a:endParaRPr lang="de-AT"/>
          </a:p>
        </p:txBody>
      </p:sp>
      <p:sp>
        <p:nvSpPr>
          <p:cNvPr id="3" name="Fußzeilenplatzhalter 4"/>
          <p:cNvSpPr>
            <a:spLocks noGrp="1"/>
          </p:cNvSpPr>
          <p:nvPr>
            <p:ph type="ftr" sz="quarter" idx="11"/>
          </p:nvPr>
        </p:nvSpPr>
        <p:spPr/>
        <p:txBody>
          <a:bodyPr/>
          <a:lstStyle>
            <a:lvl1pPr>
              <a:defRPr/>
            </a:lvl1pPr>
          </a:lstStyle>
          <a:p>
            <a:pPr>
              <a:defRPr/>
            </a:pPr>
            <a:endParaRPr lang="de-AT"/>
          </a:p>
        </p:txBody>
      </p:sp>
      <p:sp>
        <p:nvSpPr>
          <p:cNvPr id="4" name="Foliennummernplatzhalter 5"/>
          <p:cNvSpPr>
            <a:spLocks noGrp="1"/>
          </p:cNvSpPr>
          <p:nvPr>
            <p:ph type="sldNum" sz="quarter" idx="12"/>
          </p:nvPr>
        </p:nvSpPr>
        <p:spPr/>
        <p:txBody>
          <a:bodyPr/>
          <a:lstStyle>
            <a:lvl1pPr>
              <a:defRPr/>
            </a:lvl1pPr>
          </a:lstStyle>
          <a:p>
            <a:pPr>
              <a:defRPr/>
            </a:pPr>
            <a:fld id="{4DF6B004-06C6-46F7-8F1B-C07A547709D2}" type="slidenum">
              <a:rPr lang="de-AT"/>
              <a:pPr>
                <a:defRPr/>
              </a:pPr>
              <a:t>‹Nr.›</a:t>
            </a:fld>
            <a:endParaRPr lang="de-AT"/>
          </a:p>
        </p:txBody>
      </p:sp>
    </p:spTree>
    <p:extLst>
      <p:ext uri="{BB962C8B-B14F-4D97-AF65-F5344CB8AC3E}">
        <p14:creationId xmlns:p14="http://schemas.microsoft.com/office/powerpoint/2010/main" val="24418628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AT"/>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3"/>
          <p:cNvSpPr>
            <a:spLocks noGrp="1"/>
          </p:cNvSpPr>
          <p:nvPr>
            <p:ph type="dt" sz="half" idx="10"/>
          </p:nvPr>
        </p:nvSpPr>
        <p:spPr/>
        <p:txBody>
          <a:bodyPr/>
          <a:lstStyle>
            <a:lvl1pPr>
              <a:defRPr/>
            </a:lvl1pPr>
          </a:lstStyle>
          <a:p>
            <a:pPr>
              <a:defRPr/>
            </a:pPr>
            <a:fld id="{68AEEC49-5A4E-4BEA-83DA-59C67768DA5B}" type="datetimeFigureOut">
              <a:rPr lang="de-AT"/>
              <a:pPr>
                <a:defRPr/>
              </a:pPr>
              <a:t>07.12.2012</a:t>
            </a:fld>
            <a:endParaRPr lang="de-AT"/>
          </a:p>
        </p:txBody>
      </p:sp>
      <p:sp>
        <p:nvSpPr>
          <p:cNvPr id="6" name="Fußzeilenplatzhalter 4"/>
          <p:cNvSpPr>
            <a:spLocks noGrp="1"/>
          </p:cNvSpPr>
          <p:nvPr>
            <p:ph type="ftr" sz="quarter" idx="11"/>
          </p:nvPr>
        </p:nvSpPr>
        <p:spPr/>
        <p:txBody>
          <a:bodyPr/>
          <a:lstStyle>
            <a:lvl1pPr>
              <a:defRPr/>
            </a:lvl1pPr>
          </a:lstStyle>
          <a:p>
            <a:pPr>
              <a:defRPr/>
            </a:pPr>
            <a:endParaRPr lang="de-AT"/>
          </a:p>
        </p:txBody>
      </p:sp>
      <p:sp>
        <p:nvSpPr>
          <p:cNvPr id="7" name="Foliennummernplatzhalter 5"/>
          <p:cNvSpPr>
            <a:spLocks noGrp="1"/>
          </p:cNvSpPr>
          <p:nvPr>
            <p:ph type="sldNum" sz="quarter" idx="12"/>
          </p:nvPr>
        </p:nvSpPr>
        <p:spPr/>
        <p:txBody>
          <a:bodyPr/>
          <a:lstStyle>
            <a:lvl1pPr>
              <a:defRPr/>
            </a:lvl1pPr>
          </a:lstStyle>
          <a:p>
            <a:pPr>
              <a:defRPr/>
            </a:pPr>
            <a:fld id="{F42EA4D1-D000-4092-B683-CC9D00D88CB9}" type="slidenum">
              <a:rPr lang="de-AT"/>
              <a:pPr>
                <a:defRPr/>
              </a:pPr>
              <a:t>‹Nr.›</a:t>
            </a:fld>
            <a:endParaRPr lang="de-AT"/>
          </a:p>
        </p:txBody>
      </p:sp>
    </p:spTree>
    <p:extLst>
      <p:ext uri="{BB962C8B-B14F-4D97-AF65-F5344CB8AC3E}">
        <p14:creationId xmlns:p14="http://schemas.microsoft.com/office/powerpoint/2010/main" val="36480058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dirty="0"/>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dirty="0"/>
          </a:p>
        </p:txBody>
      </p:sp>
      <p:sp>
        <p:nvSpPr>
          <p:cNvPr id="4" name="Foliennummernplatzhalter 5"/>
          <p:cNvSpPr>
            <a:spLocks noGrp="1"/>
          </p:cNvSpPr>
          <p:nvPr>
            <p:ph type="sldNum" sz="quarter" idx="10"/>
          </p:nvPr>
        </p:nvSpPr>
        <p:spPr/>
        <p:txBody>
          <a:bodyPr/>
          <a:lstStyle>
            <a:lvl1pPr>
              <a:defRPr/>
            </a:lvl1pPr>
          </a:lstStyle>
          <a:p>
            <a:pPr>
              <a:defRPr/>
            </a:pPr>
            <a:fld id="{49781440-0F2E-4AFB-9E00-795DAFFCF1D1}" type="slidenum">
              <a:rPr lang="de-AT"/>
              <a:pPr>
                <a:defRPr/>
              </a:pPr>
              <a:t>‹Nr.›</a:t>
            </a:fld>
            <a:endParaRPr lang="de-AT"/>
          </a:p>
        </p:txBody>
      </p:sp>
    </p:spTree>
    <p:extLst>
      <p:ext uri="{BB962C8B-B14F-4D97-AF65-F5344CB8AC3E}">
        <p14:creationId xmlns:p14="http://schemas.microsoft.com/office/powerpoint/2010/main" val="88242573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AT"/>
          </a:p>
        </p:txBody>
      </p:sp>
      <p:sp>
        <p:nvSpPr>
          <p:cNvPr id="3" name="Bildplatzhalt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AT"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3"/>
          <p:cNvSpPr>
            <a:spLocks noGrp="1"/>
          </p:cNvSpPr>
          <p:nvPr>
            <p:ph type="dt" sz="half" idx="10"/>
          </p:nvPr>
        </p:nvSpPr>
        <p:spPr/>
        <p:txBody>
          <a:bodyPr/>
          <a:lstStyle>
            <a:lvl1pPr>
              <a:defRPr/>
            </a:lvl1pPr>
          </a:lstStyle>
          <a:p>
            <a:pPr>
              <a:defRPr/>
            </a:pPr>
            <a:fld id="{6FBBE516-2DBA-44CB-98CE-77E6DCE2E199}" type="datetimeFigureOut">
              <a:rPr lang="de-AT"/>
              <a:pPr>
                <a:defRPr/>
              </a:pPr>
              <a:t>07.12.2012</a:t>
            </a:fld>
            <a:endParaRPr lang="de-AT"/>
          </a:p>
        </p:txBody>
      </p:sp>
      <p:sp>
        <p:nvSpPr>
          <p:cNvPr id="6" name="Fußzeilenplatzhalter 4"/>
          <p:cNvSpPr>
            <a:spLocks noGrp="1"/>
          </p:cNvSpPr>
          <p:nvPr>
            <p:ph type="ftr" sz="quarter" idx="11"/>
          </p:nvPr>
        </p:nvSpPr>
        <p:spPr/>
        <p:txBody>
          <a:bodyPr/>
          <a:lstStyle>
            <a:lvl1pPr>
              <a:defRPr/>
            </a:lvl1pPr>
          </a:lstStyle>
          <a:p>
            <a:pPr>
              <a:defRPr/>
            </a:pPr>
            <a:endParaRPr lang="de-AT"/>
          </a:p>
        </p:txBody>
      </p:sp>
      <p:sp>
        <p:nvSpPr>
          <p:cNvPr id="7" name="Foliennummernplatzhalter 5"/>
          <p:cNvSpPr>
            <a:spLocks noGrp="1"/>
          </p:cNvSpPr>
          <p:nvPr>
            <p:ph type="sldNum" sz="quarter" idx="12"/>
          </p:nvPr>
        </p:nvSpPr>
        <p:spPr/>
        <p:txBody>
          <a:bodyPr/>
          <a:lstStyle>
            <a:lvl1pPr>
              <a:defRPr/>
            </a:lvl1pPr>
          </a:lstStyle>
          <a:p>
            <a:pPr>
              <a:defRPr/>
            </a:pPr>
            <a:fld id="{612E9A13-2804-47BD-AABC-10E39B6A1B19}" type="slidenum">
              <a:rPr lang="de-AT"/>
              <a:pPr>
                <a:defRPr/>
              </a:pPr>
              <a:t>‹Nr.›</a:t>
            </a:fld>
            <a:endParaRPr lang="de-AT"/>
          </a:p>
        </p:txBody>
      </p:sp>
    </p:spTree>
    <p:extLst>
      <p:ext uri="{BB962C8B-B14F-4D97-AF65-F5344CB8AC3E}">
        <p14:creationId xmlns:p14="http://schemas.microsoft.com/office/powerpoint/2010/main" val="191472282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Datumsplatzhalter 3"/>
          <p:cNvSpPr>
            <a:spLocks noGrp="1"/>
          </p:cNvSpPr>
          <p:nvPr>
            <p:ph type="dt" sz="half" idx="10"/>
          </p:nvPr>
        </p:nvSpPr>
        <p:spPr/>
        <p:txBody>
          <a:bodyPr/>
          <a:lstStyle>
            <a:lvl1pPr>
              <a:defRPr/>
            </a:lvl1pPr>
          </a:lstStyle>
          <a:p>
            <a:pPr>
              <a:defRPr/>
            </a:pPr>
            <a:fld id="{AA862001-71CA-41B6-8609-6ED99CB76169}" type="datetimeFigureOut">
              <a:rPr lang="de-AT"/>
              <a:pPr>
                <a:defRPr/>
              </a:pPr>
              <a:t>07.12.2012</a:t>
            </a:fld>
            <a:endParaRPr lang="de-AT"/>
          </a:p>
        </p:txBody>
      </p:sp>
      <p:sp>
        <p:nvSpPr>
          <p:cNvPr id="5" name="Fußzeilenplatzhalter 4"/>
          <p:cNvSpPr>
            <a:spLocks noGrp="1"/>
          </p:cNvSpPr>
          <p:nvPr>
            <p:ph type="ftr" sz="quarter" idx="11"/>
          </p:nvPr>
        </p:nvSpPr>
        <p:spPr/>
        <p:txBody>
          <a:bodyPr/>
          <a:lstStyle>
            <a:lvl1pPr>
              <a:defRPr/>
            </a:lvl1pPr>
          </a:lstStyle>
          <a:p>
            <a:pPr>
              <a:defRPr/>
            </a:pPr>
            <a:endParaRPr lang="de-AT"/>
          </a:p>
        </p:txBody>
      </p:sp>
      <p:sp>
        <p:nvSpPr>
          <p:cNvPr id="6" name="Foliennummernplatzhalter 5"/>
          <p:cNvSpPr>
            <a:spLocks noGrp="1"/>
          </p:cNvSpPr>
          <p:nvPr>
            <p:ph type="sldNum" sz="quarter" idx="12"/>
          </p:nvPr>
        </p:nvSpPr>
        <p:spPr/>
        <p:txBody>
          <a:bodyPr/>
          <a:lstStyle>
            <a:lvl1pPr>
              <a:defRPr/>
            </a:lvl1pPr>
          </a:lstStyle>
          <a:p>
            <a:pPr>
              <a:defRPr/>
            </a:pPr>
            <a:fld id="{E6DF06A2-5D18-4B97-97DB-ACA85A555880}" type="slidenum">
              <a:rPr lang="de-AT"/>
              <a:pPr>
                <a:defRPr/>
              </a:pPr>
              <a:t>‹Nr.›</a:t>
            </a:fld>
            <a:endParaRPr lang="de-AT"/>
          </a:p>
        </p:txBody>
      </p:sp>
    </p:spTree>
    <p:extLst>
      <p:ext uri="{BB962C8B-B14F-4D97-AF65-F5344CB8AC3E}">
        <p14:creationId xmlns:p14="http://schemas.microsoft.com/office/powerpoint/2010/main" val="32489889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AT"/>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Datumsplatzhalter 3"/>
          <p:cNvSpPr>
            <a:spLocks noGrp="1"/>
          </p:cNvSpPr>
          <p:nvPr>
            <p:ph type="dt" sz="half" idx="10"/>
          </p:nvPr>
        </p:nvSpPr>
        <p:spPr/>
        <p:txBody>
          <a:bodyPr/>
          <a:lstStyle>
            <a:lvl1pPr>
              <a:defRPr/>
            </a:lvl1pPr>
          </a:lstStyle>
          <a:p>
            <a:pPr>
              <a:defRPr/>
            </a:pPr>
            <a:fld id="{6361933B-3EDC-43BA-B8D4-7F92BDA2B853}" type="datetimeFigureOut">
              <a:rPr lang="de-AT"/>
              <a:pPr>
                <a:defRPr/>
              </a:pPr>
              <a:t>07.12.2012</a:t>
            </a:fld>
            <a:endParaRPr lang="de-AT"/>
          </a:p>
        </p:txBody>
      </p:sp>
      <p:sp>
        <p:nvSpPr>
          <p:cNvPr id="5" name="Fußzeilenplatzhalter 4"/>
          <p:cNvSpPr>
            <a:spLocks noGrp="1"/>
          </p:cNvSpPr>
          <p:nvPr>
            <p:ph type="ftr" sz="quarter" idx="11"/>
          </p:nvPr>
        </p:nvSpPr>
        <p:spPr/>
        <p:txBody>
          <a:bodyPr/>
          <a:lstStyle>
            <a:lvl1pPr>
              <a:defRPr/>
            </a:lvl1pPr>
          </a:lstStyle>
          <a:p>
            <a:pPr>
              <a:defRPr/>
            </a:pPr>
            <a:endParaRPr lang="de-AT"/>
          </a:p>
        </p:txBody>
      </p:sp>
      <p:sp>
        <p:nvSpPr>
          <p:cNvPr id="6" name="Foliennummernplatzhalter 5"/>
          <p:cNvSpPr>
            <a:spLocks noGrp="1"/>
          </p:cNvSpPr>
          <p:nvPr>
            <p:ph type="sldNum" sz="quarter" idx="12"/>
          </p:nvPr>
        </p:nvSpPr>
        <p:spPr/>
        <p:txBody>
          <a:bodyPr/>
          <a:lstStyle>
            <a:lvl1pPr>
              <a:defRPr/>
            </a:lvl1pPr>
          </a:lstStyle>
          <a:p>
            <a:pPr>
              <a:defRPr/>
            </a:pPr>
            <a:fld id="{D32514FF-F719-44EE-BFA5-759D1512C552}" type="slidenum">
              <a:rPr lang="de-AT"/>
              <a:pPr>
                <a:defRPr/>
              </a:pPr>
              <a:t>‹Nr.›</a:t>
            </a:fld>
            <a:endParaRPr lang="de-AT"/>
          </a:p>
        </p:txBody>
      </p:sp>
    </p:spTree>
    <p:extLst>
      <p:ext uri="{BB962C8B-B14F-4D97-AF65-F5344CB8AC3E}">
        <p14:creationId xmlns:p14="http://schemas.microsoft.com/office/powerpoint/2010/main" val="37775438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AT"/>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Foliennummernplatzhalter 5"/>
          <p:cNvSpPr>
            <a:spLocks noGrp="1"/>
          </p:cNvSpPr>
          <p:nvPr>
            <p:ph type="sldNum" sz="quarter" idx="10"/>
          </p:nvPr>
        </p:nvSpPr>
        <p:spPr/>
        <p:txBody>
          <a:bodyPr/>
          <a:lstStyle>
            <a:lvl1pPr>
              <a:defRPr/>
            </a:lvl1pPr>
          </a:lstStyle>
          <a:p>
            <a:pPr>
              <a:defRPr/>
            </a:pPr>
            <a:fld id="{CBBD3DBD-BD6F-4302-918D-0D78E277501A}" type="slidenum">
              <a:rPr lang="de-AT"/>
              <a:pPr>
                <a:defRPr/>
              </a:pPr>
              <a:t>‹Nr.›</a:t>
            </a:fld>
            <a:endParaRPr lang="de-AT"/>
          </a:p>
        </p:txBody>
      </p:sp>
    </p:spTree>
    <p:extLst>
      <p:ext uri="{BB962C8B-B14F-4D97-AF65-F5344CB8AC3E}">
        <p14:creationId xmlns:p14="http://schemas.microsoft.com/office/powerpoint/2010/main" val="26403997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dirty="0"/>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dirty="0"/>
          </a:p>
        </p:txBody>
      </p:sp>
      <p:sp>
        <p:nvSpPr>
          <p:cNvPr id="5" name="Foliennummernplatzhalter 5"/>
          <p:cNvSpPr>
            <a:spLocks noGrp="1"/>
          </p:cNvSpPr>
          <p:nvPr>
            <p:ph type="sldNum" sz="quarter" idx="10"/>
          </p:nvPr>
        </p:nvSpPr>
        <p:spPr/>
        <p:txBody>
          <a:bodyPr/>
          <a:lstStyle>
            <a:lvl1pPr>
              <a:defRPr/>
            </a:lvl1pPr>
          </a:lstStyle>
          <a:p>
            <a:pPr>
              <a:defRPr/>
            </a:pPr>
            <a:fld id="{3EB89FBF-8209-42E7-8FDF-1870A2A65B2C}" type="slidenum">
              <a:rPr lang="de-AT"/>
              <a:pPr>
                <a:defRPr/>
              </a:pPr>
              <a:t>‹Nr.›</a:t>
            </a:fld>
            <a:endParaRPr lang="de-AT"/>
          </a:p>
        </p:txBody>
      </p:sp>
    </p:spTree>
    <p:extLst>
      <p:ext uri="{BB962C8B-B14F-4D97-AF65-F5344CB8AC3E}">
        <p14:creationId xmlns:p14="http://schemas.microsoft.com/office/powerpoint/2010/main" val="22244574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AT" dirty="0"/>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dirty="0"/>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dirty="0"/>
          </a:p>
        </p:txBody>
      </p:sp>
      <p:sp>
        <p:nvSpPr>
          <p:cNvPr id="7" name="Datumsplatzhalter 6"/>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B135F79A-25F7-4C4F-9E21-35A9F393FB60}" type="datetimeFigureOut">
              <a:rPr lang="de-AT"/>
              <a:pPr>
                <a:defRPr/>
              </a:pPr>
              <a:t>07.12.2012</a:t>
            </a:fld>
            <a:endParaRPr lang="de-AT"/>
          </a:p>
        </p:txBody>
      </p:sp>
      <p:sp>
        <p:nvSpPr>
          <p:cNvPr id="8" name="Fußzeilenplatzhalter 7"/>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de-AT"/>
          </a:p>
        </p:txBody>
      </p:sp>
      <p:sp>
        <p:nvSpPr>
          <p:cNvPr id="9" name="Foliennummernplatzhalter 8"/>
          <p:cNvSpPr>
            <a:spLocks noGrp="1"/>
          </p:cNvSpPr>
          <p:nvPr>
            <p:ph type="sldNum" sz="quarter" idx="12"/>
          </p:nvPr>
        </p:nvSpPr>
        <p:spPr/>
        <p:txBody>
          <a:bodyPr/>
          <a:lstStyle>
            <a:lvl1pPr>
              <a:defRPr/>
            </a:lvl1pPr>
          </a:lstStyle>
          <a:p>
            <a:pPr>
              <a:defRPr/>
            </a:pPr>
            <a:fld id="{6231C14B-D01E-438E-BEEC-E39C695BFE53}" type="slidenum">
              <a:rPr lang="de-AT"/>
              <a:pPr>
                <a:defRPr/>
              </a:pPr>
              <a:t>‹Nr.›</a:t>
            </a:fld>
            <a:endParaRPr lang="de-AT"/>
          </a:p>
        </p:txBody>
      </p:sp>
    </p:spTree>
    <p:extLst>
      <p:ext uri="{BB962C8B-B14F-4D97-AF65-F5344CB8AC3E}">
        <p14:creationId xmlns:p14="http://schemas.microsoft.com/office/powerpoint/2010/main" val="3544730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dirty="0"/>
          </a:p>
        </p:txBody>
      </p:sp>
      <p:sp>
        <p:nvSpPr>
          <p:cNvPr id="3" name="Foliennummernplatzhalter 5"/>
          <p:cNvSpPr>
            <a:spLocks noGrp="1"/>
          </p:cNvSpPr>
          <p:nvPr>
            <p:ph type="sldNum" sz="quarter" idx="10"/>
          </p:nvPr>
        </p:nvSpPr>
        <p:spPr/>
        <p:txBody>
          <a:bodyPr/>
          <a:lstStyle>
            <a:lvl1pPr>
              <a:defRPr/>
            </a:lvl1pPr>
          </a:lstStyle>
          <a:p>
            <a:pPr>
              <a:defRPr/>
            </a:pPr>
            <a:fld id="{725A3B0F-DD87-4280-A688-1EF61CFCFC7B}" type="slidenum">
              <a:rPr lang="de-AT"/>
              <a:pPr>
                <a:defRPr/>
              </a:pPr>
              <a:t>‹Nr.›</a:t>
            </a:fld>
            <a:endParaRPr lang="de-AT"/>
          </a:p>
        </p:txBody>
      </p:sp>
    </p:spTree>
    <p:extLst>
      <p:ext uri="{BB962C8B-B14F-4D97-AF65-F5344CB8AC3E}">
        <p14:creationId xmlns:p14="http://schemas.microsoft.com/office/powerpoint/2010/main" val="32672662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Foliennummernplatzhalter 5"/>
          <p:cNvSpPr>
            <a:spLocks noGrp="1"/>
          </p:cNvSpPr>
          <p:nvPr>
            <p:ph type="sldNum" sz="quarter" idx="10"/>
          </p:nvPr>
        </p:nvSpPr>
        <p:spPr/>
        <p:txBody>
          <a:bodyPr/>
          <a:lstStyle>
            <a:lvl1pPr>
              <a:defRPr/>
            </a:lvl1pPr>
          </a:lstStyle>
          <a:p>
            <a:pPr>
              <a:defRPr/>
            </a:pPr>
            <a:fld id="{A07B41C0-864C-483C-902A-C5A9176FAF17}" type="slidenum">
              <a:rPr lang="de-AT"/>
              <a:pPr>
                <a:defRPr/>
              </a:pPr>
              <a:t>‹Nr.›</a:t>
            </a:fld>
            <a:endParaRPr lang="de-AT"/>
          </a:p>
        </p:txBody>
      </p:sp>
    </p:spTree>
    <p:extLst>
      <p:ext uri="{BB962C8B-B14F-4D97-AF65-F5344CB8AC3E}">
        <p14:creationId xmlns:p14="http://schemas.microsoft.com/office/powerpoint/2010/main" val="17439819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400" b="1"/>
            </a:lvl1pPr>
          </a:lstStyle>
          <a:p>
            <a:r>
              <a:rPr lang="de-DE" smtClean="0"/>
              <a:t>Titelmasterformat durch Klicken bearbeiten</a:t>
            </a:r>
            <a:endParaRPr lang="de-AT" dirty="0"/>
          </a:p>
        </p:txBody>
      </p:sp>
      <p:sp>
        <p:nvSpPr>
          <p:cNvPr id="3" name="Inhaltsplatzhalter 2"/>
          <p:cNvSpPr>
            <a:spLocks noGrp="1"/>
          </p:cNvSpPr>
          <p:nvPr>
            <p:ph idx="1"/>
          </p:nvPr>
        </p:nvSpPr>
        <p:spPr>
          <a:xfrm>
            <a:off x="3575050" y="1412776"/>
            <a:ext cx="5111750" cy="4713387"/>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dirty="0"/>
          </a:p>
        </p:txBody>
      </p:sp>
      <p:sp>
        <p:nvSpPr>
          <p:cNvPr id="4" name="Textplatzhalter 3"/>
          <p:cNvSpPr>
            <a:spLocks noGrp="1"/>
          </p:cNvSpPr>
          <p:nvPr>
            <p:ph type="body" sz="half" idx="2"/>
          </p:nvPr>
        </p:nvSpPr>
        <p:spPr>
          <a:xfrm>
            <a:off x="457200" y="1435100"/>
            <a:ext cx="3008313" cy="4691063"/>
          </a:xfr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Foliennummernplatzhalter 5"/>
          <p:cNvSpPr>
            <a:spLocks noGrp="1"/>
          </p:cNvSpPr>
          <p:nvPr>
            <p:ph type="sldNum" sz="quarter" idx="10"/>
          </p:nvPr>
        </p:nvSpPr>
        <p:spPr/>
        <p:txBody>
          <a:bodyPr/>
          <a:lstStyle>
            <a:lvl1pPr>
              <a:defRPr/>
            </a:lvl1pPr>
          </a:lstStyle>
          <a:p>
            <a:pPr>
              <a:defRPr/>
            </a:pPr>
            <a:fld id="{9E27FCCE-DE91-4D09-9470-706ACEA873F1}" type="slidenum">
              <a:rPr lang="de-AT"/>
              <a:pPr>
                <a:defRPr/>
              </a:pPr>
              <a:t>‹Nr.›</a:t>
            </a:fld>
            <a:endParaRPr lang="de-AT"/>
          </a:p>
        </p:txBody>
      </p:sp>
    </p:spTree>
    <p:extLst>
      <p:ext uri="{BB962C8B-B14F-4D97-AF65-F5344CB8AC3E}">
        <p14:creationId xmlns:p14="http://schemas.microsoft.com/office/powerpoint/2010/main" val="19157392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AT"/>
          </a:p>
        </p:txBody>
      </p:sp>
      <p:sp>
        <p:nvSpPr>
          <p:cNvPr id="3" name="Bildplatzhalt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endParaRPr lang="de-AT"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7" name="Foliennummernplatzhalter 6"/>
          <p:cNvSpPr>
            <a:spLocks noGrp="1"/>
          </p:cNvSpPr>
          <p:nvPr>
            <p:ph type="sldNum" sz="quarter" idx="12"/>
          </p:nvPr>
        </p:nvSpPr>
        <p:spPr/>
        <p:txBody>
          <a:bodyPr/>
          <a:lstStyle>
            <a:lvl1pPr>
              <a:defRPr/>
            </a:lvl1pPr>
          </a:lstStyle>
          <a:p>
            <a:pPr>
              <a:defRPr/>
            </a:pPr>
            <a:fld id="{2D9174CB-F702-4277-9B2B-6D74A48F5333}" type="slidenum">
              <a:rPr lang="de-AT"/>
              <a:pPr>
                <a:defRPr/>
              </a:pPr>
              <a:t>‹Nr.›</a:t>
            </a:fld>
            <a:endParaRPr lang="de-AT"/>
          </a:p>
        </p:txBody>
      </p:sp>
    </p:spTree>
    <p:extLst>
      <p:ext uri="{BB962C8B-B14F-4D97-AF65-F5344CB8AC3E}">
        <p14:creationId xmlns:p14="http://schemas.microsoft.com/office/powerpoint/2010/main" val="2684095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bwMode="auto">
          <a:xfrm>
            <a:off x="457200" y="274638"/>
            <a:ext cx="65627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smtClean="0"/>
              <a:t>Titelmasterformat durch Klicken bearbeiten</a:t>
            </a:r>
            <a:endParaRPr lang="de-AT" smtClean="0"/>
          </a:p>
        </p:txBody>
      </p:sp>
      <p:sp>
        <p:nvSpPr>
          <p:cNvPr id="3" name="Textplatzhalt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AT" dirty="0" smtClean="0"/>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8313FB63-F5CF-44AF-9994-F9084A3135DE}" type="slidenum">
              <a:rPr lang="de-AT"/>
              <a:pPr>
                <a:defRPr/>
              </a:pPr>
              <a:t>‹Nr.›</a:t>
            </a:fld>
            <a:endParaRPr lang="de-AT"/>
          </a:p>
        </p:txBody>
      </p:sp>
      <p:pic>
        <p:nvPicPr>
          <p:cNvPr id="1029" name="Picture 9" descr="Logo Neue Mittelschule"/>
          <p:cNvPicPr>
            <a:picLocks noChangeAspect="1" noChangeArrowheads="1"/>
          </p:cNvPicPr>
          <p:nvPr/>
        </p:nvPicPr>
        <p:blipFill>
          <a:blip r:embed="rId13">
            <a:extLst>
              <a:ext uri="{28A0092B-C50C-407E-A947-70E740481C1C}">
                <a14:useLocalDpi xmlns:a14="http://schemas.microsoft.com/office/drawing/2010/main" val="0"/>
              </a:ext>
            </a:extLst>
          </a:blip>
          <a:srcRect t="13857"/>
          <a:stretch>
            <a:fillRect/>
          </a:stretch>
        </p:blipFill>
        <p:spPr bwMode="auto">
          <a:xfrm>
            <a:off x="7215188" y="152400"/>
            <a:ext cx="1757362" cy="118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Grafik 4"/>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474696" y="6165304"/>
            <a:ext cx="3377224" cy="713412"/>
          </a:xfrm>
          <a:prstGeom prst="rect">
            <a:avLst/>
          </a:prstGeom>
        </p:spPr>
      </p:pic>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94" r:id="rId5"/>
    <p:sldLayoutId id="2147483678" r:id="rId6"/>
    <p:sldLayoutId id="2147483679" r:id="rId7"/>
    <p:sldLayoutId id="2147483680" r:id="rId8"/>
    <p:sldLayoutId id="2147483695" r:id="rId9"/>
    <p:sldLayoutId id="2147483681" r:id="rId10"/>
    <p:sldLayoutId id="2147483682" r:id="rId11"/>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500"/>
                                        <p:tgtEl>
                                          <p:spTgt spid="3">
                                            <p:txEl>
                                              <p:pRg st="1" end="1"/>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500"/>
                                        <p:tgtEl>
                                          <p:spTgt spid="3">
                                            <p:txEl>
                                              <p:pRg st="2" end="2"/>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500"/>
                                        <p:tgtEl>
                                          <p:spTgt spid="3">
                                            <p:txEl>
                                              <p:pRg st="3" end="3"/>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tmplLst>
          <p:tmpl lvl="1">
            <p:tnLst>
              <p:par>
                <p:cTn presetID="10"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 lvl="2">
            <p:tnLst>
              <p:par>
                <p:cTn presetID="10"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 lvl="3">
            <p:tnLst>
              <p:par>
                <p:cTn presetID="10"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 lvl="4">
            <p:tnLst>
              <p:par>
                <p:cTn presetID="10"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 lvl="5">
            <p:tnLst>
              <p:par>
                <p:cTn presetID="10"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Lst>
      </p:bldP>
    </p:bldLst>
  </p:timing>
  <p:txStyles>
    <p:titleStyle>
      <a:lvl1pPr algn="l" rtl="0" eaLnBrk="1" fontAlgn="base" hangingPunct="1">
        <a:spcBef>
          <a:spcPct val="0"/>
        </a:spcBef>
        <a:spcAft>
          <a:spcPct val="0"/>
        </a:spcAft>
        <a:defRPr sz="3600" kern="1200">
          <a:solidFill>
            <a:schemeClr val="tx1"/>
          </a:solidFill>
          <a:latin typeface="+mn-lt"/>
          <a:ea typeface="+mj-ea"/>
          <a:cs typeface="+mj-cs"/>
        </a:defRPr>
      </a:lvl1pPr>
      <a:lvl2pPr algn="l" rtl="0" eaLnBrk="1" fontAlgn="base" hangingPunct="1">
        <a:spcBef>
          <a:spcPct val="0"/>
        </a:spcBef>
        <a:spcAft>
          <a:spcPct val="0"/>
        </a:spcAft>
        <a:defRPr sz="3600">
          <a:solidFill>
            <a:schemeClr val="tx1"/>
          </a:solidFill>
          <a:latin typeface="Calibri" pitchFamily="34" charset="0"/>
        </a:defRPr>
      </a:lvl2pPr>
      <a:lvl3pPr algn="l" rtl="0" eaLnBrk="1" fontAlgn="base" hangingPunct="1">
        <a:spcBef>
          <a:spcPct val="0"/>
        </a:spcBef>
        <a:spcAft>
          <a:spcPct val="0"/>
        </a:spcAft>
        <a:defRPr sz="3600">
          <a:solidFill>
            <a:schemeClr val="tx1"/>
          </a:solidFill>
          <a:latin typeface="Calibri" pitchFamily="34" charset="0"/>
        </a:defRPr>
      </a:lvl3pPr>
      <a:lvl4pPr algn="l" rtl="0" eaLnBrk="1" fontAlgn="base" hangingPunct="1">
        <a:spcBef>
          <a:spcPct val="0"/>
        </a:spcBef>
        <a:spcAft>
          <a:spcPct val="0"/>
        </a:spcAft>
        <a:defRPr sz="3600">
          <a:solidFill>
            <a:schemeClr val="tx1"/>
          </a:solidFill>
          <a:latin typeface="Calibri" pitchFamily="34" charset="0"/>
        </a:defRPr>
      </a:lvl4pPr>
      <a:lvl5pPr algn="l" rtl="0" eaLnBrk="1" fontAlgn="base" hangingPunct="1">
        <a:spcBef>
          <a:spcPct val="0"/>
        </a:spcBef>
        <a:spcAft>
          <a:spcPct val="0"/>
        </a:spcAft>
        <a:defRPr sz="3600">
          <a:solidFill>
            <a:schemeClr val="tx1"/>
          </a:solidFill>
          <a:latin typeface="Calibri" pitchFamily="34" charset="0"/>
        </a:defRPr>
      </a:lvl5pPr>
      <a:lvl6pPr marL="457200" algn="l" rtl="0" eaLnBrk="1" fontAlgn="base" hangingPunct="1">
        <a:spcBef>
          <a:spcPct val="0"/>
        </a:spcBef>
        <a:spcAft>
          <a:spcPct val="0"/>
        </a:spcAft>
        <a:defRPr sz="3600">
          <a:solidFill>
            <a:schemeClr val="tx1"/>
          </a:solidFill>
          <a:latin typeface="Calibri" pitchFamily="34" charset="0"/>
        </a:defRPr>
      </a:lvl6pPr>
      <a:lvl7pPr marL="914400" algn="l" rtl="0" eaLnBrk="1" fontAlgn="base" hangingPunct="1">
        <a:spcBef>
          <a:spcPct val="0"/>
        </a:spcBef>
        <a:spcAft>
          <a:spcPct val="0"/>
        </a:spcAft>
        <a:defRPr sz="3600">
          <a:solidFill>
            <a:schemeClr val="tx1"/>
          </a:solidFill>
          <a:latin typeface="Calibri" pitchFamily="34" charset="0"/>
        </a:defRPr>
      </a:lvl7pPr>
      <a:lvl8pPr marL="1371600" algn="l" rtl="0" eaLnBrk="1" fontAlgn="base" hangingPunct="1">
        <a:spcBef>
          <a:spcPct val="0"/>
        </a:spcBef>
        <a:spcAft>
          <a:spcPct val="0"/>
        </a:spcAft>
        <a:defRPr sz="3600">
          <a:solidFill>
            <a:schemeClr val="tx1"/>
          </a:solidFill>
          <a:latin typeface="Calibri" pitchFamily="34" charset="0"/>
        </a:defRPr>
      </a:lvl8pPr>
      <a:lvl9pPr marL="1828800" algn="l" rtl="0" eaLnBrk="1" fontAlgn="base" hangingPunct="1">
        <a:spcBef>
          <a:spcPct val="0"/>
        </a:spcBef>
        <a:spcAft>
          <a:spcPct val="0"/>
        </a:spcAft>
        <a:defRPr sz="3600">
          <a:solidFill>
            <a:schemeClr val="tx1"/>
          </a:solidFill>
          <a:latin typeface="Calibri" pitchFamily="34" charset="0"/>
        </a:defRPr>
      </a:lvl9pPr>
    </p:titleStyle>
    <p:bodyStyle>
      <a:lvl1pPr marL="342900" indent="-342900" algn="l" rtl="0" eaLnBrk="1" fontAlgn="base" hangingPunct="1">
        <a:spcBef>
          <a:spcPct val="20000"/>
        </a:spcBef>
        <a:spcAft>
          <a:spcPct val="0"/>
        </a:spcAft>
        <a:buClr>
          <a:srgbClr val="A31A7E"/>
        </a:buClr>
        <a:buFont typeface="Wingdings" pitchFamily="2" charset="2"/>
        <a:buChar char="§"/>
        <a:defRPr sz="24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400" kern="1200">
          <a:solidFill>
            <a:schemeClr val="tx1"/>
          </a:solidFill>
          <a:latin typeface="TheSansCorrespondence" pitchFamily="34" charset="0"/>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TheSansCorrespondence" pitchFamily="34" charset="0"/>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TheSansCorrespondence" pitchFamily="34" charset="0"/>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TheSansCorrespondence"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elplatzhalt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smtClean="0"/>
              <a:t>Titelmasterformat durch Klicken bearbeiten</a:t>
            </a:r>
            <a:endParaRPr lang="de-AT" smtClean="0"/>
          </a:p>
        </p:txBody>
      </p:sp>
      <p:sp>
        <p:nvSpPr>
          <p:cNvPr id="2051" name="Textplatzhalt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smtClean="0"/>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EA9BCBC6-B319-47B8-9017-52DDD0F31A5A}" type="datetimeFigureOut">
              <a:rPr lang="de-AT"/>
              <a:pPr>
                <a:defRPr/>
              </a:pPr>
              <a:t>07.12.2012</a:t>
            </a:fld>
            <a:endParaRPr lang="de-AT"/>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de-AT"/>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5A636016-A4FF-4976-91C2-730ED9C0C755}" type="slidenum">
              <a:rPr lang="de-AT"/>
              <a:pPr>
                <a:defRPr/>
              </a:pPr>
              <a:t>‹Nr.›</a:t>
            </a:fld>
            <a:endParaRPr lang="de-AT"/>
          </a:p>
        </p:txBody>
      </p:sp>
    </p:spTree>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hyperlink" Target="https://www.bifie.at/buch/1024/b/6" TargetMode="External"/><Relationship Id="rId1" Type="http://schemas.openxmlformats.org/officeDocument/2006/relationships/slideLayout" Target="../slideLayouts/slideLayout6.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6.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chart" Target="../charts/char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bifie.at/buch/1024/b/6"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s://www.bifie.at/system/files/dl/bist_m_sek1_praxishandbuch_mathematik_8_2012-04-16.pdf" TargetMode="Externa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www.bifie.at/system/files/dl/bist_m_sek1_praxishandbuch_mathematik_8_2012-04-16.pdf" TargetMode="Externa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s://www.bifie.at/system/files/dl/bist_m_sek1_praxishandbuch_mathematik_8_2012-04-16.pdf" TargetMode="Externa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s://www.bifie.at/system/files/dl/bist_m_sek1_praxishandbuch_mathematik_8_2012-04-16.pdf" TargetMode="Externa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2.xml"/><Relationship Id="rId4" Type="http://schemas.openxmlformats.org/officeDocument/2006/relationships/image" Target="../media/image18.gif"/></Relationships>
</file>

<file path=ppt/slides/_rels/slide37.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hyperlink" Target="https://www.bifie.at/buch/1024/b/6" TargetMode="Externa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t>Mitarbeitsfeststellung: Werkzeuge &amp; Strategien</a:t>
            </a:r>
            <a:endParaRPr lang="de-AT" dirty="0"/>
          </a:p>
        </p:txBody>
      </p:sp>
      <p:sp>
        <p:nvSpPr>
          <p:cNvPr id="3" name="Textplatzhalter 2"/>
          <p:cNvSpPr>
            <a:spLocks noGrp="1"/>
          </p:cNvSpPr>
          <p:nvPr>
            <p:ph type="body" idx="1"/>
          </p:nvPr>
        </p:nvSpPr>
        <p:spPr/>
        <p:txBody>
          <a:bodyPr/>
          <a:lstStyle/>
          <a:p>
            <a:r>
              <a:rPr lang="de-AT" dirty="0" smtClean="0"/>
              <a:t>Tanja </a:t>
            </a:r>
            <a:r>
              <a:rPr lang="de-AT" dirty="0" smtClean="0"/>
              <a:t>Westfall-Greiter, ZLS-NMSEB</a:t>
            </a:r>
            <a:endParaRPr lang="de-AT" dirty="0"/>
          </a:p>
        </p:txBody>
      </p:sp>
    </p:spTree>
    <p:extLst>
      <p:ext uri="{BB962C8B-B14F-4D97-AF65-F5344CB8AC3E}">
        <p14:creationId xmlns:p14="http://schemas.microsoft.com/office/powerpoint/2010/main" val="23628013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t>Denkpause</a:t>
            </a:r>
            <a:endParaRPr lang="de-AT" dirty="0"/>
          </a:p>
        </p:txBody>
      </p:sp>
      <p:sp>
        <p:nvSpPr>
          <p:cNvPr id="3" name="Inhaltsplatzhalter 2"/>
          <p:cNvSpPr>
            <a:spLocks noGrp="1"/>
          </p:cNvSpPr>
          <p:nvPr>
            <p:ph idx="1"/>
          </p:nvPr>
        </p:nvSpPr>
        <p:spPr/>
        <p:txBody>
          <a:bodyPr/>
          <a:lstStyle/>
          <a:p>
            <a:r>
              <a:rPr lang="de-AT" dirty="0" smtClean="0"/>
              <a:t>Inwieweit ist meine „Mitarbeitsnote“ im Einklang mit der Rechtslage?</a:t>
            </a:r>
          </a:p>
          <a:p>
            <a:r>
              <a:rPr lang="de-AT" dirty="0" smtClean="0"/>
              <a:t>Was braucht es an Werkzeugen und Prozessen, um Mitarbeitsfeststellungen entsprechend dem Gesetz zu machen?</a:t>
            </a:r>
            <a:endParaRPr lang="de-AT" dirty="0"/>
          </a:p>
        </p:txBody>
      </p:sp>
      <p:sp>
        <p:nvSpPr>
          <p:cNvPr id="4" name="Textplatzhalter 3"/>
          <p:cNvSpPr>
            <a:spLocks noGrp="1"/>
          </p:cNvSpPr>
          <p:nvPr>
            <p:ph type="body" sz="half" idx="2"/>
          </p:nvPr>
        </p:nvSpPr>
        <p:spPr/>
        <p:txBody>
          <a:bodyPr/>
          <a:lstStyle/>
          <a:p>
            <a:endParaRPr lang="de-AT"/>
          </a:p>
        </p:txBody>
      </p:sp>
      <p:pic>
        <p:nvPicPr>
          <p:cNvPr id="6" name="Grafi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7544" y="2204864"/>
            <a:ext cx="2522027" cy="3563872"/>
          </a:xfrm>
          <a:prstGeom prst="rect">
            <a:avLst/>
          </a:prstGeom>
        </p:spPr>
      </p:pic>
    </p:spTree>
    <p:extLst>
      <p:ext uri="{BB962C8B-B14F-4D97-AF65-F5344CB8AC3E}">
        <p14:creationId xmlns:p14="http://schemas.microsoft.com/office/powerpoint/2010/main" val="40690124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6635080" cy="1143000"/>
          </a:xfrm>
        </p:spPr>
        <p:txBody>
          <a:bodyPr/>
          <a:lstStyle/>
          <a:p>
            <a:r>
              <a:rPr lang="de-AT" dirty="0"/>
              <a:t>Praxisprobleme bei der </a:t>
            </a:r>
            <a:r>
              <a:rPr lang="de-AT" dirty="0" err="1"/>
              <a:t>summativen</a:t>
            </a:r>
            <a:r>
              <a:rPr lang="de-AT" dirty="0"/>
              <a:t> Beurteilung (LFLB) </a:t>
            </a:r>
            <a:r>
              <a:rPr lang="de-AT" sz="1600" dirty="0"/>
              <a:t>(s. Eder et al,  </a:t>
            </a:r>
            <a:r>
              <a:rPr lang="de-AT" sz="1600" dirty="0">
                <a:hlinkClick r:id="rId2"/>
              </a:rPr>
              <a:t>https://www.bifie.at/buch/1024/b/6</a:t>
            </a:r>
            <a:r>
              <a:rPr lang="de-AT" sz="1600" dirty="0"/>
              <a:t> )</a:t>
            </a:r>
          </a:p>
        </p:txBody>
      </p:sp>
      <p:graphicFrame>
        <p:nvGraphicFramePr>
          <p:cNvPr id="3" name="Diagramm 2"/>
          <p:cNvGraphicFramePr/>
          <p:nvPr>
            <p:extLst>
              <p:ext uri="{D42A27DB-BD31-4B8C-83A1-F6EECF244321}">
                <p14:modId xmlns:p14="http://schemas.microsoft.com/office/powerpoint/2010/main" val="1081438875"/>
              </p:ext>
            </p:extLst>
          </p:nvPr>
        </p:nvGraphicFramePr>
        <p:xfrm>
          <a:off x="-1044624" y="1556792"/>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feld 4"/>
          <p:cNvSpPr txBox="1"/>
          <p:nvPr/>
        </p:nvSpPr>
        <p:spPr>
          <a:xfrm>
            <a:off x="4211960" y="1628800"/>
            <a:ext cx="4680520" cy="5078313"/>
          </a:xfrm>
          <a:prstGeom prst="rect">
            <a:avLst/>
          </a:prstGeom>
          <a:noFill/>
        </p:spPr>
        <p:txBody>
          <a:bodyPr wrap="square" rtlCol="0">
            <a:spAutoFit/>
          </a:bodyPr>
          <a:lstStyle/>
          <a:p>
            <a:r>
              <a:rPr lang="de-AT" b="1" dirty="0" smtClean="0">
                <a:solidFill>
                  <a:schemeClr val="accent5">
                    <a:lumMod val="75000"/>
                  </a:schemeClr>
                </a:solidFill>
              </a:rPr>
              <a:t>Leistungsfeststellung &amp; Leistungsbeurteilung</a:t>
            </a:r>
          </a:p>
          <a:p>
            <a:r>
              <a:rPr lang="de-AT" dirty="0"/>
              <a:t>3</a:t>
            </a:r>
            <a:r>
              <a:rPr lang="de-AT" dirty="0" smtClean="0"/>
              <a:t>. Lehrkräfte müssen bei </a:t>
            </a:r>
            <a:r>
              <a:rPr lang="de-AT" dirty="0"/>
              <a:t>der punktuellen LFLB  </a:t>
            </a:r>
            <a:r>
              <a:rPr lang="de-AT" dirty="0" smtClean="0"/>
              <a:t>zusammenfassende Prüfungsnoten  geben und aus diesen Prüfungsnoten wiederum zusammenfassende Jahresnoten bilden. Weil die </a:t>
            </a:r>
            <a:r>
              <a:rPr lang="de-AT" dirty="0"/>
              <a:t>Beurteilungsstufen </a:t>
            </a:r>
            <a:r>
              <a:rPr lang="de-AT" dirty="0" smtClean="0"/>
              <a:t>in der Notenskala bei Einzelprüfungen und auch bei der Beurteilung </a:t>
            </a:r>
            <a:r>
              <a:rPr lang="de-AT" dirty="0"/>
              <a:t>der Leistungen einer ganzen Schulstufe </a:t>
            </a:r>
            <a:r>
              <a:rPr lang="de-AT" dirty="0" smtClean="0"/>
              <a:t>angewandt werden, muss die </a:t>
            </a:r>
            <a:r>
              <a:rPr lang="de-AT" dirty="0"/>
              <a:t>Lehrperson </a:t>
            </a:r>
            <a:r>
              <a:rPr lang="de-AT" dirty="0" smtClean="0"/>
              <a:t>bei der Ermittlung der </a:t>
            </a:r>
            <a:r>
              <a:rPr lang="de-AT" dirty="0"/>
              <a:t>Note </a:t>
            </a:r>
            <a:r>
              <a:rPr lang="de-AT" dirty="0" smtClean="0"/>
              <a:t>bei einer </a:t>
            </a:r>
            <a:r>
              <a:rPr lang="de-AT" dirty="0"/>
              <a:t>punktuellen </a:t>
            </a:r>
            <a:r>
              <a:rPr lang="de-AT" dirty="0" smtClean="0"/>
              <a:t>LFLB  den </a:t>
            </a:r>
            <a:r>
              <a:rPr lang="de-AT" dirty="0"/>
              <a:t>Anspruch einer </a:t>
            </a:r>
            <a:r>
              <a:rPr lang="de-AT" dirty="0" smtClean="0"/>
              <a:t>Einzelaufgabe </a:t>
            </a:r>
            <a:r>
              <a:rPr lang="de-AT" dirty="0"/>
              <a:t>und bei der Vergabe </a:t>
            </a:r>
            <a:r>
              <a:rPr lang="de-AT" dirty="0" smtClean="0"/>
              <a:t>einer Gesamtnote den Anspruch der </a:t>
            </a:r>
            <a:r>
              <a:rPr lang="de-AT" dirty="0"/>
              <a:t>Einzelprüfungen im Hinblick auf die Wesentlichkeit </a:t>
            </a:r>
            <a:r>
              <a:rPr lang="de-AT" dirty="0" smtClean="0"/>
              <a:t>und Anwendung abwägen.  Anders gesagt, eine Aufgabe mit niedrigem Anspruch (Wiedergabe, Reproduzieren, vertraute Aufgabe) kann maximal zu einem „Befriedigend“ führen.</a:t>
            </a:r>
            <a:endParaRPr lang="de-AT" dirty="0"/>
          </a:p>
        </p:txBody>
      </p:sp>
    </p:spTree>
    <p:extLst>
      <p:ext uri="{BB962C8B-B14F-4D97-AF65-F5344CB8AC3E}">
        <p14:creationId xmlns:p14="http://schemas.microsoft.com/office/powerpoint/2010/main" val="2636317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t>Denkpause</a:t>
            </a:r>
            <a:endParaRPr lang="de-AT" dirty="0"/>
          </a:p>
        </p:txBody>
      </p:sp>
      <p:sp>
        <p:nvSpPr>
          <p:cNvPr id="3" name="Inhaltsplatzhalter 2"/>
          <p:cNvSpPr>
            <a:spLocks noGrp="1"/>
          </p:cNvSpPr>
          <p:nvPr>
            <p:ph idx="1"/>
          </p:nvPr>
        </p:nvSpPr>
        <p:spPr/>
        <p:txBody>
          <a:bodyPr/>
          <a:lstStyle/>
          <a:p>
            <a:r>
              <a:rPr lang="de-AT" sz="2400" dirty="0" smtClean="0"/>
              <a:t>Inwieweit unterscheide ich in meinen Aufzeichnungen den Anspruch der Aufgabe, damit  bei einer Aufgabe, die nur maximal „genügend“ überprüft, nicht als vollwertige Leistungsfeststellung vorkommt?</a:t>
            </a:r>
          </a:p>
          <a:p>
            <a:r>
              <a:rPr lang="de-AT" sz="2400" dirty="0" smtClean="0"/>
              <a:t>Welches System brauche ich, um dieses zu berücksichtigen?</a:t>
            </a:r>
          </a:p>
        </p:txBody>
      </p:sp>
      <p:sp>
        <p:nvSpPr>
          <p:cNvPr id="4" name="Textplatzhalter 3"/>
          <p:cNvSpPr>
            <a:spLocks noGrp="1"/>
          </p:cNvSpPr>
          <p:nvPr>
            <p:ph type="body" sz="half" idx="2"/>
          </p:nvPr>
        </p:nvSpPr>
        <p:spPr/>
        <p:txBody>
          <a:bodyPr/>
          <a:lstStyle/>
          <a:p>
            <a:endParaRPr lang="de-AT" dirty="0"/>
          </a:p>
        </p:txBody>
      </p:sp>
      <p:pic>
        <p:nvPicPr>
          <p:cNvPr id="5" name="Grafi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3528" y="1916832"/>
            <a:ext cx="2527461" cy="3573016"/>
          </a:xfrm>
          <a:prstGeom prst="rect">
            <a:avLst/>
          </a:prstGeom>
        </p:spPr>
      </p:pic>
    </p:spTree>
    <p:extLst>
      <p:ext uri="{BB962C8B-B14F-4D97-AF65-F5344CB8AC3E}">
        <p14:creationId xmlns:p14="http://schemas.microsoft.com/office/powerpoint/2010/main" val="1688750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6707088" cy="1143000"/>
          </a:xfrm>
        </p:spPr>
        <p:txBody>
          <a:bodyPr/>
          <a:lstStyle/>
          <a:p>
            <a:r>
              <a:rPr lang="de-AT" dirty="0"/>
              <a:t>3 </a:t>
            </a:r>
            <a:r>
              <a:rPr lang="de-AT" dirty="0" smtClean="0"/>
              <a:t>Praxen der Leistungsbeurteilung: Werkzeuge</a:t>
            </a:r>
            <a:endParaRPr lang="de-AT" dirty="0"/>
          </a:p>
        </p:txBody>
      </p:sp>
      <p:graphicFrame>
        <p:nvGraphicFramePr>
          <p:cNvPr id="3" name="Diagramm 2"/>
          <p:cNvGraphicFramePr/>
          <p:nvPr>
            <p:extLst>
              <p:ext uri="{D42A27DB-BD31-4B8C-83A1-F6EECF244321}">
                <p14:modId xmlns:p14="http://schemas.microsoft.com/office/powerpoint/2010/main" val="359099528"/>
              </p:ext>
            </p:extLst>
          </p:nvPr>
        </p:nvGraphicFramePr>
        <p:xfrm>
          <a:off x="-1044624" y="1700808"/>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feld 3"/>
          <p:cNvSpPr txBox="1"/>
          <p:nvPr/>
        </p:nvSpPr>
        <p:spPr>
          <a:xfrm>
            <a:off x="4211960" y="1916832"/>
            <a:ext cx="4752528" cy="1477328"/>
          </a:xfrm>
          <a:prstGeom prst="rect">
            <a:avLst/>
          </a:prstGeom>
          <a:noFill/>
        </p:spPr>
        <p:txBody>
          <a:bodyPr wrap="square" rtlCol="0">
            <a:spAutoFit/>
          </a:bodyPr>
          <a:lstStyle/>
          <a:p>
            <a:r>
              <a:rPr lang="de-AT" b="1" dirty="0" smtClean="0">
                <a:solidFill>
                  <a:schemeClr val="accent3">
                    <a:lumMod val="75000"/>
                  </a:schemeClr>
                </a:solidFill>
              </a:rPr>
              <a:t>Informationsfeststellung</a:t>
            </a:r>
          </a:p>
          <a:p>
            <a:r>
              <a:rPr lang="de-AT" dirty="0" smtClean="0"/>
              <a:t>Werkzeuge: sämtliche Vorerhebungen, Check-Tests und Aufgaben zu Teilfertigkeiten, die relevant für Ziel sind; Beurteilungsraster &amp; Skalen, die Kriterien transparent machen.</a:t>
            </a:r>
            <a:endParaRPr lang="de-AT" dirty="0"/>
          </a:p>
        </p:txBody>
      </p:sp>
      <p:sp>
        <p:nvSpPr>
          <p:cNvPr id="5" name="Textfeld 4"/>
          <p:cNvSpPr txBox="1"/>
          <p:nvPr/>
        </p:nvSpPr>
        <p:spPr>
          <a:xfrm>
            <a:off x="4211960" y="3319824"/>
            <a:ext cx="4536504" cy="1477328"/>
          </a:xfrm>
          <a:prstGeom prst="rect">
            <a:avLst/>
          </a:prstGeom>
          <a:noFill/>
        </p:spPr>
        <p:txBody>
          <a:bodyPr wrap="square" rtlCol="0">
            <a:spAutoFit/>
          </a:bodyPr>
          <a:lstStyle/>
          <a:p>
            <a:r>
              <a:rPr lang="de-AT" b="1" dirty="0">
                <a:solidFill>
                  <a:schemeClr val="accent5">
                    <a:lumMod val="75000"/>
                  </a:schemeClr>
                </a:solidFill>
              </a:rPr>
              <a:t>Leistungsfeststellung &amp; Leistungsbeurteilung</a:t>
            </a:r>
          </a:p>
          <a:p>
            <a:r>
              <a:rPr lang="de-AT" dirty="0" smtClean="0"/>
              <a:t>Werkzeuge: Aufgaben, die die erzielte Kompetenz sichtbar machen;  Kriterien, Beurteilungsraster und Skalen; Aufzeichnungstabellen und Profile.</a:t>
            </a:r>
            <a:endParaRPr lang="de-AT" dirty="0"/>
          </a:p>
        </p:txBody>
      </p:sp>
      <p:sp>
        <p:nvSpPr>
          <p:cNvPr id="6" name="Textfeld 5"/>
          <p:cNvSpPr txBox="1"/>
          <p:nvPr/>
        </p:nvSpPr>
        <p:spPr>
          <a:xfrm>
            <a:off x="4211960" y="4676943"/>
            <a:ext cx="4680520" cy="1200329"/>
          </a:xfrm>
          <a:prstGeom prst="rect">
            <a:avLst/>
          </a:prstGeom>
          <a:noFill/>
        </p:spPr>
        <p:txBody>
          <a:bodyPr wrap="square" rtlCol="0">
            <a:spAutoFit/>
          </a:bodyPr>
          <a:lstStyle/>
          <a:p>
            <a:r>
              <a:rPr lang="de-AT" b="1" dirty="0" smtClean="0">
                <a:solidFill>
                  <a:schemeClr val="accent4">
                    <a:lumMod val="75000"/>
                  </a:schemeClr>
                </a:solidFill>
              </a:rPr>
              <a:t>Benotung</a:t>
            </a:r>
          </a:p>
          <a:p>
            <a:r>
              <a:rPr lang="de-AT" dirty="0" smtClean="0"/>
              <a:t>Werkzeuge: Entscheidungsgrundlage für die Interpretation der Aufzeichnungen; Notenskala mit Beschreibungen.</a:t>
            </a:r>
            <a:endParaRPr lang="de-AT" dirty="0"/>
          </a:p>
        </p:txBody>
      </p:sp>
    </p:spTree>
    <p:extLst>
      <p:ext uri="{BB962C8B-B14F-4D97-AF65-F5344CB8AC3E}">
        <p14:creationId xmlns:p14="http://schemas.microsoft.com/office/powerpoint/2010/main" val="738179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P spid="4" grpId="0"/>
      <p:bldP spid="5" grpId="0"/>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t>Für die Leistungsfeststellung </a:t>
            </a:r>
            <a:endParaRPr lang="de-AT" dirty="0"/>
          </a:p>
        </p:txBody>
      </p:sp>
      <p:sp>
        <p:nvSpPr>
          <p:cNvPr id="3" name="Inhaltsplatzhalter 2"/>
          <p:cNvSpPr>
            <a:spLocks noGrp="1"/>
          </p:cNvSpPr>
          <p:nvPr>
            <p:ph idx="1"/>
          </p:nvPr>
        </p:nvSpPr>
        <p:spPr/>
        <p:txBody>
          <a:bodyPr/>
          <a:lstStyle/>
          <a:p>
            <a:r>
              <a:rPr lang="de-AT" sz="2800" dirty="0" smtClean="0"/>
              <a:t>Kriterien und Beurteilungsraster</a:t>
            </a:r>
          </a:p>
          <a:p>
            <a:r>
              <a:rPr lang="de-AT" sz="2800" dirty="0" smtClean="0"/>
              <a:t>Aufgaben, die die erzielte Kompetenz sichtbar und somit messbar machen</a:t>
            </a:r>
          </a:p>
          <a:p>
            <a:endParaRPr lang="de-AT" sz="2800" dirty="0"/>
          </a:p>
        </p:txBody>
      </p:sp>
      <p:pic>
        <p:nvPicPr>
          <p:cNvPr id="1026" name="Picture 2" descr="http://www.pecentral.com/BulletinBoard/Images/488.jpg"/>
          <p:cNvPicPr>
            <a:picLocks noChangeAspect="1" noChangeArrowheads="1"/>
          </p:cNvPicPr>
          <p:nvPr/>
        </p:nvPicPr>
        <p:blipFill rotWithShape="1">
          <a:blip r:embed="rId2">
            <a:extLst>
              <a:ext uri="{28A0092B-C50C-407E-A947-70E740481C1C}">
                <a14:useLocalDpi xmlns:a14="http://schemas.microsoft.com/office/drawing/2010/main" val="0"/>
              </a:ext>
            </a:extLst>
          </a:blip>
          <a:srcRect t="6043" b="10842"/>
          <a:stretch/>
        </p:blipFill>
        <p:spPr bwMode="auto">
          <a:xfrm>
            <a:off x="2408236" y="3284984"/>
            <a:ext cx="4505325" cy="28104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2665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fade">
                                      <p:cBhvr>
                                        <p:cTn id="7"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t>Kurz und bündig</a:t>
            </a:r>
            <a:endParaRPr lang="de-AT" dirty="0"/>
          </a:p>
        </p:txBody>
      </p:sp>
      <p:sp>
        <p:nvSpPr>
          <p:cNvPr id="3" name="Inhaltsplatzhalter 2"/>
          <p:cNvSpPr>
            <a:spLocks noGrp="1"/>
          </p:cNvSpPr>
          <p:nvPr>
            <p:ph idx="1"/>
          </p:nvPr>
        </p:nvSpPr>
        <p:spPr/>
        <p:txBody>
          <a:bodyPr/>
          <a:lstStyle/>
          <a:p>
            <a:r>
              <a:rPr lang="de-AT" dirty="0" smtClean="0"/>
              <a:t>Mitarbeitsfeststellung meint nicht die Beurteilung von Mitarbeit sondern die Feststellung von Leistung im Rahmen der Mitarbeit (Lehr- und Lernprozesse)</a:t>
            </a:r>
          </a:p>
          <a:p>
            <a:r>
              <a:rPr lang="de-AT" dirty="0" smtClean="0"/>
              <a:t>Eine „Mitarbeitsnote“ ist irreführend – Mitarbeit wird nicht in Form einer Note bewertet sondern im Rahmen der Mitarbeit werden Leistungen gemessen und aufgezeichnet.</a:t>
            </a:r>
          </a:p>
          <a:p>
            <a:r>
              <a:rPr lang="de-AT" dirty="0" smtClean="0"/>
              <a:t>Dabei hat die Lehrperson viel mehr Freiraum, die Lernenden „in ihrer Könnerschaft zu erwischen</a:t>
            </a:r>
            <a:r>
              <a:rPr lang="de-AT" dirty="0" smtClean="0"/>
              <a:t>“.</a:t>
            </a:r>
            <a:endParaRPr lang="de-AT" dirty="0" smtClean="0"/>
          </a:p>
          <a:p>
            <a:r>
              <a:rPr lang="de-AT" dirty="0" smtClean="0"/>
              <a:t>Mitarbeitsfeststellungen sind verlässlicher als Belege für die tatsächliche Kompetenz und dürfen daher mehr Gewicht haben, damit möglichst  akkurat eine Gesamtnote ermittelt werden kann. </a:t>
            </a:r>
            <a:endParaRPr lang="de-AT" dirty="0"/>
          </a:p>
        </p:txBody>
      </p:sp>
    </p:spTree>
    <p:extLst>
      <p:ext uri="{BB962C8B-B14F-4D97-AF65-F5344CB8AC3E}">
        <p14:creationId xmlns:p14="http://schemas.microsoft.com/office/powerpoint/2010/main" val="31775013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t>Beobachtungen</a:t>
            </a:r>
            <a:endParaRPr lang="de-AT" dirty="0"/>
          </a:p>
        </p:txBody>
      </p:sp>
      <p:sp>
        <p:nvSpPr>
          <p:cNvPr id="3" name="Inhaltsplatzhalter 2"/>
          <p:cNvSpPr>
            <a:spLocks noGrp="1"/>
          </p:cNvSpPr>
          <p:nvPr>
            <p:ph idx="1"/>
          </p:nvPr>
        </p:nvSpPr>
        <p:spPr>
          <a:xfrm>
            <a:off x="457200" y="1600200"/>
            <a:ext cx="4474840" cy="4525963"/>
          </a:xfrm>
        </p:spPr>
        <p:txBody>
          <a:bodyPr/>
          <a:lstStyle/>
          <a:p>
            <a:r>
              <a:rPr lang="en-US" dirty="0" smtClean="0"/>
              <a:t>Die </a:t>
            </a:r>
            <a:r>
              <a:rPr lang="en-US" dirty="0" err="1" smtClean="0"/>
              <a:t>Kunst</a:t>
            </a:r>
            <a:r>
              <a:rPr lang="en-US" dirty="0" smtClean="0"/>
              <a:t>, </a:t>
            </a:r>
            <a:r>
              <a:rPr lang="en-US" dirty="0" err="1" smtClean="0"/>
              <a:t>Schüler</a:t>
            </a:r>
            <a:r>
              <a:rPr lang="en-US" dirty="0" smtClean="0"/>
              <a:t>/</a:t>
            </a:r>
            <a:r>
              <a:rPr lang="en-US" dirty="0" err="1" smtClean="0"/>
              <a:t>innen</a:t>
            </a:r>
            <a:r>
              <a:rPr lang="en-US" dirty="0" smtClean="0"/>
              <a:t> in </a:t>
            </a:r>
            <a:r>
              <a:rPr lang="en-US" dirty="0" err="1" smtClean="0"/>
              <a:t>ihrer</a:t>
            </a:r>
            <a:r>
              <a:rPr lang="en-US" dirty="0" smtClean="0"/>
              <a:t> </a:t>
            </a:r>
            <a:r>
              <a:rPr lang="en-US" dirty="0" err="1" smtClean="0"/>
              <a:t>Könnerschaft</a:t>
            </a:r>
            <a:r>
              <a:rPr lang="en-US" dirty="0" smtClean="0"/>
              <a:t> </a:t>
            </a:r>
            <a:r>
              <a:rPr lang="en-US" dirty="0" err="1" smtClean="0"/>
              <a:t>zu</a:t>
            </a:r>
            <a:r>
              <a:rPr lang="en-US" dirty="0" smtClean="0"/>
              <a:t> </a:t>
            </a:r>
            <a:r>
              <a:rPr lang="en-US" dirty="0" err="1" smtClean="0"/>
              <a:t>erwischen</a:t>
            </a:r>
            <a:r>
              <a:rPr lang="en-US" dirty="0" smtClean="0"/>
              <a:t> </a:t>
            </a:r>
            <a:r>
              <a:rPr lang="en-US" dirty="0" err="1" smtClean="0"/>
              <a:t>ohne</a:t>
            </a:r>
            <a:r>
              <a:rPr lang="en-US" dirty="0" smtClean="0"/>
              <a:t> </a:t>
            </a:r>
            <a:r>
              <a:rPr lang="en-US" dirty="0" err="1" smtClean="0"/>
              <a:t>sie</a:t>
            </a:r>
            <a:r>
              <a:rPr lang="en-US" dirty="0" smtClean="0"/>
              <a:t> </a:t>
            </a:r>
            <a:r>
              <a:rPr lang="en-US" dirty="0" err="1" smtClean="0"/>
              <a:t>zu</a:t>
            </a:r>
            <a:r>
              <a:rPr lang="en-US" dirty="0" smtClean="0"/>
              <a:t> </a:t>
            </a:r>
            <a:r>
              <a:rPr lang="en-US" dirty="0" err="1" smtClean="0"/>
              <a:t>unterbrechen</a:t>
            </a:r>
            <a:r>
              <a:rPr lang="en-US" dirty="0" smtClean="0"/>
              <a:t>. </a:t>
            </a:r>
          </a:p>
          <a:p>
            <a:r>
              <a:rPr lang="en-US" dirty="0" err="1" smtClean="0"/>
              <a:t>Setzt</a:t>
            </a:r>
            <a:r>
              <a:rPr lang="en-US" dirty="0" smtClean="0"/>
              <a:t> </a:t>
            </a:r>
            <a:r>
              <a:rPr lang="en-US" dirty="0" err="1" smtClean="0"/>
              <a:t>Klarheit</a:t>
            </a:r>
            <a:r>
              <a:rPr lang="en-US" dirty="0" smtClean="0"/>
              <a:t> </a:t>
            </a:r>
            <a:r>
              <a:rPr lang="en-US" dirty="0" err="1" smtClean="0"/>
              <a:t>über</a:t>
            </a:r>
            <a:r>
              <a:rPr lang="en-US" dirty="0" smtClean="0"/>
              <a:t> </a:t>
            </a:r>
            <a:r>
              <a:rPr lang="en-US" dirty="0" err="1" smtClean="0"/>
              <a:t>erzielte</a:t>
            </a:r>
            <a:r>
              <a:rPr lang="en-US" dirty="0" smtClean="0"/>
              <a:t> </a:t>
            </a:r>
            <a:r>
              <a:rPr lang="en-US" dirty="0" err="1" smtClean="0"/>
              <a:t>Kompetenz</a:t>
            </a:r>
            <a:r>
              <a:rPr lang="en-US" dirty="0" smtClean="0"/>
              <a:t> und Raster für die </a:t>
            </a:r>
            <a:r>
              <a:rPr lang="en-US" dirty="0" err="1" smtClean="0"/>
              <a:t>Leistungsfeststellung</a:t>
            </a:r>
            <a:r>
              <a:rPr lang="en-US" dirty="0" smtClean="0"/>
              <a:t> </a:t>
            </a:r>
            <a:r>
              <a:rPr lang="en-US" dirty="0" err="1" smtClean="0"/>
              <a:t>voraus</a:t>
            </a:r>
            <a:r>
              <a:rPr lang="en-US" dirty="0" smtClean="0"/>
              <a:t>.</a:t>
            </a:r>
          </a:p>
          <a:p>
            <a:r>
              <a:rPr lang="en-US" dirty="0" err="1" smtClean="0"/>
              <a:t>Benötigt</a:t>
            </a:r>
            <a:r>
              <a:rPr lang="en-US" dirty="0" smtClean="0"/>
              <a:t> </a:t>
            </a:r>
            <a:r>
              <a:rPr lang="en-US" dirty="0" err="1" smtClean="0"/>
              <a:t>Dokumentation</a:t>
            </a:r>
            <a:r>
              <a:rPr lang="en-US" dirty="0" smtClean="0"/>
              <a:t> und </a:t>
            </a:r>
            <a:r>
              <a:rPr lang="en-US" dirty="0" err="1" smtClean="0"/>
              <a:t>Organisation</a:t>
            </a:r>
            <a:r>
              <a:rPr lang="en-US" dirty="0" smtClean="0"/>
              <a:t>.</a:t>
            </a:r>
            <a:endParaRPr lang="de-AT" dirty="0"/>
          </a:p>
        </p:txBody>
      </p:sp>
      <p:pic>
        <p:nvPicPr>
          <p:cNvPr id="2050" name="Picture 2" descr="C:\Users\Tanja\Pictures\Photos\Photos 08\IMG_099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580112" y="1628800"/>
            <a:ext cx="3402846" cy="22685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057229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t>3 Herausforderungen</a:t>
            </a:r>
            <a:endParaRPr lang="de-AT" dirty="0"/>
          </a:p>
        </p:txBody>
      </p:sp>
      <p:sp>
        <p:nvSpPr>
          <p:cNvPr id="3" name="Inhaltsplatzhalter 2"/>
          <p:cNvSpPr>
            <a:spLocks noGrp="1"/>
          </p:cNvSpPr>
          <p:nvPr>
            <p:ph idx="1"/>
          </p:nvPr>
        </p:nvSpPr>
        <p:spPr/>
        <p:txBody>
          <a:bodyPr/>
          <a:lstStyle/>
          <a:p>
            <a:pPr marL="457200" indent="-457200">
              <a:buFont typeface="+mj-lt"/>
              <a:buAutoNum type="arabicPeriod"/>
            </a:pPr>
            <a:r>
              <a:rPr lang="de-AT" dirty="0" smtClean="0"/>
              <a:t>Dokumentation</a:t>
            </a:r>
          </a:p>
          <a:p>
            <a:pPr marL="457200" indent="-457200">
              <a:buFont typeface="+mj-lt"/>
              <a:buAutoNum type="arabicPeriod"/>
            </a:pPr>
            <a:r>
              <a:rPr lang="de-AT" dirty="0" smtClean="0"/>
              <a:t>Organisation</a:t>
            </a:r>
          </a:p>
          <a:p>
            <a:pPr marL="457200" indent="-457200">
              <a:buFont typeface="+mj-lt"/>
              <a:buAutoNum type="arabicPeriod"/>
            </a:pPr>
            <a:r>
              <a:rPr lang="de-AT" dirty="0" smtClean="0"/>
              <a:t>Beurteilungskriterien</a:t>
            </a:r>
            <a:endParaRPr lang="de-AT" dirty="0"/>
          </a:p>
        </p:txBody>
      </p:sp>
    </p:spTree>
    <p:extLst>
      <p:ext uri="{BB962C8B-B14F-4D97-AF65-F5344CB8AC3E}">
        <p14:creationId xmlns:p14="http://schemas.microsoft.com/office/powerpoint/2010/main" val="31443318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t>Kompetenzdiagramm</a:t>
            </a:r>
            <a:endParaRPr lang="de-AT" dirty="0"/>
          </a:p>
        </p:txBody>
      </p:sp>
      <p:sp>
        <p:nvSpPr>
          <p:cNvPr id="3" name="Inhaltsplatzhalter 2"/>
          <p:cNvSpPr>
            <a:spLocks noGrp="1"/>
          </p:cNvSpPr>
          <p:nvPr>
            <p:ph idx="1"/>
          </p:nvPr>
        </p:nvSpPr>
        <p:spPr/>
        <p:txBody>
          <a:bodyPr/>
          <a:lstStyle/>
          <a:p>
            <a:r>
              <a:rPr lang="de-AT" dirty="0" smtClean="0"/>
              <a:t>0-4 = Ergebnis</a:t>
            </a:r>
          </a:p>
          <a:p>
            <a:r>
              <a:rPr lang="de-AT" dirty="0" smtClean="0"/>
              <a:t>A-D = Aufgabe</a:t>
            </a:r>
            <a:endParaRPr lang="de-AT" dirty="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52120" y="1555147"/>
            <a:ext cx="3190875" cy="3714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7" name="Diagramm 6"/>
          <p:cNvGraphicFramePr>
            <a:graphicFrameLocks/>
          </p:cNvGraphicFramePr>
          <p:nvPr>
            <p:extLst>
              <p:ext uri="{D42A27DB-BD31-4B8C-83A1-F6EECF244321}">
                <p14:modId xmlns:p14="http://schemas.microsoft.com/office/powerpoint/2010/main" val="3222155445"/>
              </p:ext>
            </p:extLst>
          </p:nvPr>
        </p:nvGraphicFramePr>
        <p:xfrm>
          <a:off x="467544" y="2543592"/>
          <a:ext cx="4572000" cy="27432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62798583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t>Vorteile Kompetenzdiagramm</a:t>
            </a:r>
            <a:endParaRPr lang="de-AT" dirty="0"/>
          </a:p>
        </p:txBody>
      </p:sp>
      <p:sp>
        <p:nvSpPr>
          <p:cNvPr id="3" name="Inhaltsplatzhalter 2"/>
          <p:cNvSpPr>
            <a:spLocks noGrp="1"/>
          </p:cNvSpPr>
          <p:nvPr>
            <p:ph idx="1"/>
          </p:nvPr>
        </p:nvSpPr>
        <p:spPr/>
        <p:txBody>
          <a:bodyPr/>
          <a:lstStyle/>
          <a:p>
            <a:pPr marL="0" indent="0">
              <a:buNone/>
            </a:pPr>
            <a:r>
              <a:rPr lang="en-US" dirty="0" err="1" smtClean="0"/>
              <a:t>Liefern</a:t>
            </a:r>
            <a:r>
              <a:rPr lang="en-US" dirty="0" smtClean="0"/>
              <a:t> 2 </a:t>
            </a:r>
            <a:r>
              <a:rPr lang="en-US" dirty="0" err="1" smtClean="0"/>
              <a:t>Informationen</a:t>
            </a:r>
            <a:r>
              <a:rPr lang="en-US" dirty="0" smtClean="0"/>
              <a:t> für </a:t>
            </a:r>
            <a:r>
              <a:rPr lang="en-US" dirty="0" err="1" smtClean="0"/>
              <a:t>Schüler</a:t>
            </a:r>
            <a:r>
              <a:rPr lang="en-US" dirty="0" smtClean="0"/>
              <a:t>/</a:t>
            </a:r>
            <a:r>
              <a:rPr lang="en-US" dirty="0" err="1" smtClean="0"/>
              <a:t>innen</a:t>
            </a:r>
            <a:r>
              <a:rPr lang="en-US" dirty="0" smtClean="0"/>
              <a:t>, Lehrer/</a:t>
            </a:r>
            <a:r>
              <a:rPr lang="en-US" dirty="0" err="1" smtClean="0"/>
              <a:t>innen</a:t>
            </a:r>
            <a:r>
              <a:rPr lang="en-US" dirty="0" smtClean="0"/>
              <a:t> und </a:t>
            </a:r>
            <a:r>
              <a:rPr lang="en-US" dirty="0" err="1" smtClean="0"/>
              <a:t>Eltern</a:t>
            </a:r>
            <a:r>
              <a:rPr lang="en-US" dirty="0" smtClean="0"/>
              <a:t>:</a:t>
            </a:r>
          </a:p>
          <a:p>
            <a:pPr marL="457200" indent="-457200">
              <a:buFont typeface="+mj-lt"/>
              <a:buAutoNum type="arabicPeriod"/>
            </a:pPr>
            <a:r>
              <a:rPr lang="en-US" dirty="0" smtClean="0"/>
              <a:t>Der </a:t>
            </a:r>
            <a:r>
              <a:rPr lang="en-US" dirty="0" err="1" smtClean="0"/>
              <a:t>Beurteilungsraster</a:t>
            </a:r>
            <a:r>
              <a:rPr lang="en-US" dirty="0" smtClean="0"/>
              <a:t> </a:t>
            </a:r>
            <a:r>
              <a:rPr lang="en-US" dirty="0" err="1" smtClean="0"/>
              <a:t>beschreibt</a:t>
            </a:r>
            <a:r>
              <a:rPr lang="en-US" dirty="0" smtClean="0"/>
              <a:t> die </a:t>
            </a:r>
            <a:r>
              <a:rPr lang="en-US" dirty="0" err="1" smtClean="0"/>
              <a:t>Qualitätsstufen</a:t>
            </a:r>
            <a:r>
              <a:rPr lang="en-US" dirty="0" smtClean="0"/>
              <a:t>, die in </a:t>
            </a:r>
            <a:r>
              <a:rPr lang="en-US" dirty="0" err="1" smtClean="0"/>
              <a:t>dieser</a:t>
            </a:r>
            <a:r>
              <a:rPr lang="en-US" dirty="0" smtClean="0"/>
              <a:t> </a:t>
            </a:r>
            <a:r>
              <a:rPr lang="en-US" dirty="0" err="1" smtClean="0"/>
              <a:t>Schulstufe</a:t>
            </a:r>
            <a:r>
              <a:rPr lang="en-US" dirty="0" smtClean="0"/>
              <a:t> </a:t>
            </a:r>
            <a:r>
              <a:rPr lang="en-US" dirty="0" err="1" smtClean="0"/>
              <a:t>erwartet</a:t>
            </a:r>
            <a:r>
              <a:rPr lang="en-US" dirty="0" smtClean="0"/>
              <a:t> </a:t>
            </a:r>
            <a:r>
              <a:rPr lang="en-US" dirty="0" err="1" smtClean="0"/>
              <a:t>wird</a:t>
            </a:r>
            <a:r>
              <a:rPr lang="en-US" dirty="0" smtClean="0"/>
              <a:t>.</a:t>
            </a:r>
          </a:p>
          <a:p>
            <a:pPr marL="457200" indent="-457200">
              <a:buFont typeface="+mj-lt"/>
              <a:buAutoNum type="arabicPeriod"/>
            </a:pPr>
            <a:r>
              <a:rPr lang="en-US" dirty="0" smtClean="0"/>
              <a:t>Das </a:t>
            </a:r>
            <a:r>
              <a:rPr lang="en-US" dirty="0" err="1" smtClean="0"/>
              <a:t>Diagramm</a:t>
            </a:r>
            <a:r>
              <a:rPr lang="en-US" dirty="0" smtClean="0"/>
              <a:t> </a:t>
            </a:r>
            <a:r>
              <a:rPr lang="en-US" dirty="0" err="1" smtClean="0"/>
              <a:t>stellt</a:t>
            </a:r>
            <a:r>
              <a:rPr lang="en-US" dirty="0" smtClean="0"/>
              <a:t> die </a:t>
            </a:r>
            <a:r>
              <a:rPr lang="en-US" dirty="0" err="1" smtClean="0"/>
              <a:t>Leistungsentwicklung</a:t>
            </a:r>
            <a:r>
              <a:rPr lang="en-US" dirty="0" smtClean="0"/>
              <a:t> des </a:t>
            </a:r>
            <a:r>
              <a:rPr lang="en-US" dirty="0" err="1" smtClean="0"/>
              <a:t>Schülers</a:t>
            </a:r>
            <a:r>
              <a:rPr lang="en-US" dirty="0" smtClean="0"/>
              <a:t>/der </a:t>
            </a:r>
            <a:r>
              <a:rPr lang="en-US" dirty="0" err="1" smtClean="0"/>
              <a:t>Schülerin</a:t>
            </a:r>
            <a:r>
              <a:rPr lang="en-US" dirty="0" smtClean="0"/>
              <a:t> </a:t>
            </a:r>
            <a:r>
              <a:rPr lang="en-US" dirty="0" err="1" smtClean="0"/>
              <a:t>dar</a:t>
            </a:r>
            <a:r>
              <a:rPr lang="en-US" dirty="0" smtClean="0"/>
              <a:t>. </a:t>
            </a:r>
          </a:p>
          <a:p>
            <a:pPr marL="0" indent="0">
              <a:buNone/>
            </a:pPr>
            <a:r>
              <a:rPr lang="en-US" dirty="0" err="1" smtClean="0"/>
              <a:t>Diese</a:t>
            </a:r>
            <a:r>
              <a:rPr lang="en-US" dirty="0" smtClean="0"/>
              <a:t> 2 </a:t>
            </a:r>
            <a:r>
              <a:rPr lang="en-US" dirty="0" err="1" smtClean="0"/>
              <a:t>Informationen</a:t>
            </a:r>
            <a:r>
              <a:rPr lang="en-US" dirty="0" smtClean="0"/>
              <a:t> </a:t>
            </a:r>
            <a:r>
              <a:rPr lang="en-US" i="1" dirty="0" smtClean="0"/>
              <a:t>in </a:t>
            </a:r>
            <a:r>
              <a:rPr lang="en-US" i="1" dirty="0" err="1" smtClean="0"/>
              <a:t>Kombination</a:t>
            </a:r>
            <a:r>
              <a:rPr lang="en-US" i="1" dirty="0" smtClean="0"/>
              <a:t> </a:t>
            </a:r>
            <a:r>
              <a:rPr lang="en-US" dirty="0" err="1" smtClean="0"/>
              <a:t>haben</a:t>
            </a:r>
            <a:r>
              <a:rPr lang="en-US" dirty="0" smtClean="0"/>
              <a:t> </a:t>
            </a:r>
            <a:r>
              <a:rPr lang="en-US" dirty="0" err="1" smtClean="0"/>
              <a:t>eine</a:t>
            </a:r>
            <a:r>
              <a:rPr lang="en-US" dirty="0" smtClean="0"/>
              <a:t> </a:t>
            </a:r>
            <a:r>
              <a:rPr lang="en-US" dirty="0" err="1" smtClean="0"/>
              <a:t>signifikante</a:t>
            </a:r>
            <a:r>
              <a:rPr lang="en-US" dirty="0" smtClean="0"/>
              <a:t> </a:t>
            </a:r>
            <a:r>
              <a:rPr lang="en-US" dirty="0" err="1" smtClean="0"/>
              <a:t>Wirkung</a:t>
            </a:r>
            <a:r>
              <a:rPr lang="en-US" dirty="0" smtClean="0"/>
              <a:t> auf die </a:t>
            </a:r>
            <a:r>
              <a:rPr lang="en-US" dirty="0" err="1" smtClean="0"/>
              <a:t>Lernergebnisse</a:t>
            </a:r>
            <a:r>
              <a:rPr lang="en-US" dirty="0" smtClean="0"/>
              <a:t> der </a:t>
            </a:r>
            <a:r>
              <a:rPr lang="en-US" dirty="0" err="1" smtClean="0"/>
              <a:t>Schüler</a:t>
            </a:r>
            <a:r>
              <a:rPr lang="en-US" dirty="0" smtClean="0"/>
              <a:t>/</a:t>
            </a:r>
            <a:r>
              <a:rPr lang="en-US" dirty="0" err="1" smtClean="0"/>
              <a:t>innen</a:t>
            </a:r>
            <a:r>
              <a:rPr lang="en-US" dirty="0" smtClean="0"/>
              <a:t> (</a:t>
            </a:r>
            <a:r>
              <a:rPr lang="en-US" dirty="0" err="1" smtClean="0"/>
              <a:t>bis</a:t>
            </a:r>
            <a:r>
              <a:rPr lang="en-US" dirty="0" smtClean="0"/>
              <a:t> </a:t>
            </a:r>
            <a:r>
              <a:rPr lang="en-US" dirty="0" err="1" smtClean="0"/>
              <a:t>zu</a:t>
            </a:r>
            <a:r>
              <a:rPr lang="en-US" dirty="0" smtClean="0"/>
              <a:t> +32% </a:t>
            </a:r>
            <a:r>
              <a:rPr lang="en-US" dirty="0" err="1" smtClean="0"/>
              <a:t>laut</a:t>
            </a:r>
            <a:r>
              <a:rPr lang="en-US" dirty="0" smtClean="0"/>
              <a:t> </a:t>
            </a:r>
            <a:r>
              <a:rPr lang="en-US" dirty="0" err="1" smtClean="0"/>
              <a:t>Schulwirksamkeitsforschung</a:t>
            </a:r>
            <a:r>
              <a:rPr lang="en-US" dirty="0" smtClean="0"/>
              <a:t>!).</a:t>
            </a:r>
            <a:endParaRPr lang="de-AT" dirty="0"/>
          </a:p>
        </p:txBody>
      </p:sp>
    </p:spTree>
    <p:extLst>
      <p:ext uri="{BB962C8B-B14F-4D97-AF65-F5344CB8AC3E}">
        <p14:creationId xmlns:p14="http://schemas.microsoft.com/office/powerpoint/2010/main" val="35059936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In der LBVO</a:t>
            </a:r>
            <a:br>
              <a:rPr lang="de-AT" dirty="0"/>
            </a:br>
            <a:r>
              <a:rPr lang="de-AT" sz="2000" dirty="0"/>
              <a:t>(s</a:t>
            </a:r>
            <a:r>
              <a:rPr lang="de-AT" sz="2000" dirty="0" smtClean="0"/>
              <a:t>. Eder et al,  </a:t>
            </a:r>
            <a:r>
              <a:rPr lang="de-AT" sz="2000" dirty="0">
                <a:hlinkClick r:id="rId2"/>
              </a:rPr>
              <a:t>https://</a:t>
            </a:r>
            <a:r>
              <a:rPr lang="de-AT" sz="2000" dirty="0" smtClean="0">
                <a:hlinkClick r:id="rId2"/>
              </a:rPr>
              <a:t>www.bifie.at/buch/1024/b/6</a:t>
            </a:r>
            <a:r>
              <a:rPr lang="de-AT" sz="2000" dirty="0" smtClean="0"/>
              <a:t> )</a:t>
            </a:r>
            <a:endParaRPr lang="de-AT" sz="2000" dirty="0"/>
          </a:p>
        </p:txBody>
      </p:sp>
      <p:sp>
        <p:nvSpPr>
          <p:cNvPr id="3" name="Inhaltsplatzhalter 2"/>
          <p:cNvSpPr>
            <a:spLocks noGrp="1"/>
          </p:cNvSpPr>
          <p:nvPr>
            <p:ph idx="1"/>
          </p:nvPr>
        </p:nvSpPr>
        <p:spPr/>
        <p:txBody>
          <a:bodyPr/>
          <a:lstStyle/>
          <a:p>
            <a:r>
              <a:rPr lang="de-AT" i="1" dirty="0"/>
              <a:t>Leistungsfeststellung</a:t>
            </a:r>
            <a:r>
              <a:rPr lang="de-AT" dirty="0"/>
              <a:t> </a:t>
            </a:r>
            <a:r>
              <a:rPr lang="de-AT" dirty="0" smtClean="0"/>
              <a:t>= ein Vorgang </a:t>
            </a:r>
            <a:r>
              <a:rPr lang="de-AT" dirty="0"/>
              <a:t>des </a:t>
            </a:r>
            <a:r>
              <a:rPr lang="de-AT" i="1" dirty="0"/>
              <a:t>Messens </a:t>
            </a:r>
            <a:endParaRPr lang="de-AT" i="1" dirty="0" smtClean="0"/>
          </a:p>
          <a:p>
            <a:r>
              <a:rPr lang="de-AT" i="1" dirty="0" smtClean="0"/>
              <a:t>Leistungsbeurteilung</a:t>
            </a:r>
            <a:r>
              <a:rPr lang="de-AT" dirty="0" smtClean="0"/>
              <a:t> = ein Vorgang </a:t>
            </a:r>
            <a:r>
              <a:rPr lang="de-AT" dirty="0"/>
              <a:t>des </a:t>
            </a:r>
            <a:r>
              <a:rPr lang="de-AT" i="1" dirty="0"/>
              <a:t>Bewertens</a:t>
            </a:r>
            <a:r>
              <a:rPr lang="de-AT" dirty="0"/>
              <a:t> der gemessenen </a:t>
            </a:r>
            <a:r>
              <a:rPr lang="de-AT" dirty="0" smtClean="0"/>
              <a:t>Leistungen entsprechend der Beurteilungsstufen einer Notenskala</a:t>
            </a:r>
          </a:p>
          <a:p>
            <a:r>
              <a:rPr lang="de-AT" dirty="0" smtClean="0"/>
              <a:t>Zugleich </a:t>
            </a:r>
            <a:r>
              <a:rPr lang="de-AT" dirty="0"/>
              <a:t>scheint </a:t>
            </a:r>
            <a:r>
              <a:rPr lang="de-AT" dirty="0" smtClean="0"/>
              <a:t>„Leistungsbeurteilung“ </a:t>
            </a:r>
            <a:r>
              <a:rPr lang="de-AT" dirty="0"/>
              <a:t>in der </a:t>
            </a:r>
            <a:r>
              <a:rPr lang="de-AT" dirty="0" smtClean="0"/>
              <a:t>LBVO auch </a:t>
            </a:r>
            <a:r>
              <a:rPr lang="de-AT" dirty="0"/>
              <a:t>als Oberbegriff für den gesamten Prozess des Prüfens und Beurteilens in der Schule verwendet zu werden.</a:t>
            </a:r>
          </a:p>
        </p:txBody>
      </p:sp>
    </p:spTree>
    <p:extLst>
      <p:ext uri="{BB962C8B-B14F-4D97-AF65-F5344CB8AC3E}">
        <p14:creationId xmlns:p14="http://schemas.microsoft.com/office/powerpoint/2010/main" val="127386365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t>Erfolgsfaktoren: Kompetenzdiagramm</a:t>
            </a:r>
            <a:endParaRPr lang="de-AT" dirty="0"/>
          </a:p>
        </p:txBody>
      </p:sp>
      <p:sp>
        <p:nvSpPr>
          <p:cNvPr id="3" name="Inhaltsplatzhalter 2"/>
          <p:cNvSpPr>
            <a:spLocks noGrp="1"/>
          </p:cNvSpPr>
          <p:nvPr>
            <p:ph idx="1"/>
          </p:nvPr>
        </p:nvSpPr>
        <p:spPr/>
        <p:txBody>
          <a:bodyPr/>
          <a:lstStyle/>
          <a:p>
            <a:r>
              <a:rPr lang="en-US" b="1" dirty="0" err="1" smtClean="0"/>
              <a:t>Nur</a:t>
            </a:r>
            <a:r>
              <a:rPr lang="en-US" b="1" dirty="0" smtClean="0"/>
              <a:t> </a:t>
            </a:r>
            <a:r>
              <a:rPr lang="en-US" b="1" dirty="0" err="1" smtClean="0"/>
              <a:t>ein</a:t>
            </a:r>
            <a:r>
              <a:rPr lang="en-US" b="1" dirty="0" smtClean="0"/>
              <a:t> </a:t>
            </a:r>
            <a:r>
              <a:rPr lang="en-US" b="1" dirty="0" err="1" smtClean="0"/>
              <a:t>Kompetenzziel</a:t>
            </a:r>
            <a:r>
              <a:rPr lang="en-US" b="1" dirty="0" smtClean="0"/>
              <a:t> </a:t>
            </a:r>
            <a:r>
              <a:rPr lang="en-US" b="1" dirty="0" err="1" smtClean="0"/>
              <a:t>wird</a:t>
            </a:r>
            <a:r>
              <a:rPr lang="en-US" b="1" dirty="0" smtClean="0"/>
              <a:t> in der </a:t>
            </a:r>
            <a:r>
              <a:rPr lang="en-US" b="1" dirty="0" err="1" smtClean="0"/>
              <a:t>Grafik</a:t>
            </a:r>
            <a:r>
              <a:rPr lang="en-US" b="1" dirty="0" smtClean="0"/>
              <a:t> </a:t>
            </a:r>
            <a:r>
              <a:rPr lang="en-US" b="1" dirty="0" err="1" smtClean="0"/>
              <a:t>dargestellt</a:t>
            </a:r>
            <a:r>
              <a:rPr lang="en-US" b="1" dirty="0" smtClean="0"/>
              <a:t>.</a:t>
            </a:r>
          </a:p>
          <a:p>
            <a:r>
              <a:rPr lang="en-US" b="1" dirty="0" smtClean="0"/>
              <a:t>Die </a:t>
            </a:r>
            <a:r>
              <a:rPr lang="en-US" b="1" dirty="0" err="1" smtClean="0"/>
              <a:t>Aufgaben</a:t>
            </a:r>
            <a:r>
              <a:rPr lang="en-US" b="1" dirty="0" smtClean="0"/>
              <a:t> </a:t>
            </a:r>
            <a:r>
              <a:rPr lang="en-US" b="1" dirty="0" err="1" smtClean="0"/>
              <a:t>zur</a:t>
            </a:r>
            <a:r>
              <a:rPr lang="en-US" b="1" dirty="0" smtClean="0"/>
              <a:t> </a:t>
            </a:r>
            <a:r>
              <a:rPr lang="en-US" b="1" dirty="0" err="1" smtClean="0"/>
              <a:t>Leistungsfeststellung</a:t>
            </a:r>
            <a:r>
              <a:rPr lang="en-US" b="1" dirty="0" smtClean="0"/>
              <a:t> </a:t>
            </a:r>
            <a:r>
              <a:rPr lang="en-US" b="1" dirty="0" err="1" smtClean="0"/>
              <a:t>stellen</a:t>
            </a:r>
            <a:r>
              <a:rPr lang="en-US" b="1" dirty="0" smtClean="0"/>
              <a:t> den </a:t>
            </a:r>
            <a:r>
              <a:rPr lang="en-US" b="1" dirty="0" err="1" smtClean="0"/>
              <a:t>gleichen</a:t>
            </a:r>
            <a:r>
              <a:rPr lang="en-US" b="1" dirty="0" smtClean="0"/>
              <a:t> </a:t>
            </a:r>
            <a:r>
              <a:rPr lang="en-US" b="1" dirty="0" err="1" smtClean="0"/>
              <a:t>Anspruch</a:t>
            </a:r>
            <a:r>
              <a:rPr lang="en-US" b="1" dirty="0" smtClean="0"/>
              <a:t> an </a:t>
            </a:r>
            <a:r>
              <a:rPr lang="en-US" b="1" dirty="0" err="1" smtClean="0"/>
              <a:t>Komplexität</a:t>
            </a:r>
            <a:r>
              <a:rPr lang="en-US" b="1" dirty="0" smtClean="0"/>
              <a:t> und </a:t>
            </a:r>
            <a:r>
              <a:rPr lang="en-US" b="1" dirty="0" err="1" smtClean="0"/>
              <a:t>machen</a:t>
            </a:r>
            <a:r>
              <a:rPr lang="en-US" b="1" dirty="0" smtClean="0"/>
              <a:t> die </a:t>
            </a:r>
            <a:r>
              <a:rPr lang="en-US" b="1" dirty="0" err="1" smtClean="0"/>
              <a:t>erzielte</a:t>
            </a:r>
            <a:r>
              <a:rPr lang="en-US" b="1" dirty="0" smtClean="0"/>
              <a:t> </a:t>
            </a:r>
            <a:r>
              <a:rPr lang="en-US" b="1" dirty="0" err="1" smtClean="0"/>
              <a:t>Kompetenz</a:t>
            </a:r>
            <a:r>
              <a:rPr lang="en-US" b="1" dirty="0" smtClean="0"/>
              <a:t> </a:t>
            </a:r>
            <a:r>
              <a:rPr lang="en-US" b="1" dirty="0" err="1" smtClean="0"/>
              <a:t>sichtbar</a:t>
            </a:r>
            <a:r>
              <a:rPr lang="en-US" b="1" dirty="0" smtClean="0"/>
              <a:t>. </a:t>
            </a:r>
          </a:p>
          <a:p>
            <a:r>
              <a:rPr lang="en-US" b="1" dirty="0" err="1" smtClean="0"/>
              <a:t>Unterschiedliche</a:t>
            </a:r>
            <a:r>
              <a:rPr lang="en-US" b="1" dirty="0" smtClean="0"/>
              <a:t> </a:t>
            </a:r>
            <a:r>
              <a:rPr lang="en-US" b="1" dirty="0" err="1" smtClean="0"/>
              <a:t>Formen</a:t>
            </a:r>
            <a:r>
              <a:rPr lang="en-US" b="1" dirty="0" smtClean="0"/>
              <a:t> von </a:t>
            </a:r>
            <a:r>
              <a:rPr lang="en-US" b="1" dirty="0" err="1" smtClean="0"/>
              <a:t>Aufgaben</a:t>
            </a:r>
            <a:r>
              <a:rPr lang="en-US" b="1" dirty="0" smtClean="0"/>
              <a:t> </a:t>
            </a:r>
            <a:r>
              <a:rPr lang="en-US" b="1" dirty="0" err="1" smtClean="0"/>
              <a:t>beleuchten</a:t>
            </a:r>
            <a:r>
              <a:rPr lang="en-US" b="1" dirty="0" smtClean="0"/>
              <a:t> die </a:t>
            </a:r>
            <a:r>
              <a:rPr lang="en-US" b="1" dirty="0" err="1" smtClean="0"/>
              <a:t>Kompetenz</a:t>
            </a:r>
            <a:r>
              <a:rPr lang="en-US" b="1" dirty="0" smtClean="0"/>
              <a:t>.</a:t>
            </a:r>
            <a:endParaRPr lang="en-US" dirty="0" smtClean="0"/>
          </a:p>
          <a:p>
            <a:r>
              <a:rPr lang="en-US" b="1" dirty="0" smtClean="0"/>
              <a:t>Der </a:t>
            </a:r>
            <a:r>
              <a:rPr lang="en-US" b="1" dirty="0" err="1" smtClean="0"/>
              <a:t>gleiche</a:t>
            </a:r>
            <a:r>
              <a:rPr lang="en-US" b="1" dirty="0" smtClean="0"/>
              <a:t> </a:t>
            </a:r>
            <a:r>
              <a:rPr lang="en-US" b="1" dirty="0" err="1" smtClean="0"/>
              <a:t>Beurteilungsraster</a:t>
            </a:r>
            <a:r>
              <a:rPr lang="en-US" b="1" dirty="0" smtClean="0"/>
              <a:t> </a:t>
            </a:r>
            <a:r>
              <a:rPr lang="en-US" b="1" dirty="0" err="1" smtClean="0"/>
              <a:t>wird</a:t>
            </a:r>
            <a:r>
              <a:rPr lang="en-US" b="1" dirty="0" smtClean="0"/>
              <a:t> </a:t>
            </a:r>
            <a:r>
              <a:rPr lang="en-US" b="1" dirty="0" err="1" smtClean="0"/>
              <a:t>konsequent</a:t>
            </a:r>
            <a:r>
              <a:rPr lang="en-US" b="1" dirty="0" smtClean="0"/>
              <a:t> für </a:t>
            </a:r>
            <a:r>
              <a:rPr lang="en-US" b="1" dirty="0" err="1" smtClean="0"/>
              <a:t>alle</a:t>
            </a:r>
            <a:r>
              <a:rPr lang="en-US" b="1" dirty="0" smtClean="0"/>
              <a:t> </a:t>
            </a:r>
            <a:r>
              <a:rPr lang="en-US" b="1" dirty="0" err="1" smtClean="0"/>
              <a:t>Leistungsfeststellungen</a:t>
            </a:r>
            <a:r>
              <a:rPr lang="en-US" b="1" dirty="0" smtClean="0"/>
              <a:t> </a:t>
            </a:r>
            <a:r>
              <a:rPr lang="en-US" b="1" dirty="0" err="1" smtClean="0"/>
              <a:t>verwendet</a:t>
            </a:r>
            <a:r>
              <a:rPr lang="en-US" b="1" dirty="0" smtClean="0"/>
              <a:t>.</a:t>
            </a:r>
          </a:p>
          <a:p>
            <a:r>
              <a:rPr lang="en-US" b="1" dirty="0" err="1" smtClean="0"/>
              <a:t>Beurteilungsraster</a:t>
            </a:r>
            <a:r>
              <a:rPr lang="en-US" b="1" dirty="0" smtClean="0"/>
              <a:t> </a:t>
            </a:r>
            <a:r>
              <a:rPr lang="en-US" b="1" dirty="0" err="1" smtClean="0"/>
              <a:t>statt</a:t>
            </a:r>
            <a:r>
              <a:rPr lang="en-US" b="1" dirty="0" smtClean="0"/>
              <a:t> </a:t>
            </a:r>
            <a:r>
              <a:rPr lang="en-US" b="1" dirty="0" err="1" smtClean="0"/>
              <a:t>Punktesystem</a:t>
            </a:r>
            <a:r>
              <a:rPr lang="en-US" b="1" dirty="0" smtClean="0"/>
              <a:t>! </a:t>
            </a:r>
            <a:r>
              <a:rPr lang="en-US" dirty="0" smtClean="0"/>
              <a:t>In 2 </a:t>
            </a:r>
            <a:r>
              <a:rPr lang="en-US" dirty="0" err="1" smtClean="0"/>
              <a:t>aus</a:t>
            </a:r>
            <a:r>
              <a:rPr lang="en-US" dirty="0" smtClean="0"/>
              <a:t> 14 </a:t>
            </a:r>
            <a:r>
              <a:rPr lang="en-US" dirty="0" err="1" smtClean="0"/>
              <a:t>Studien</a:t>
            </a:r>
            <a:r>
              <a:rPr lang="en-US" dirty="0" smtClean="0"/>
              <a:t>, die </a:t>
            </a:r>
            <a:r>
              <a:rPr lang="en-US" dirty="0" err="1" smtClean="0"/>
              <a:t>die</a:t>
            </a:r>
            <a:r>
              <a:rPr lang="en-US" dirty="0" smtClean="0"/>
              <a:t> </a:t>
            </a:r>
            <a:r>
              <a:rPr lang="en-US" dirty="0" err="1" smtClean="0"/>
              <a:t>Wirksamkeit</a:t>
            </a:r>
            <a:r>
              <a:rPr lang="en-US" dirty="0" smtClean="0"/>
              <a:t> des </a:t>
            </a:r>
            <a:r>
              <a:rPr lang="en-US" dirty="0" err="1" smtClean="0"/>
              <a:t>Kompetenzdiagramms</a:t>
            </a:r>
            <a:r>
              <a:rPr lang="en-US" dirty="0" smtClean="0"/>
              <a:t> </a:t>
            </a:r>
            <a:r>
              <a:rPr lang="en-US" dirty="0" err="1" smtClean="0"/>
              <a:t>untersuchten</a:t>
            </a:r>
            <a:r>
              <a:rPr lang="en-US" dirty="0" smtClean="0"/>
              <a:t>, gab </a:t>
            </a:r>
            <a:r>
              <a:rPr lang="en-US" dirty="0" err="1" smtClean="0"/>
              <a:t>es</a:t>
            </a:r>
            <a:r>
              <a:rPr lang="en-US" dirty="0" smtClean="0"/>
              <a:t> </a:t>
            </a:r>
            <a:r>
              <a:rPr lang="en-US" dirty="0" err="1" smtClean="0"/>
              <a:t>keine</a:t>
            </a:r>
            <a:r>
              <a:rPr lang="en-US" dirty="0" smtClean="0"/>
              <a:t> positive </a:t>
            </a:r>
            <a:r>
              <a:rPr lang="en-US" dirty="0" err="1" smtClean="0"/>
              <a:t>Wirkung</a:t>
            </a:r>
            <a:r>
              <a:rPr lang="en-US" dirty="0" smtClean="0"/>
              <a:t> und die L/L </a:t>
            </a:r>
            <a:r>
              <a:rPr lang="en-US" dirty="0" err="1" smtClean="0"/>
              <a:t>benutzten</a:t>
            </a:r>
            <a:r>
              <a:rPr lang="en-US" dirty="0" smtClean="0"/>
              <a:t> </a:t>
            </a:r>
            <a:r>
              <a:rPr lang="en-US" dirty="0" err="1" smtClean="0"/>
              <a:t>hier</a:t>
            </a:r>
            <a:r>
              <a:rPr lang="en-US" dirty="0" smtClean="0"/>
              <a:t> </a:t>
            </a:r>
            <a:r>
              <a:rPr lang="en-US" dirty="0" err="1" smtClean="0"/>
              <a:t>Punktesystem</a:t>
            </a:r>
            <a:r>
              <a:rPr lang="en-US" dirty="0" smtClean="0"/>
              <a:t> </a:t>
            </a:r>
            <a:r>
              <a:rPr lang="en-US" dirty="0" err="1" smtClean="0"/>
              <a:t>statt</a:t>
            </a:r>
            <a:r>
              <a:rPr lang="en-US" dirty="0" smtClean="0"/>
              <a:t> </a:t>
            </a:r>
            <a:r>
              <a:rPr lang="en-US" dirty="0" err="1" smtClean="0"/>
              <a:t>Ergebnisse</a:t>
            </a:r>
            <a:r>
              <a:rPr lang="en-US" dirty="0" smtClean="0"/>
              <a:t> </a:t>
            </a:r>
            <a:r>
              <a:rPr lang="en-US" dirty="0" err="1" smtClean="0"/>
              <a:t>nach</a:t>
            </a:r>
            <a:r>
              <a:rPr lang="en-US" dirty="0" smtClean="0"/>
              <a:t> </a:t>
            </a:r>
            <a:r>
              <a:rPr lang="en-US" dirty="0" err="1" smtClean="0"/>
              <a:t>einem</a:t>
            </a:r>
            <a:r>
              <a:rPr lang="en-US" dirty="0" smtClean="0"/>
              <a:t> </a:t>
            </a:r>
            <a:r>
              <a:rPr lang="en-US" dirty="0" err="1" smtClean="0"/>
              <a:t>Beurteilungsraster</a:t>
            </a:r>
            <a:r>
              <a:rPr lang="en-US" dirty="0" smtClean="0"/>
              <a:t>.</a:t>
            </a:r>
            <a:endParaRPr lang="de-AT" dirty="0"/>
          </a:p>
        </p:txBody>
      </p:sp>
    </p:spTree>
    <p:extLst>
      <p:ext uri="{BB962C8B-B14F-4D97-AF65-F5344CB8AC3E}">
        <p14:creationId xmlns:p14="http://schemas.microsoft.com/office/powerpoint/2010/main" val="132702114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t>Was ist so schlimm an dem Punktesystem?</a:t>
            </a:r>
            <a:endParaRPr lang="de-AT" dirty="0"/>
          </a:p>
        </p:txBody>
      </p:sp>
      <p:sp>
        <p:nvSpPr>
          <p:cNvPr id="3" name="Inhaltsplatzhalter 2"/>
          <p:cNvSpPr>
            <a:spLocks noGrp="1"/>
          </p:cNvSpPr>
          <p:nvPr>
            <p:ph idx="1"/>
          </p:nvPr>
        </p:nvSpPr>
        <p:spPr/>
        <p:txBody>
          <a:bodyPr/>
          <a:lstStyle/>
          <a:p>
            <a:r>
              <a:rPr lang="en-US" dirty="0" smtClean="0"/>
              <a:t>Teachers </a:t>
            </a:r>
            <a:r>
              <a:rPr lang="en-US" dirty="0"/>
              <a:t>typically assign a certain number of points to each answer on a test and then convert the total points to a percentage score. When teachers use this approach, they tend to change the type and difficulty of items from test to test, even when those tests measure the same topic. The first test might include all easy items, but the second test might include all difficult items. Consequently, a student might receive fewer points on the second test even though he now knows more than he did when he took the first test. A graph of his test scores would make it look as though he had decreased in knowledge when he had actually gained in knowledge. </a:t>
            </a:r>
            <a:endParaRPr lang="de-AT" dirty="0"/>
          </a:p>
        </p:txBody>
      </p:sp>
    </p:spTree>
    <p:extLst>
      <p:ext uri="{BB962C8B-B14F-4D97-AF65-F5344CB8AC3E}">
        <p14:creationId xmlns:p14="http://schemas.microsoft.com/office/powerpoint/2010/main" val="196262716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28625" y="785813"/>
            <a:ext cx="6215063" cy="758825"/>
          </a:xfrm>
        </p:spPr>
        <p:txBody>
          <a:bodyPr rtlCol="0">
            <a:normAutofit/>
          </a:bodyPr>
          <a:lstStyle/>
          <a:p>
            <a:pPr eaLnBrk="1" fontAlgn="auto" hangingPunct="1">
              <a:spcAft>
                <a:spcPts val="0"/>
              </a:spcAft>
              <a:defRPr/>
            </a:pPr>
            <a:r>
              <a:rPr lang="de-AT" dirty="0" smtClean="0"/>
              <a:t>Werkzeug „4.0-Skala“</a:t>
            </a:r>
            <a:endParaRPr lang="de-AT" dirty="0"/>
          </a:p>
        </p:txBody>
      </p:sp>
      <p:sp>
        <p:nvSpPr>
          <p:cNvPr id="44035" name="Inhaltsplatzhalter 2"/>
          <p:cNvSpPr>
            <a:spLocks noGrp="1"/>
          </p:cNvSpPr>
          <p:nvPr>
            <p:ph idx="1"/>
          </p:nvPr>
        </p:nvSpPr>
        <p:spPr/>
        <p:txBody>
          <a:bodyPr/>
          <a:lstStyle/>
          <a:p>
            <a:pPr marL="0" indent="0" eaLnBrk="1" hangingPunct="1">
              <a:buNone/>
            </a:pPr>
            <a:r>
              <a:rPr lang="de-AT" sz="2400" dirty="0" smtClean="0"/>
              <a:t>Die „Vier-Punkt-Null-Skala“ beschreibt Qualitätsstufen einer Kompetenz entlang entsprechender Kriterien. Sie ist ein holistischer Beurteilungsraster.</a:t>
            </a:r>
            <a:endParaRPr lang="de-AT" sz="2400" dirty="0" smtClean="0">
              <a:latin typeface="Arial" charset="0"/>
              <a:cs typeface="Arial" charset="0"/>
            </a:endParaRPr>
          </a:p>
        </p:txBody>
      </p:sp>
      <p:graphicFrame>
        <p:nvGraphicFramePr>
          <p:cNvPr id="6" name="Tabelle 5"/>
          <p:cNvGraphicFramePr>
            <a:graphicFrameLocks noGrp="1"/>
          </p:cNvGraphicFramePr>
          <p:nvPr>
            <p:extLst>
              <p:ext uri="{D42A27DB-BD31-4B8C-83A1-F6EECF244321}">
                <p14:modId xmlns:p14="http://schemas.microsoft.com/office/powerpoint/2010/main" val="3757857328"/>
              </p:ext>
            </p:extLst>
          </p:nvPr>
        </p:nvGraphicFramePr>
        <p:xfrm>
          <a:off x="2339752" y="2824960"/>
          <a:ext cx="4347342" cy="3340344"/>
        </p:xfrm>
        <a:graphic>
          <a:graphicData uri="http://schemas.openxmlformats.org/drawingml/2006/table">
            <a:tbl>
              <a:tblPr firstRow="1" bandRow="1">
                <a:tableStyleId>{2D5ABB26-0587-4C30-8999-92F81FD0307C}</a:tableStyleId>
              </a:tblPr>
              <a:tblGrid>
                <a:gridCol w="785817"/>
                <a:gridCol w="3561525"/>
              </a:tblGrid>
              <a:tr h="374192">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AT" sz="1800" b="1" dirty="0" smtClean="0">
                          <a:solidFill>
                            <a:schemeClr val="accent1">
                              <a:lumMod val="75000"/>
                            </a:schemeClr>
                          </a:solidFill>
                          <a:latin typeface="Trebuchet MS" pitchFamily="34" charset="0"/>
                        </a:rPr>
                        <a:t>(Kompetenz)</a:t>
                      </a:r>
                    </a:p>
                  </a:txBody>
                  <a:tcPr marT="45711" marB="4571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de-A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769">
                <a:tc>
                  <a:txBody>
                    <a:bodyPr/>
                    <a:lstStyle/>
                    <a:p>
                      <a:r>
                        <a:rPr lang="de-AT" sz="1800" dirty="0" smtClean="0"/>
                        <a:t>4.0</a:t>
                      </a:r>
                      <a:endParaRPr lang="de-AT" sz="1800" dirty="0"/>
                    </a:p>
                  </a:txBody>
                  <a:tcPr marT="45711" marB="4571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e-AT" sz="1800" i="1" dirty="0" smtClean="0"/>
                        <a:t>Beschreibung </a:t>
                      </a:r>
                      <a:r>
                        <a:rPr lang="de-AT" sz="1800" i="1" dirty="0" err="1" smtClean="0"/>
                        <a:t>Zielbild</a:t>
                      </a:r>
                      <a:r>
                        <a:rPr lang="de-AT" sz="1800" i="1" dirty="0" smtClean="0"/>
                        <a:t> übertroffen</a:t>
                      </a:r>
                      <a:endParaRPr lang="de-AT" sz="1800" i="1" dirty="0"/>
                    </a:p>
                  </a:txBody>
                  <a:tcPr marT="45711" marB="4571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769">
                <a:tc>
                  <a:txBody>
                    <a:bodyPr/>
                    <a:lstStyle/>
                    <a:p>
                      <a:r>
                        <a:rPr lang="de-AT" sz="1800" dirty="0" smtClean="0">
                          <a:solidFill>
                            <a:schemeClr val="tx1">
                              <a:lumMod val="50000"/>
                              <a:lumOff val="50000"/>
                            </a:schemeClr>
                          </a:solidFill>
                        </a:rPr>
                        <a:t>3.5</a:t>
                      </a:r>
                      <a:endParaRPr lang="de-AT" sz="1800" dirty="0">
                        <a:solidFill>
                          <a:schemeClr val="tx1">
                            <a:lumMod val="50000"/>
                            <a:lumOff val="50000"/>
                          </a:schemeClr>
                        </a:solidFill>
                      </a:endParaRPr>
                    </a:p>
                  </a:txBody>
                  <a:tcPr marT="45711" marB="4571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e-AT" sz="1800" dirty="0" smtClean="0">
                          <a:solidFill>
                            <a:schemeClr val="tx1">
                              <a:lumMod val="50000"/>
                              <a:lumOff val="50000"/>
                            </a:schemeClr>
                          </a:solidFill>
                        </a:rPr>
                        <a:t>Teils 4.0</a:t>
                      </a:r>
                      <a:endParaRPr lang="de-AT" sz="1800" dirty="0">
                        <a:solidFill>
                          <a:schemeClr val="tx1">
                            <a:lumMod val="50000"/>
                            <a:lumOff val="50000"/>
                          </a:schemeClr>
                        </a:solidFill>
                      </a:endParaRPr>
                    </a:p>
                  </a:txBody>
                  <a:tcPr marT="45711" marB="4571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769">
                <a:tc>
                  <a:txBody>
                    <a:bodyPr/>
                    <a:lstStyle/>
                    <a:p>
                      <a:r>
                        <a:rPr lang="de-AT" sz="1800" dirty="0" smtClean="0"/>
                        <a:t>3.0</a:t>
                      </a:r>
                      <a:endParaRPr lang="de-AT" sz="1800" dirty="0"/>
                    </a:p>
                  </a:txBody>
                  <a:tcPr marT="45711" marB="4571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e-AT" sz="1800" i="1" dirty="0" smtClean="0"/>
                        <a:t>Beschreibung </a:t>
                      </a:r>
                      <a:r>
                        <a:rPr lang="de-AT" sz="1800" i="1" dirty="0" err="1" smtClean="0"/>
                        <a:t>Zielbild</a:t>
                      </a:r>
                      <a:r>
                        <a:rPr lang="de-AT" sz="1800" i="1" dirty="0" smtClean="0"/>
                        <a:t> getroffen</a:t>
                      </a:r>
                      <a:endParaRPr lang="de-AT" sz="1800" i="1" dirty="0"/>
                    </a:p>
                  </a:txBody>
                  <a:tcPr marT="45711" marB="4571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769">
                <a:tc>
                  <a:txBody>
                    <a:bodyPr/>
                    <a:lstStyle/>
                    <a:p>
                      <a:r>
                        <a:rPr lang="de-AT" sz="1800" dirty="0" smtClean="0">
                          <a:solidFill>
                            <a:schemeClr val="tx1">
                              <a:lumMod val="50000"/>
                              <a:lumOff val="50000"/>
                            </a:schemeClr>
                          </a:solidFill>
                        </a:rPr>
                        <a:t>2.5</a:t>
                      </a:r>
                      <a:endParaRPr lang="de-AT" sz="1800" dirty="0">
                        <a:solidFill>
                          <a:schemeClr val="tx1">
                            <a:lumMod val="50000"/>
                            <a:lumOff val="50000"/>
                          </a:schemeClr>
                        </a:solidFill>
                      </a:endParaRPr>
                    </a:p>
                  </a:txBody>
                  <a:tcPr marT="45711" marB="4571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e-AT" sz="1800" dirty="0" smtClean="0">
                          <a:solidFill>
                            <a:schemeClr val="tx1">
                              <a:lumMod val="50000"/>
                              <a:lumOff val="50000"/>
                            </a:schemeClr>
                          </a:solidFill>
                        </a:rPr>
                        <a:t>Teils</a:t>
                      </a:r>
                      <a:r>
                        <a:rPr lang="de-AT" sz="1800" baseline="0" dirty="0" smtClean="0">
                          <a:solidFill>
                            <a:schemeClr val="tx1">
                              <a:lumMod val="50000"/>
                              <a:lumOff val="50000"/>
                            </a:schemeClr>
                          </a:solidFill>
                        </a:rPr>
                        <a:t> 3.0</a:t>
                      </a:r>
                      <a:endParaRPr lang="de-AT" sz="1800" dirty="0">
                        <a:solidFill>
                          <a:schemeClr val="tx1">
                            <a:lumMod val="50000"/>
                            <a:lumOff val="50000"/>
                          </a:schemeClr>
                        </a:solidFill>
                      </a:endParaRPr>
                    </a:p>
                  </a:txBody>
                  <a:tcPr marT="45711" marB="4571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769">
                <a:tc>
                  <a:txBody>
                    <a:bodyPr/>
                    <a:lstStyle/>
                    <a:p>
                      <a:r>
                        <a:rPr lang="de-AT" sz="1800" dirty="0" smtClean="0"/>
                        <a:t>2.0</a:t>
                      </a:r>
                      <a:endParaRPr lang="de-AT" sz="1800" dirty="0"/>
                    </a:p>
                  </a:txBody>
                  <a:tcPr marT="45711" marB="4571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e-AT" sz="1800" i="1" dirty="0" smtClean="0"/>
                        <a:t>Beschreibung </a:t>
                      </a:r>
                      <a:r>
                        <a:rPr lang="de-AT" sz="1800" i="1" dirty="0" err="1" smtClean="0"/>
                        <a:t>Zielbild</a:t>
                      </a:r>
                      <a:r>
                        <a:rPr lang="de-AT" sz="1800" i="1" dirty="0" smtClean="0"/>
                        <a:t> teils getroffen</a:t>
                      </a:r>
                      <a:endParaRPr lang="de-AT" sz="1800" i="1" dirty="0"/>
                    </a:p>
                  </a:txBody>
                  <a:tcPr marT="45711" marB="4571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769">
                <a:tc>
                  <a:txBody>
                    <a:bodyPr/>
                    <a:lstStyle/>
                    <a:p>
                      <a:r>
                        <a:rPr lang="de-AT" sz="1800" dirty="0" smtClean="0">
                          <a:solidFill>
                            <a:schemeClr val="tx1">
                              <a:lumMod val="50000"/>
                              <a:lumOff val="50000"/>
                            </a:schemeClr>
                          </a:solidFill>
                        </a:rPr>
                        <a:t>1.5</a:t>
                      </a:r>
                      <a:endParaRPr lang="de-AT" sz="1800" dirty="0">
                        <a:solidFill>
                          <a:schemeClr val="tx1">
                            <a:lumMod val="50000"/>
                            <a:lumOff val="50000"/>
                          </a:schemeClr>
                        </a:solidFill>
                      </a:endParaRPr>
                    </a:p>
                  </a:txBody>
                  <a:tcPr marT="45711" marB="4571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e-AT" sz="1800" dirty="0" smtClean="0">
                          <a:solidFill>
                            <a:schemeClr val="tx1">
                              <a:lumMod val="50000"/>
                              <a:lumOff val="50000"/>
                            </a:schemeClr>
                          </a:solidFill>
                        </a:rPr>
                        <a:t>Teils 2.0</a:t>
                      </a:r>
                      <a:endParaRPr lang="de-AT" sz="1800" dirty="0">
                        <a:solidFill>
                          <a:schemeClr val="tx1">
                            <a:lumMod val="50000"/>
                            <a:lumOff val="50000"/>
                          </a:schemeClr>
                        </a:solidFill>
                      </a:endParaRPr>
                    </a:p>
                  </a:txBody>
                  <a:tcPr marT="45711" marB="4571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769">
                <a:tc>
                  <a:txBody>
                    <a:bodyPr/>
                    <a:lstStyle/>
                    <a:p>
                      <a:r>
                        <a:rPr lang="de-AT" sz="1800" dirty="0" smtClean="0"/>
                        <a:t>1.0</a:t>
                      </a:r>
                      <a:endParaRPr lang="de-AT" sz="1800" dirty="0"/>
                    </a:p>
                  </a:txBody>
                  <a:tcPr marT="45711" marB="4571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e-AT" sz="1800" dirty="0" smtClean="0"/>
                        <a:t>Mit Hilfe teils 2.0 bzw. 3.0</a:t>
                      </a:r>
                      <a:endParaRPr lang="de-AT" sz="1800" dirty="0"/>
                    </a:p>
                  </a:txBody>
                  <a:tcPr marT="45711" marB="4571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769">
                <a:tc>
                  <a:txBody>
                    <a:bodyPr/>
                    <a:lstStyle/>
                    <a:p>
                      <a:r>
                        <a:rPr lang="de-AT" sz="1800" dirty="0" smtClean="0">
                          <a:solidFill>
                            <a:schemeClr val="tx1">
                              <a:lumMod val="50000"/>
                              <a:lumOff val="50000"/>
                            </a:schemeClr>
                          </a:solidFill>
                        </a:rPr>
                        <a:t>0.5</a:t>
                      </a:r>
                      <a:endParaRPr lang="de-AT" sz="1800" dirty="0">
                        <a:solidFill>
                          <a:schemeClr val="tx1">
                            <a:lumMod val="50000"/>
                            <a:lumOff val="50000"/>
                          </a:schemeClr>
                        </a:solidFill>
                      </a:endParaRPr>
                    </a:p>
                  </a:txBody>
                  <a:tcPr marT="45711" marB="4571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e-AT" sz="1800" dirty="0" smtClean="0">
                          <a:solidFill>
                            <a:schemeClr val="tx1">
                              <a:lumMod val="50000"/>
                              <a:lumOff val="50000"/>
                            </a:schemeClr>
                          </a:solidFill>
                        </a:rPr>
                        <a:t>Mit Hilfe teils 2.0</a:t>
                      </a:r>
                      <a:endParaRPr lang="de-AT" sz="1800" dirty="0">
                        <a:solidFill>
                          <a:schemeClr val="tx1">
                            <a:lumMod val="50000"/>
                            <a:lumOff val="50000"/>
                          </a:schemeClr>
                        </a:solidFill>
                      </a:endParaRPr>
                    </a:p>
                  </a:txBody>
                  <a:tcPr marT="45711" marB="4571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12090021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el 1"/>
          <p:cNvSpPr>
            <a:spLocks noGrp="1"/>
          </p:cNvSpPr>
          <p:nvPr>
            <p:ph type="title"/>
          </p:nvPr>
        </p:nvSpPr>
        <p:spPr>
          <a:xfrm>
            <a:off x="357188" y="642938"/>
            <a:ext cx="6500812" cy="758825"/>
          </a:xfrm>
        </p:spPr>
        <p:txBody>
          <a:bodyPr/>
          <a:lstStyle/>
          <a:p>
            <a:pPr eaLnBrk="1" hangingPunct="1"/>
            <a:r>
              <a:rPr lang="de-AT" dirty="0" smtClean="0"/>
              <a:t>Beispiel: Thema Demokratie</a:t>
            </a:r>
            <a:br>
              <a:rPr lang="de-AT" dirty="0" smtClean="0"/>
            </a:br>
            <a:r>
              <a:rPr lang="de-AT" sz="2400" dirty="0" smtClean="0"/>
              <a:t>Fach Geschichte, 7. Schulstufe</a:t>
            </a:r>
          </a:p>
        </p:txBody>
      </p:sp>
      <p:graphicFrame>
        <p:nvGraphicFramePr>
          <p:cNvPr id="4" name="Tabelle 3"/>
          <p:cNvGraphicFramePr>
            <a:graphicFrameLocks noGrp="1"/>
          </p:cNvGraphicFramePr>
          <p:nvPr>
            <p:extLst>
              <p:ext uri="{D42A27DB-BD31-4B8C-83A1-F6EECF244321}">
                <p14:modId xmlns:p14="http://schemas.microsoft.com/office/powerpoint/2010/main" val="2985873930"/>
              </p:ext>
            </p:extLst>
          </p:nvPr>
        </p:nvGraphicFramePr>
        <p:xfrm>
          <a:off x="500063" y="1785938"/>
          <a:ext cx="8001001" cy="4371976"/>
        </p:xfrm>
        <a:graphic>
          <a:graphicData uri="http://schemas.openxmlformats.org/drawingml/2006/table">
            <a:tbl>
              <a:tblPr firstRow="1" bandRow="1">
                <a:tableStyleId>{5C22544A-7EE6-4342-B048-85BDC9FD1C3A}</a:tableStyleId>
              </a:tblPr>
              <a:tblGrid>
                <a:gridCol w="928688"/>
                <a:gridCol w="1928813"/>
                <a:gridCol w="5143500"/>
              </a:tblGrid>
              <a:tr h="914529">
                <a:tc>
                  <a:txBody>
                    <a:bodyPr/>
                    <a:lstStyle/>
                    <a:p>
                      <a:r>
                        <a:rPr lang="de-AT" sz="1800" b="0" dirty="0" smtClean="0">
                          <a:solidFill>
                            <a:schemeClr val="tx1"/>
                          </a:solidFill>
                        </a:rPr>
                        <a:t>4.0</a:t>
                      </a:r>
                      <a:endParaRPr lang="de-AT" sz="1800" b="0" dirty="0">
                        <a:solidFill>
                          <a:schemeClr val="tx1"/>
                        </a:solidFill>
                      </a:endParaRPr>
                    </a:p>
                  </a:txBody>
                  <a:tcPr marL="91439" marR="91439" marT="45726" marB="457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de-AT" sz="1800" b="0" dirty="0" smtClean="0">
                          <a:solidFill>
                            <a:schemeClr val="tx1"/>
                          </a:solidFill>
                        </a:rPr>
                        <a:t>Komplexer: </a:t>
                      </a:r>
                      <a:r>
                        <a:rPr lang="de-AT" sz="1800" b="0" dirty="0" err="1" smtClean="0">
                          <a:solidFill>
                            <a:schemeClr val="tx1"/>
                          </a:solidFill>
                        </a:rPr>
                        <a:t>Zielbild</a:t>
                      </a:r>
                      <a:r>
                        <a:rPr lang="de-AT" sz="1800" b="0" dirty="0" smtClean="0">
                          <a:solidFill>
                            <a:schemeClr val="tx1"/>
                          </a:solidFill>
                        </a:rPr>
                        <a:t> übertroffen</a:t>
                      </a:r>
                      <a:endParaRPr lang="de-AT" sz="1800" b="0" dirty="0">
                        <a:solidFill>
                          <a:schemeClr val="tx1"/>
                        </a:solidFill>
                      </a:endParaRPr>
                    </a:p>
                  </a:txBody>
                  <a:tcPr marL="91439" marR="91439" marT="45726" marB="457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de-AT" sz="1800" b="0" dirty="0" err="1" smtClean="0">
                          <a:solidFill>
                            <a:schemeClr val="tx1"/>
                          </a:solidFill>
                        </a:rPr>
                        <a:t>SuS</a:t>
                      </a:r>
                      <a:r>
                        <a:rPr lang="de-AT" sz="1800" b="0" dirty="0" smtClean="0">
                          <a:solidFill>
                            <a:schemeClr val="tx1"/>
                          </a:solidFill>
                        </a:rPr>
                        <a:t> vergleichen</a:t>
                      </a:r>
                      <a:r>
                        <a:rPr lang="de-AT" sz="1800" b="0" baseline="0" dirty="0" smtClean="0">
                          <a:solidFill>
                            <a:schemeClr val="tx1"/>
                          </a:solidFill>
                        </a:rPr>
                        <a:t> </a:t>
                      </a:r>
                      <a:r>
                        <a:rPr lang="de-AT" sz="1800" b="0" dirty="0" smtClean="0">
                          <a:solidFill>
                            <a:schemeClr val="tx1"/>
                          </a:solidFill>
                        </a:rPr>
                        <a:t>Formen</a:t>
                      </a:r>
                      <a:r>
                        <a:rPr lang="de-AT" sz="1800" b="0" baseline="0" dirty="0" smtClean="0">
                          <a:solidFill>
                            <a:schemeClr val="tx1"/>
                          </a:solidFill>
                        </a:rPr>
                        <a:t> der Demokratie und führen Auswirkungen von Unterschieden aus.</a:t>
                      </a:r>
                      <a:endParaRPr lang="de-AT" sz="1800" b="0" dirty="0">
                        <a:solidFill>
                          <a:schemeClr val="tx1"/>
                        </a:solidFill>
                      </a:endParaRPr>
                    </a:p>
                  </a:txBody>
                  <a:tcPr marL="91439" marR="91439" marT="45726" marB="457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93">
                <a:tc>
                  <a:txBody>
                    <a:bodyPr/>
                    <a:lstStyle/>
                    <a:p>
                      <a:r>
                        <a:rPr lang="de-AT" sz="1800" dirty="0" smtClean="0">
                          <a:solidFill>
                            <a:schemeClr val="tx1"/>
                          </a:solidFill>
                        </a:rPr>
                        <a:t>3.5</a:t>
                      </a:r>
                      <a:endParaRPr lang="de-AT" sz="1800" dirty="0">
                        <a:solidFill>
                          <a:schemeClr val="tx1"/>
                        </a:solidFill>
                      </a:endParaRPr>
                    </a:p>
                  </a:txBody>
                  <a:tcPr marL="91439" marR="91439" marT="45726" marB="457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de-AT" sz="1800" b="0" dirty="0">
                        <a:solidFill>
                          <a:schemeClr val="tx1"/>
                        </a:solidFill>
                      </a:endParaRPr>
                    </a:p>
                  </a:txBody>
                  <a:tcPr marL="91439" marR="91439" marT="45726" marB="457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de-AT" sz="1800" dirty="0" smtClean="0">
                          <a:solidFill>
                            <a:schemeClr val="tx1"/>
                          </a:solidFill>
                        </a:rPr>
                        <a:t>3.0 plus teils</a:t>
                      </a:r>
                      <a:r>
                        <a:rPr lang="de-AT" sz="1800" baseline="0" dirty="0" smtClean="0">
                          <a:solidFill>
                            <a:schemeClr val="tx1"/>
                          </a:solidFill>
                        </a:rPr>
                        <a:t> 4.0 </a:t>
                      </a:r>
                      <a:endParaRPr lang="de-AT" sz="1800" dirty="0">
                        <a:solidFill>
                          <a:schemeClr val="tx1"/>
                        </a:solidFill>
                      </a:endParaRPr>
                    </a:p>
                  </a:txBody>
                  <a:tcPr marL="91439" marR="91439" marT="45726" marB="457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640171">
                <a:tc>
                  <a:txBody>
                    <a:bodyPr/>
                    <a:lstStyle/>
                    <a:p>
                      <a:r>
                        <a:rPr lang="de-AT" sz="1800" dirty="0" smtClean="0">
                          <a:solidFill>
                            <a:schemeClr val="tx1"/>
                          </a:solidFill>
                        </a:rPr>
                        <a:t>3.0</a:t>
                      </a:r>
                      <a:endParaRPr lang="de-AT" sz="1800" dirty="0">
                        <a:solidFill>
                          <a:schemeClr val="tx1"/>
                        </a:solidFill>
                      </a:endParaRPr>
                    </a:p>
                  </a:txBody>
                  <a:tcPr marL="91439" marR="91439" marT="45726" marB="457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de-AT" sz="1800" b="0" dirty="0" smtClean="0">
                          <a:solidFill>
                            <a:schemeClr val="tx1"/>
                          </a:solidFill>
                        </a:rPr>
                        <a:t>Erzielte</a:t>
                      </a:r>
                      <a:r>
                        <a:rPr lang="de-AT" sz="1800" b="0" baseline="0" dirty="0" smtClean="0">
                          <a:solidFill>
                            <a:schemeClr val="tx1"/>
                          </a:solidFill>
                        </a:rPr>
                        <a:t> Leistung: </a:t>
                      </a:r>
                      <a:r>
                        <a:rPr lang="de-AT" sz="1800" b="0" baseline="0" dirty="0" err="1" smtClean="0">
                          <a:solidFill>
                            <a:schemeClr val="tx1"/>
                          </a:solidFill>
                        </a:rPr>
                        <a:t>Zielbild</a:t>
                      </a:r>
                      <a:r>
                        <a:rPr lang="de-AT" sz="1800" b="0" baseline="0" dirty="0" smtClean="0">
                          <a:solidFill>
                            <a:schemeClr val="tx1"/>
                          </a:solidFill>
                        </a:rPr>
                        <a:t> getroffen</a:t>
                      </a:r>
                      <a:endParaRPr lang="de-AT" sz="1800" b="0" dirty="0">
                        <a:solidFill>
                          <a:schemeClr val="tx1"/>
                        </a:solidFill>
                      </a:endParaRPr>
                    </a:p>
                  </a:txBody>
                  <a:tcPr marL="91439" marR="91439" marT="45726" marB="457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de-AT" sz="1800" b="0" dirty="0" err="1" smtClean="0">
                          <a:solidFill>
                            <a:schemeClr val="tx1"/>
                          </a:solidFill>
                        </a:rPr>
                        <a:t>SuS</a:t>
                      </a:r>
                      <a:r>
                        <a:rPr lang="de-AT" sz="1800" b="0" dirty="0" smtClean="0">
                          <a:solidFill>
                            <a:schemeClr val="tx1"/>
                          </a:solidFill>
                        </a:rPr>
                        <a:t> erkennen Demokratie auf Basis ihrer Merkmale und begründen ihre Analyse.</a:t>
                      </a:r>
                      <a:endParaRPr lang="de-AT" sz="1800" dirty="0">
                        <a:solidFill>
                          <a:schemeClr val="tx1"/>
                        </a:solidFill>
                      </a:endParaRPr>
                    </a:p>
                  </a:txBody>
                  <a:tcPr marL="91439" marR="91439" marT="45726" marB="457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93">
                <a:tc>
                  <a:txBody>
                    <a:bodyPr/>
                    <a:lstStyle/>
                    <a:p>
                      <a:r>
                        <a:rPr lang="de-AT" sz="1800" dirty="0" smtClean="0">
                          <a:solidFill>
                            <a:schemeClr val="tx1"/>
                          </a:solidFill>
                        </a:rPr>
                        <a:t>2.5</a:t>
                      </a:r>
                      <a:endParaRPr lang="de-AT" sz="1800" dirty="0">
                        <a:solidFill>
                          <a:schemeClr val="tx1"/>
                        </a:solidFill>
                      </a:endParaRPr>
                    </a:p>
                  </a:txBody>
                  <a:tcPr marL="91439" marR="91439" marT="45726" marB="457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de-AT" sz="1800" b="0" dirty="0">
                        <a:solidFill>
                          <a:schemeClr val="tx1"/>
                        </a:solidFill>
                      </a:endParaRPr>
                    </a:p>
                  </a:txBody>
                  <a:tcPr marL="91439" marR="91439" marT="45726" marB="457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de-AT" sz="1800" dirty="0" smtClean="0">
                          <a:solidFill>
                            <a:schemeClr val="tx1"/>
                          </a:solidFill>
                        </a:rPr>
                        <a:t>2.0 plus</a:t>
                      </a:r>
                      <a:r>
                        <a:rPr lang="de-AT" sz="1800" baseline="0" dirty="0" smtClean="0">
                          <a:solidFill>
                            <a:schemeClr val="tx1"/>
                          </a:solidFill>
                        </a:rPr>
                        <a:t> teils 3.0</a:t>
                      </a:r>
                      <a:endParaRPr lang="de-AT" sz="1800" dirty="0">
                        <a:solidFill>
                          <a:schemeClr val="tx1"/>
                        </a:solidFill>
                      </a:endParaRPr>
                    </a:p>
                  </a:txBody>
                  <a:tcPr marL="91439" marR="91439" marT="45726" marB="457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914529">
                <a:tc>
                  <a:txBody>
                    <a:bodyPr/>
                    <a:lstStyle/>
                    <a:p>
                      <a:r>
                        <a:rPr lang="de-AT" sz="1800" dirty="0" smtClean="0">
                          <a:solidFill>
                            <a:schemeClr val="tx1"/>
                          </a:solidFill>
                        </a:rPr>
                        <a:t>2.0</a:t>
                      </a:r>
                      <a:endParaRPr lang="de-AT" sz="1800" dirty="0">
                        <a:solidFill>
                          <a:schemeClr val="tx1"/>
                        </a:solidFill>
                      </a:endParaRPr>
                    </a:p>
                  </a:txBody>
                  <a:tcPr marL="91439" marR="91439" marT="45726" marB="457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de-AT" sz="1800" b="0" dirty="0" smtClean="0">
                          <a:solidFill>
                            <a:schemeClr val="tx1"/>
                          </a:solidFill>
                        </a:rPr>
                        <a:t>Einfacher: </a:t>
                      </a:r>
                      <a:br>
                        <a:rPr lang="de-AT" sz="1800" b="0" dirty="0" smtClean="0">
                          <a:solidFill>
                            <a:schemeClr val="tx1"/>
                          </a:solidFill>
                        </a:rPr>
                      </a:br>
                      <a:r>
                        <a:rPr lang="de-AT" sz="1800" b="0" dirty="0" err="1" smtClean="0">
                          <a:solidFill>
                            <a:schemeClr val="tx1"/>
                          </a:solidFill>
                        </a:rPr>
                        <a:t>Zielbild</a:t>
                      </a:r>
                      <a:r>
                        <a:rPr lang="de-AT" sz="1800" b="0" dirty="0" smtClean="0">
                          <a:solidFill>
                            <a:schemeClr val="tx1"/>
                          </a:solidFill>
                        </a:rPr>
                        <a:t> teils</a:t>
                      </a:r>
                      <a:r>
                        <a:rPr lang="de-AT" sz="1800" b="0" baseline="0" dirty="0" smtClean="0">
                          <a:solidFill>
                            <a:schemeClr val="tx1"/>
                          </a:solidFill>
                        </a:rPr>
                        <a:t> getroffen</a:t>
                      </a:r>
                      <a:endParaRPr lang="de-AT" sz="1800" b="0" dirty="0">
                        <a:solidFill>
                          <a:schemeClr val="tx1"/>
                        </a:solidFill>
                      </a:endParaRPr>
                    </a:p>
                  </a:txBody>
                  <a:tcPr marL="91439" marR="91439" marT="45726" marB="457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de-AT" sz="1800" dirty="0" err="1" smtClean="0">
                          <a:solidFill>
                            <a:schemeClr val="tx1"/>
                          </a:solidFill>
                        </a:rPr>
                        <a:t>SuS</a:t>
                      </a:r>
                      <a:r>
                        <a:rPr lang="de-AT" sz="1800" dirty="0" smtClean="0">
                          <a:solidFill>
                            <a:schemeClr val="tx1"/>
                          </a:solidFill>
                        </a:rPr>
                        <a:t>  erkennen </a:t>
                      </a:r>
                      <a:r>
                        <a:rPr lang="de-AT" sz="1800" baseline="0" dirty="0" smtClean="0">
                          <a:solidFill>
                            <a:schemeClr val="tx1"/>
                          </a:solidFill>
                        </a:rPr>
                        <a:t>wesentliche Merkmale einer Demokratie, z.B. das Mehrheitsprinzip.</a:t>
                      </a:r>
                      <a:r>
                        <a:rPr lang="de-AT" sz="1800" dirty="0" smtClean="0">
                          <a:solidFill>
                            <a:schemeClr val="tx1"/>
                          </a:solidFill>
                        </a:rPr>
                        <a:t> </a:t>
                      </a:r>
                      <a:endParaRPr lang="de-AT" sz="1800" dirty="0">
                        <a:solidFill>
                          <a:schemeClr val="tx1"/>
                        </a:solidFill>
                      </a:endParaRPr>
                    </a:p>
                  </a:txBody>
                  <a:tcPr marL="91439" marR="91439" marT="45726" marB="457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93">
                <a:tc>
                  <a:txBody>
                    <a:bodyPr/>
                    <a:lstStyle/>
                    <a:p>
                      <a:r>
                        <a:rPr lang="de-AT" sz="1800" dirty="0" smtClean="0">
                          <a:solidFill>
                            <a:schemeClr val="tx1"/>
                          </a:solidFill>
                        </a:rPr>
                        <a:t>1.5</a:t>
                      </a:r>
                      <a:endParaRPr lang="de-AT" sz="1800" dirty="0">
                        <a:solidFill>
                          <a:schemeClr val="tx1"/>
                        </a:solidFill>
                      </a:endParaRPr>
                    </a:p>
                  </a:txBody>
                  <a:tcPr marL="91439" marR="91439" marT="45726" marB="457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de-AT" sz="1800" dirty="0">
                        <a:solidFill>
                          <a:schemeClr val="tx1"/>
                        </a:solidFill>
                      </a:endParaRPr>
                    </a:p>
                  </a:txBody>
                  <a:tcPr marL="91439" marR="91439" marT="45726" marB="457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de-AT" sz="1800" dirty="0" smtClean="0">
                          <a:solidFill>
                            <a:schemeClr val="tx1"/>
                          </a:solidFill>
                        </a:rPr>
                        <a:t>Teils 2.0</a:t>
                      </a:r>
                      <a:endParaRPr lang="de-AT" sz="1800" dirty="0">
                        <a:solidFill>
                          <a:schemeClr val="tx1"/>
                        </a:solidFill>
                      </a:endParaRPr>
                    </a:p>
                  </a:txBody>
                  <a:tcPr marL="91439" marR="91439" marT="45726" marB="457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19175">
                <a:tc>
                  <a:txBody>
                    <a:bodyPr/>
                    <a:lstStyle/>
                    <a:p>
                      <a:r>
                        <a:rPr lang="de-AT" sz="1800" dirty="0" smtClean="0">
                          <a:solidFill>
                            <a:schemeClr val="tx1"/>
                          </a:solidFill>
                        </a:rPr>
                        <a:t>1.0</a:t>
                      </a:r>
                      <a:endParaRPr lang="de-AT" sz="1800" dirty="0">
                        <a:solidFill>
                          <a:schemeClr val="tx1"/>
                        </a:solidFill>
                      </a:endParaRPr>
                    </a:p>
                  </a:txBody>
                  <a:tcPr marL="91439" marR="91439" marT="45726" marB="457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de-AT" sz="1800" dirty="0" smtClean="0">
                          <a:solidFill>
                            <a:schemeClr val="tx1"/>
                          </a:solidFill>
                        </a:rPr>
                        <a:t>Mit Hilfe</a:t>
                      </a:r>
                      <a:endParaRPr lang="de-AT" sz="1800" dirty="0">
                        <a:solidFill>
                          <a:schemeClr val="tx1"/>
                        </a:solidFill>
                      </a:endParaRPr>
                    </a:p>
                  </a:txBody>
                  <a:tcPr marL="91439" marR="91439" marT="45726" marB="457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AT" sz="1800" dirty="0" smtClean="0">
                          <a:solidFill>
                            <a:schemeClr val="tx1"/>
                          </a:solidFill>
                        </a:rPr>
                        <a:t>Mit Hilfe teils</a:t>
                      </a:r>
                      <a:r>
                        <a:rPr lang="de-AT" sz="1800" baseline="0" dirty="0" smtClean="0">
                          <a:solidFill>
                            <a:schemeClr val="tx1"/>
                          </a:solidFill>
                        </a:rPr>
                        <a:t> 2.0 bzw. 3.0</a:t>
                      </a:r>
                      <a:endParaRPr lang="de-AT" sz="1800" dirty="0">
                        <a:solidFill>
                          <a:schemeClr val="tx1"/>
                        </a:solidFill>
                      </a:endParaRPr>
                    </a:p>
                  </a:txBody>
                  <a:tcPr marL="91439" marR="91439" marT="45726" marB="457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93">
                <a:tc>
                  <a:txBody>
                    <a:bodyPr/>
                    <a:lstStyle/>
                    <a:p>
                      <a:r>
                        <a:rPr lang="de-AT" sz="1800" dirty="0" smtClean="0">
                          <a:solidFill>
                            <a:schemeClr val="tx1"/>
                          </a:solidFill>
                        </a:rPr>
                        <a:t>0.5</a:t>
                      </a:r>
                      <a:endParaRPr lang="de-AT" sz="1800" dirty="0">
                        <a:solidFill>
                          <a:schemeClr val="tx1"/>
                        </a:solidFill>
                      </a:endParaRPr>
                    </a:p>
                  </a:txBody>
                  <a:tcPr marL="91439" marR="91439" marT="45726" marB="457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de-AT" sz="1800" dirty="0" smtClean="0">
                          <a:solidFill>
                            <a:schemeClr val="tx1"/>
                          </a:solidFill>
                        </a:rPr>
                        <a:t>Mit Hilfe</a:t>
                      </a:r>
                      <a:endParaRPr lang="de-AT" sz="1800" dirty="0">
                        <a:solidFill>
                          <a:schemeClr val="tx1"/>
                        </a:solidFill>
                      </a:endParaRPr>
                    </a:p>
                  </a:txBody>
                  <a:tcPr marL="91439" marR="91439" marT="45726" marB="457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de-AT" sz="1800" dirty="0" smtClean="0">
                          <a:solidFill>
                            <a:schemeClr val="tx1"/>
                          </a:solidFill>
                        </a:rPr>
                        <a:t>Mit Hilfe teils</a:t>
                      </a:r>
                      <a:r>
                        <a:rPr lang="de-AT" sz="1800" baseline="0" dirty="0" smtClean="0">
                          <a:solidFill>
                            <a:schemeClr val="tx1"/>
                          </a:solidFill>
                        </a:rPr>
                        <a:t> 2.0</a:t>
                      </a:r>
                      <a:endParaRPr lang="de-AT" sz="1800" dirty="0">
                        <a:solidFill>
                          <a:schemeClr val="tx1"/>
                        </a:solidFill>
                      </a:endParaRPr>
                    </a:p>
                  </a:txBody>
                  <a:tcPr marL="91439" marR="91439" marT="45726" marB="457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314335564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el 3"/>
          <p:cNvSpPr>
            <a:spLocks noGrp="1"/>
          </p:cNvSpPr>
          <p:nvPr>
            <p:ph type="title"/>
          </p:nvPr>
        </p:nvSpPr>
        <p:spPr/>
        <p:txBody>
          <a:bodyPr/>
          <a:lstStyle/>
          <a:p>
            <a:r>
              <a:rPr lang="de-AT" dirty="0" smtClean="0"/>
              <a:t>Aufzeichnungen:</a:t>
            </a:r>
            <a:br>
              <a:rPr lang="de-AT" dirty="0" smtClean="0"/>
            </a:br>
            <a:r>
              <a:rPr lang="de-AT" dirty="0" smtClean="0"/>
              <a:t>Ergebnisprofil</a:t>
            </a:r>
          </a:p>
        </p:txBody>
      </p:sp>
      <p:graphicFrame>
        <p:nvGraphicFramePr>
          <p:cNvPr id="5" name="Tabelle 4"/>
          <p:cNvGraphicFramePr>
            <a:graphicFrameLocks noGrp="1"/>
          </p:cNvGraphicFramePr>
          <p:nvPr>
            <p:extLst>
              <p:ext uri="{D42A27DB-BD31-4B8C-83A1-F6EECF244321}">
                <p14:modId xmlns:p14="http://schemas.microsoft.com/office/powerpoint/2010/main" val="828061867"/>
              </p:ext>
            </p:extLst>
          </p:nvPr>
        </p:nvGraphicFramePr>
        <p:xfrm>
          <a:off x="285750" y="2428875"/>
          <a:ext cx="8643940" cy="2799892"/>
        </p:xfrm>
        <a:graphic>
          <a:graphicData uri="http://schemas.openxmlformats.org/drawingml/2006/table">
            <a:tbl>
              <a:tblPr/>
              <a:tblGrid>
                <a:gridCol w="1045890"/>
                <a:gridCol w="562906"/>
                <a:gridCol w="636115"/>
                <a:gridCol w="635255"/>
                <a:gridCol w="636115"/>
                <a:gridCol w="636115"/>
                <a:gridCol w="636115"/>
                <a:gridCol w="636115"/>
                <a:gridCol w="636115"/>
                <a:gridCol w="636115"/>
                <a:gridCol w="649028"/>
                <a:gridCol w="649028"/>
                <a:gridCol w="649028"/>
              </a:tblGrid>
              <a:tr h="499946">
                <a:tc>
                  <a:txBody>
                    <a:bodyPr/>
                    <a:lstStyle/>
                    <a:p>
                      <a:pPr algn="just">
                        <a:spcAft>
                          <a:spcPts val="600"/>
                        </a:spcAft>
                      </a:pPr>
                      <a:r>
                        <a:rPr lang="de-AT" sz="1100" dirty="0" smtClean="0">
                          <a:solidFill>
                            <a:schemeClr val="tx2"/>
                          </a:solidFill>
                          <a:latin typeface="Lucida Handwriting"/>
                          <a:ea typeface="Calibri"/>
                          <a:cs typeface="Times New Roman"/>
                        </a:rPr>
                        <a:t>Johnny</a:t>
                      </a:r>
                      <a:endParaRPr lang="de-AT" sz="1100" dirty="0">
                        <a:solidFill>
                          <a:schemeClr val="tx2"/>
                        </a:solidFill>
                        <a:latin typeface="Lucida Handwriting"/>
                        <a:ea typeface="Calibri"/>
                        <a:cs typeface="Times New Roman"/>
                      </a:endParaRPr>
                    </a:p>
                  </a:txBody>
                  <a:tcPr marL="65561" marR="655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6">
                  <a:txBody>
                    <a:bodyPr/>
                    <a:lstStyle/>
                    <a:p>
                      <a:pPr algn="ctr">
                        <a:spcAft>
                          <a:spcPts val="600"/>
                        </a:spcAft>
                      </a:pPr>
                      <a:r>
                        <a:rPr lang="de-AT" sz="1200" smtClean="0">
                          <a:solidFill>
                            <a:schemeClr val="tx2"/>
                          </a:solidFill>
                          <a:latin typeface="Comic Sans MS" pitchFamily="66" charset="0"/>
                          <a:ea typeface="Calibri"/>
                          <a:cs typeface="Times New Roman"/>
                        </a:rPr>
                        <a:t>Thema</a:t>
                      </a:r>
                      <a:r>
                        <a:rPr lang="de-AT" sz="1200" baseline="0" smtClean="0">
                          <a:solidFill>
                            <a:schemeClr val="tx2"/>
                          </a:solidFill>
                          <a:latin typeface="Comic Sans MS" pitchFamily="66" charset="0"/>
                          <a:ea typeface="Calibri"/>
                          <a:cs typeface="Times New Roman"/>
                        </a:rPr>
                        <a:t> 1: Greet and Meet </a:t>
                      </a:r>
                    </a:p>
                    <a:p>
                      <a:pPr algn="ctr">
                        <a:spcAft>
                          <a:spcPts val="600"/>
                        </a:spcAft>
                      </a:pPr>
                      <a:r>
                        <a:rPr lang="de-AT" sz="1200" baseline="0" smtClean="0">
                          <a:solidFill>
                            <a:schemeClr val="tx2"/>
                          </a:solidFill>
                          <a:latin typeface="Comic Sans MS" pitchFamily="66" charset="0"/>
                          <a:ea typeface="Calibri"/>
                          <a:cs typeface="Times New Roman"/>
                        </a:rPr>
                        <a:t>Sich begrüßen und vorstellen</a:t>
                      </a:r>
                      <a:endParaRPr lang="de-AT" sz="1200" dirty="0">
                        <a:solidFill>
                          <a:schemeClr val="tx2"/>
                        </a:solidFill>
                        <a:latin typeface="Comic Sans MS" pitchFamily="66" charset="0"/>
                        <a:ea typeface="Calibri"/>
                        <a:cs typeface="Times New Roman"/>
                      </a:endParaRPr>
                    </a:p>
                  </a:txBody>
                  <a:tcPr marL="65561" marR="655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spcAft>
                          <a:spcPts val="600"/>
                        </a:spcAft>
                      </a:pPr>
                      <a:endParaRPr lang="de-AT" sz="1100" dirty="0">
                        <a:latin typeface="Calibri"/>
                        <a:ea typeface="Calibri"/>
                        <a:cs typeface="Times New Roman"/>
                      </a:endParaRPr>
                    </a:p>
                  </a:txBody>
                  <a:tcPr marL="65561" marR="655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spcAft>
                          <a:spcPts val="600"/>
                        </a:spcAft>
                      </a:pPr>
                      <a:endParaRPr lang="de-AT" sz="1100" dirty="0">
                        <a:latin typeface="Calibri"/>
                        <a:ea typeface="Calibri"/>
                        <a:cs typeface="Times New Roman"/>
                      </a:endParaRPr>
                    </a:p>
                  </a:txBody>
                  <a:tcPr marL="65561" marR="655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spcAft>
                          <a:spcPts val="600"/>
                        </a:spcAft>
                      </a:pPr>
                      <a:endParaRPr lang="de-AT" sz="1100" dirty="0">
                        <a:latin typeface="Calibri"/>
                        <a:ea typeface="Calibri"/>
                        <a:cs typeface="Times New Roman"/>
                      </a:endParaRPr>
                    </a:p>
                  </a:txBody>
                  <a:tcPr marL="65561" marR="655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spcAft>
                          <a:spcPts val="600"/>
                        </a:spcAft>
                      </a:pPr>
                      <a:endParaRPr lang="de-AT" sz="1100" dirty="0">
                        <a:latin typeface="Calibri"/>
                        <a:ea typeface="Calibri"/>
                        <a:cs typeface="Times New Roman"/>
                      </a:endParaRPr>
                    </a:p>
                  </a:txBody>
                  <a:tcPr marL="65561" marR="655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spcAft>
                          <a:spcPts val="600"/>
                        </a:spcAft>
                      </a:pPr>
                      <a:endParaRPr lang="de-AT" sz="1100" dirty="0">
                        <a:latin typeface="Calibri"/>
                        <a:ea typeface="Calibri"/>
                        <a:cs typeface="Times New Roman"/>
                      </a:endParaRPr>
                    </a:p>
                  </a:txBody>
                  <a:tcPr marL="65561" marR="655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algn="ctr">
                        <a:spcAft>
                          <a:spcPts val="600"/>
                        </a:spcAft>
                      </a:pPr>
                      <a:r>
                        <a:rPr lang="de-AT" sz="1200" dirty="0" smtClean="0">
                          <a:solidFill>
                            <a:schemeClr val="tx2"/>
                          </a:solidFill>
                          <a:latin typeface="Comic Sans MS" pitchFamily="66" charset="0"/>
                          <a:ea typeface="Calibri"/>
                          <a:cs typeface="Times New Roman"/>
                        </a:rPr>
                        <a:t>Thema 2: Yes, I </a:t>
                      </a:r>
                      <a:r>
                        <a:rPr lang="de-AT" sz="1200" dirty="0" err="1" smtClean="0">
                          <a:solidFill>
                            <a:schemeClr val="tx2"/>
                          </a:solidFill>
                          <a:latin typeface="Comic Sans MS" pitchFamily="66" charset="0"/>
                          <a:ea typeface="Calibri"/>
                          <a:cs typeface="Times New Roman"/>
                        </a:rPr>
                        <a:t>can</a:t>
                      </a:r>
                      <a:r>
                        <a:rPr lang="de-AT" sz="1200" dirty="0" smtClean="0">
                          <a:solidFill>
                            <a:schemeClr val="tx2"/>
                          </a:solidFill>
                          <a:latin typeface="Comic Sans MS" pitchFamily="66" charset="0"/>
                          <a:ea typeface="Calibri"/>
                          <a:cs typeface="Times New Roman"/>
                        </a:rPr>
                        <a:t>!</a:t>
                      </a:r>
                    </a:p>
                    <a:p>
                      <a:pPr algn="ctr">
                        <a:spcAft>
                          <a:spcPts val="600"/>
                        </a:spcAft>
                      </a:pPr>
                      <a:r>
                        <a:rPr lang="de-AT" sz="1200" dirty="0" smtClean="0">
                          <a:solidFill>
                            <a:schemeClr val="tx2"/>
                          </a:solidFill>
                          <a:latin typeface="Comic Sans MS" pitchFamily="66" charset="0"/>
                          <a:ea typeface="Calibri"/>
                          <a:cs typeface="Times New Roman"/>
                        </a:rPr>
                        <a:t>Sich kennen</a:t>
                      </a:r>
                      <a:r>
                        <a:rPr lang="de-AT" sz="1200" baseline="0" dirty="0" smtClean="0">
                          <a:solidFill>
                            <a:schemeClr val="tx2"/>
                          </a:solidFill>
                          <a:latin typeface="Comic Sans MS" pitchFamily="66" charset="0"/>
                          <a:ea typeface="Calibri"/>
                          <a:cs typeface="Times New Roman"/>
                        </a:rPr>
                        <a:t> lernen und austauschen</a:t>
                      </a:r>
                      <a:endParaRPr lang="de-AT" sz="1200" dirty="0">
                        <a:solidFill>
                          <a:schemeClr val="tx2"/>
                        </a:solidFill>
                        <a:latin typeface="Comic Sans MS" pitchFamily="66" charset="0"/>
                        <a:ea typeface="Calibri"/>
                        <a:cs typeface="Times New Roman"/>
                      </a:endParaRPr>
                    </a:p>
                  </a:txBody>
                  <a:tcPr marL="65561" marR="655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spcAft>
                          <a:spcPts val="600"/>
                        </a:spcAft>
                      </a:pPr>
                      <a:endParaRPr lang="de-AT" sz="1100" dirty="0">
                        <a:latin typeface="Calibri"/>
                        <a:ea typeface="Calibri"/>
                        <a:cs typeface="Times New Roman"/>
                      </a:endParaRPr>
                    </a:p>
                  </a:txBody>
                  <a:tcPr marL="65561" marR="655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spcAft>
                          <a:spcPts val="600"/>
                        </a:spcAft>
                      </a:pPr>
                      <a:endParaRPr lang="de-AT" sz="1100" dirty="0">
                        <a:latin typeface="Calibri"/>
                        <a:ea typeface="Calibri"/>
                        <a:cs typeface="Times New Roman"/>
                      </a:endParaRPr>
                    </a:p>
                  </a:txBody>
                  <a:tcPr marL="65561" marR="655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spcAft>
                          <a:spcPts val="600"/>
                        </a:spcAft>
                      </a:pPr>
                      <a:endParaRPr lang="de-AT" sz="1100" dirty="0">
                        <a:latin typeface="Calibri"/>
                        <a:ea typeface="Calibri"/>
                        <a:cs typeface="Times New Roman"/>
                      </a:endParaRPr>
                    </a:p>
                  </a:txBody>
                  <a:tcPr marL="65561" marR="655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spcAft>
                          <a:spcPts val="600"/>
                        </a:spcAft>
                      </a:pPr>
                      <a:endParaRPr lang="de-AT" sz="1100" dirty="0">
                        <a:latin typeface="Calibri"/>
                        <a:ea typeface="Calibri"/>
                        <a:cs typeface="Times New Roman"/>
                      </a:endParaRPr>
                    </a:p>
                  </a:txBody>
                  <a:tcPr marL="65561" marR="655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r>
                        <a:rPr lang="de-AT" sz="1100" dirty="0" smtClean="0">
                          <a:solidFill>
                            <a:schemeClr val="tx2"/>
                          </a:solidFill>
                          <a:latin typeface="Calibri"/>
                          <a:ea typeface="Calibri"/>
                          <a:cs typeface="Times New Roman"/>
                        </a:rPr>
                        <a:t>SA1</a:t>
                      </a:r>
                      <a:endParaRPr lang="de-AT" sz="1100" dirty="0">
                        <a:solidFill>
                          <a:schemeClr val="tx2"/>
                        </a:solidFill>
                        <a:latin typeface="Calibri"/>
                        <a:ea typeface="Calibri"/>
                        <a:cs typeface="Times New Roman"/>
                      </a:endParaRPr>
                    </a:p>
                  </a:txBody>
                  <a:tcPr marL="65561" marR="655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9946">
                <a:tc>
                  <a:txBody>
                    <a:bodyPr/>
                    <a:lstStyle/>
                    <a:p>
                      <a:pPr algn="just">
                        <a:spcAft>
                          <a:spcPts val="600"/>
                        </a:spcAft>
                      </a:pPr>
                      <a:endParaRPr lang="de-AT" sz="1100" dirty="0">
                        <a:solidFill>
                          <a:schemeClr val="tx2"/>
                        </a:solidFill>
                        <a:latin typeface="Lucida Handwriting"/>
                        <a:ea typeface="Calibri"/>
                        <a:cs typeface="Times New Roman"/>
                      </a:endParaRPr>
                    </a:p>
                  </a:txBody>
                  <a:tcPr marL="65561" marR="655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r>
                        <a:rPr lang="de-AT" sz="900" dirty="0" smtClean="0">
                          <a:solidFill>
                            <a:schemeClr val="tx2"/>
                          </a:solidFill>
                          <a:latin typeface="Lucida Handwriting"/>
                          <a:ea typeface="Calibri"/>
                          <a:cs typeface="Times New Roman"/>
                        </a:rPr>
                        <a:t>Plakat</a:t>
                      </a:r>
                      <a:endParaRPr lang="de-AT" sz="900" dirty="0">
                        <a:solidFill>
                          <a:schemeClr val="tx2"/>
                        </a:solidFill>
                        <a:latin typeface="Calibri"/>
                        <a:ea typeface="Calibri"/>
                        <a:cs typeface="Times New Roman"/>
                      </a:endParaRPr>
                    </a:p>
                    <a:p>
                      <a:pPr algn="ctr">
                        <a:spcAft>
                          <a:spcPts val="600"/>
                        </a:spcAft>
                      </a:pPr>
                      <a:r>
                        <a:rPr lang="de-AT" sz="900" dirty="0">
                          <a:solidFill>
                            <a:schemeClr val="tx2"/>
                          </a:solidFill>
                          <a:latin typeface="Lucida Handwriting"/>
                          <a:ea typeface="Calibri"/>
                          <a:cs typeface="Times New Roman"/>
                        </a:rPr>
                        <a:t>9.9.12</a:t>
                      </a:r>
                      <a:endParaRPr lang="de-AT" sz="900" dirty="0">
                        <a:solidFill>
                          <a:schemeClr val="tx2"/>
                        </a:solidFill>
                        <a:latin typeface="Calibri"/>
                        <a:ea typeface="Calibri"/>
                        <a:cs typeface="Times New Roman"/>
                      </a:endParaRPr>
                    </a:p>
                  </a:txBody>
                  <a:tcPr marL="65561" marR="655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r>
                        <a:rPr lang="de-AT" sz="900" dirty="0" err="1" smtClean="0">
                          <a:solidFill>
                            <a:schemeClr val="tx2"/>
                          </a:solidFill>
                          <a:latin typeface="Lucida Handwriting"/>
                          <a:ea typeface="Calibri"/>
                          <a:cs typeface="Times New Roman"/>
                        </a:rPr>
                        <a:t>Greet-ings</a:t>
                      </a:r>
                      <a:endParaRPr lang="de-AT" sz="900" dirty="0">
                        <a:solidFill>
                          <a:schemeClr val="tx2"/>
                        </a:solidFill>
                        <a:latin typeface="Calibri"/>
                        <a:ea typeface="Calibri"/>
                        <a:cs typeface="Times New Roman"/>
                      </a:endParaRPr>
                    </a:p>
                    <a:p>
                      <a:pPr algn="ctr">
                        <a:spcAft>
                          <a:spcPts val="600"/>
                        </a:spcAft>
                      </a:pPr>
                      <a:r>
                        <a:rPr lang="de-AT" sz="900" dirty="0">
                          <a:solidFill>
                            <a:schemeClr val="tx2"/>
                          </a:solidFill>
                          <a:latin typeface="Lucida Handwriting"/>
                          <a:ea typeface="Calibri"/>
                          <a:cs typeface="Times New Roman"/>
                        </a:rPr>
                        <a:t>12.9.12</a:t>
                      </a:r>
                      <a:endParaRPr lang="de-AT" sz="900" dirty="0">
                        <a:solidFill>
                          <a:schemeClr val="tx2"/>
                        </a:solidFill>
                        <a:latin typeface="Calibri"/>
                        <a:ea typeface="Calibri"/>
                        <a:cs typeface="Times New Roman"/>
                      </a:endParaRPr>
                    </a:p>
                  </a:txBody>
                  <a:tcPr marL="65561" marR="655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r>
                        <a:rPr lang="de-AT" sz="900" dirty="0" err="1" smtClean="0">
                          <a:solidFill>
                            <a:schemeClr val="tx2"/>
                          </a:solidFill>
                          <a:latin typeface="Lucida Handwriting"/>
                          <a:ea typeface="Calibri"/>
                          <a:cs typeface="Times New Roman"/>
                        </a:rPr>
                        <a:t>Greet-ings</a:t>
                      </a:r>
                      <a:endParaRPr lang="de-AT" sz="900" dirty="0">
                        <a:solidFill>
                          <a:schemeClr val="tx2"/>
                        </a:solidFill>
                        <a:latin typeface="Calibri"/>
                        <a:ea typeface="Calibri"/>
                        <a:cs typeface="Times New Roman"/>
                      </a:endParaRPr>
                    </a:p>
                    <a:p>
                      <a:pPr algn="ctr">
                        <a:spcAft>
                          <a:spcPts val="600"/>
                        </a:spcAft>
                      </a:pPr>
                      <a:r>
                        <a:rPr lang="de-AT" sz="900" dirty="0">
                          <a:solidFill>
                            <a:schemeClr val="tx2"/>
                          </a:solidFill>
                          <a:latin typeface="Lucida Handwriting"/>
                          <a:ea typeface="Calibri"/>
                          <a:cs typeface="Times New Roman"/>
                        </a:rPr>
                        <a:t>13.9.12</a:t>
                      </a:r>
                      <a:endParaRPr lang="de-AT" sz="900" dirty="0">
                        <a:solidFill>
                          <a:schemeClr val="tx2"/>
                        </a:solidFill>
                        <a:latin typeface="Calibri"/>
                        <a:ea typeface="Calibri"/>
                        <a:cs typeface="Times New Roman"/>
                      </a:endParaRPr>
                    </a:p>
                  </a:txBody>
                  <a:tcPr marL="65561" marR="655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r>
                        <a:rPr lang="de-AT" sz="900" dirty="0" smtClean="0">
                          <a:solidFill>
                            <a:schemeClr val="tx2"/>
                          </a:solidFill>
                          <a:latin typeface="Lucida Handwriting"/>
                          <a:ea typeface="Calibri"/>
                          <a:cs typeface="Times New Roman"/>
                        </a:rPr>
                        <a:t>Sich </a:t>
                      </a:r>
                      <a:r>
                        <a:rPr lang="de-AT" sz="900" dirty="0" err="1" smtClean="0">
                          <a:solidFill>
                            <a:schemeClr val="tx2"/>
                          </a:solidFill>
                          <a:latin typeface="Lucida Handwriting"/>
                          <a:ea typeface="Calibri"/>
                          <a:cs typeface="Times New Roman"/>
                        </a:rPr>
                        <a:t>vorst</a:t>
                      </a:r>
                      <a:r>
                        <a:rPr lang="de-AT" sz="900" dirty="0" smtClean="0">
                          <a:solidFill>
                            <a:schemeClr val="tx2"/>
                          </a:solidFill>
                          <a:latin typeface="Lucida Handwriting"/>
                          <a:ea typeface="Calibri"/>
                          <a:cs typeface="Times New Roman"/>
                        </a:rPr>
                        <a:t>.</a:t>
                      </a:r>
                      <a:endParaRPr lang="de-AT" sz="900" dirty="0">
                        <a:solidFill>
                          <a:schemeClr val="tx2"/>
                        </a:solidFill>
                        <a:latin typeface="Calibri"/>
                        <a:ea typeface="Calibri"/>
                        <a:cs typeface="Times New Roman"/>
                      </a:endParaRPr>
                    </a:p>
                    <a:p>
                      <a:pPr algn="ctr">
                        <a:spcAft>
                          <a:spcPts val="600"/>
                        </a:spcAft>
                      </a:pPr>
                      <a:r>
                        <a:rPr lang="de-AT" sz="900" dirty="0">
                          <a:solidFill>
                            <a:schemeClr val="tx2"/>
                          </a:solidFill>
                          <a:latin typeface="Lucida Handwriting"/>
                          <a:ea typeface="Calibri"/>
                          <a:cs typeface="Times New Roman"/>
                        </a:rPr>
                        <a:t>18.9.12</a:t>
                      </a:r>
                      <a:endParaRPr lang="de-AT" sz="900" dirty="0">
                        <a:solidFill>
                          <a:schemeClr val="tx2"/>
                        </a:solidFill>
                        <a:latin typeface="Calibri"/>
                        <a:ea typeface="Calibri"/>
                        <a:cs typeface="Times New Roman"/>
                      </a:endParaRPr>
                    </a:p>
                  </a:txBody>
                  <a:tcPr marL="65561" marR="655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r>
                        <a:rPr lang="de-AT" sz="900" dirty="0" smtClean="0">
                          <a:solidFill>
                            <a:schemeClr val="tx2"/>
                          </a:solidFill>
                          <a:latin typeface="Lucida Handwriting"/>
                          <a:ea typeface="Calibri"/>
                          <a:cs typeface="Times New Roman"/>
                        </a:rPr>
                        <a:t>Sich </a:t>
                      </a:r>
                      <a:r>
                        <a:rPr lang="de-AT" sz="900" dirty="0" err="1" smtClean="0">
                          <a:solidFill>
                            <a:schemeClr val="tx2"/>
                          </a:solidFill>
                          <a:latin typeface="Lucida Handwriting"/>
                          <a:ea typeface="Calibri"/>
                          <a:cs typeface="Times New Roman"/>
                        </a:rPr>
                        <a:t>vorst</a:t>
                      </a:r>
                      <a:r>
                        <a:rPr lang="de-AT" sz="900" dirty="0" smtClean="0">
                          <a:solidFill>
                            <a:schemeClr val="tx2"/>
                          </a:solidFill>
                          <a:latin typeface="Lucida Handwriting"/>
                          <a:ea typeface="Calibri"/>
                          <a:cs typeface="Times New Roman"/>
                        </a:rPr>
                        <a:t>.</a:t>
                      </a:r>
                      <a:endParaRPr lang="de-AT" sz="900" dirty="0">
                        <a:solidFill>
                          <a:schemeClr val="tx2"/>
                        </a:solidFill>
                        <a:latin typeface="Calibri"/>
                        <a:ea typeface="Calibri"/>
                        <a:cs typeface="Times New Roman"/>
                      </a:endParaRPr>
                    </a:p>
                    <a:p>
                      <a:pPr algn="ctr">
                        <a:spcAft>
                          <a:spcPts val="600"/>
                        </a:spcAft>
                      </a:pPr>
                      <a:r>
                        <a:rPr lang="de-AT" sz="900" dirty="0">
                          <a:solidFill>
                            <a:schemeClr val="tx2"/>
                          </a:solidFill>
                          <a:latin typeface="Lucida Handwriting"/>
                          <a:ea typeface="Calibri"/>
                          <a:cs typeface="Times New Roman"/>
                        </a:rPr>
                        <a:t>18.9.12</a:t>
                      </a:r>
                      <a:endParaRPr lang="de-AT" sz="900" dirty="0">
                        <a:solidFill>
                          <a:schemeClr val="tx2"/>
                        </a:solidFill>
                        <a:latin typeface="Calibri"/>
                        <a:ea typeface="Calibri"/>
                        <a:cs typeface="Times New Roman"/>
                      </a:endParaRPr>
                    </a:p>
                  </a:txBody>
                  <a:tcPr marL="65561" marR="655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r>
                        <a:rPr lang="de-AT" sz="900" dirty="0" smtClean="0">
                          <a:solidFill>
                            <a:schemeClr val="tx2"/>
                          </a:solidFill>
                          <a:latin typeface="Lucida Handwriting"/>
                          <a:ea typeface="Calibri"/>
                          <a:cs typeface="Times New Roman"/>
                        </a:rPr>
                        <a:t>Sich</a:t>
                      </a:r>
                      <a:r>
                        <a:rPr lang="de-AT" sz="900" baseline="0" dirty="0" smtClean="0">
                          <a:solidFill>
                            <a:schemeClr val="tx2"/>
                          </a:solidFill>
                          <a:latin typeface="Lucida Handwriting"/>
                          <a:ea typeface="Calibri"/>
                          <a:cs typeface="Times New Roman"/>
                        </a:rPr>
                        <a:t> </a:t>
                      </a:r>
                      <a:r>
                        <a:rPr lang="de-AT" sz="900" baseline="0" dirty="0" err="1" smtClean="0">
                          <a:solidFill>
                            <a:schemeClr val="tx2"/>
                          </a:solidFill>
                          <a:latin typeface="Lucida Handwriting"/>
                          <a:ea typeface="Calibri"/>
                          <a:cs typeface="Times New Roman"/>
                        </a:rPr>
                        <a:t>vorst</a:t>
                      </a:r>
                      <a:r>
                        <a:rPr lang="de-AT" sz="900" baseline="0" dirty="0" smtClean="0">
                          <a:solidFill>
                            <a:schemeClr val="tx2"/>
                          </a:solidFill>
                          <a:latin typeface="Lucida Handwriting"/>
                          <a:ea typeface="Calibri"/>
                          <a:cs typeface="Times New Roman"/>
                        </a:rPr>
                        <a:t>.</a:t>
                      </a:r>
                      <a:endParaRPr lang="de-AT" sz="900" dirty="0">
                        <a:solidFill>
                          <a:schemeClr val="tx2"/>
                        </a:solidFill>
                        <a:latin typeface="Calibri"/>
                        <a:ea typeface="Calibri"/>
                        <a:cs typeface="Times New Roman"/>
                      </a:endParaRPr>
                    </a:p>
                    <a:p>
                      <a:pPr algn="ctr">
                        <a:spcAft>
                          <a:spcPts val="600"/>
                        </a:spcAft>
                      </a:pPr>
                      <a:r>
                        <a:rPr lang="de-AT" sz="900" dirty="0">
                          <a:solidFill>
                            <a:schemeClr val="tx2"/>
                          </a:solidFill>
                          <a:latin typeface="Lucida Handwriting"/>
                          <a:ea typeface="Calibri"/>
                          <a:cs typeface="Times New Roman"/>
                        </a:rPr>
                        <a:t>19.9.12</a:t>
                      </a:r>
                      <a:endParaRPr lang="de-AT" sz="900" dirty="0">
                        <a:solidFill>
                          <a:schemeClr val="tx2"/>
                        </a:solidFill>
                        <a:latin typeface="Calibri"/>
                        <a:ea typeface="Calibri"/>
                        <a:cs typeface="Times New Roman"/>
                      </a:endParaRPr>
                    </a:p>
                  </a:txBody>
                  <a:tcPr marL="65561" marR="655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r>
                        <a:rPr lang="de-AT" sz="1100" dirty="0">
                          <a:solidFill>
                            <a:schemeClr val="tx2"/>
                          </a:solidFill>
                          <a:latin typeface="Lucida Handwriting"/>
                          <a:ea typeface="Calibri"/>
                          <a:cs typeface="Times New Roman"/>
                        </a:rPr>
                        <a:t>A7</a:t>
                      </a:r>
                      <a:endParaRPr lang="de-AT" sz="1100" dirty="0">
                        <a:solidFill>
                          <a:schemeClr val="tx2"/>
                        </a:solidFill>
                        <a:latin typeface="Calibri"/>
                        <a:ea typeface="Calibri"/>
                        <a:cs typeface="Times New Roman"/>
                      </a:endParaRPr>
                    </a:p>
                  </a:txBody>
                  <a:tcPr marL="65561" marR="655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r>
                        <a:rPr lang="de-AT" sz="1100">
                          <a:solidFill>
                            <a:schemeClr val="tx2"/>
                          </a:solidFill>
                          <a:latin typeface="Lucida Handwriting"/>
                          <a:ea typeface="Calibri"/>
                          <a:cs typeface="Times New Roman"/>
                        </a:rPr>
                        <a:t>A8</a:t>
                      </a:r>
                      <a:endParaRPr lang="de-AT" sz="1100">
                        <a:solidFill>
                          <a:schemeClr val="tx2"/>
                        </a:solidFill>
                        <a:latin typeface="Calibri"/>
                        <a:ea typeface="Calibri"/>
                        <a:cs typeface="Times New Roman"/>
                      </a:endParaRPr>
                    </a:p>
                  </a:txBody>
                  <a:tcPr marL="65561" marR="655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r>
                        <a:rPr lang="de-AT" sz="1100">
                          <a:solidFill>
                            <a:schemeClr val="tx2"/>
                          </a:solidFill>
                          <a:latin typeface="Lucida Handwriting"/>
                          <a:ea typeface="Calibri"/>
                          <a:cs typeface="Times New Roman"/>
                        </a:rPr>
                        <a:t>A9</a:t>
                      </a:r>
                      <a:endParaRPr lang="de-AT" sz="1100">
                        <a:solidFill>
                          <a:schemeClr val="tx2"/>
                        </a:solidFill>
                        <a:latin typeface="Calibri"/>
                        <a:ea typeface="Calibri"/>
                        <a:cs typeface="Times New Roman"/>
                      </a:endParaRPr>
                    </a:p>
                  </a:txBody>
                  <a:tcPr marL="65561" marR="655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r>
                        <a:rPr lang="de-AT" sz="1100">
                          <a:solidFill>
                            <a:schemeClr val="tx2"/>
                          </a:solidFill>
                          <a:latin typeface="Lucida Handwriting"/>
                          <a:ea typeface="Calibri"/>
                          <a:cs typeface="Times New Roman"/>
                        </a:rPr>
                        <a:t>A10</a:t>
                      </a:r>
                      <a:endParaRPr lang="de-AT" sz="1100">
                        <a:solidFill>
                          <a:schemeClr val="tx2"/>
                        </a:solidFill>
                        <a:latin typeface="Calibri"/>
                        <a:ea typeface="Calibri"/>
                        <a:cs typeface="Times New Roman"/>
                      </a:endParaRPr>
                    </a:p>
                  </a:txBody>
                  <a:tcPr marL="65561" marR="655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r>
                        <a:rPr lang="de-AT" sz="1100">
                          <a:solidFill>
                            <a:schemeClr val="tx2"/>
                          </a:solidFill>
                          <a:latin typeface="Lucida Handwriting"/>
                          <a:ea typeface="Calibri"/>
                          <a:cs typeface="Times New Roman"/>
                        </a:rPr>
                        <a:t>A11</a:t>
                      </a:r>
                      <a:endParaRPr lang="de-AT" sz="1100">
                        <a:solidFill>
                          <a:schemeClr val="tx2"/>
                        </a:solidFill>
                        <a:latin typeface="Calibri"/>
                        <a:ea typeface="Calibri"/>
                        <a:cs typeface="Times New Roman"/>
                      </a:endParaRPr>
                    </a:p>
                  </a:txBody>
                  <a:tcPr marL="65561" marR="655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r>
                        <a:rPr lang="de-AT" sz="1100" dirty="0" smtClean="0">
                          <a:solidFill>
                            <a:schemeClr val="tx2"/>
                          </a:solidFill>
                          <a:latin typeface="Lucida Handwriting"/>
                          <a:ea typeface="Calibri"/>
                          <a:cs typeface="Times New Roman"/>
                        </a:rPr>
                        <a:t>Note:</a:t>
                      </a:r>
                      <a:r>
                        <a:rPr lang="de-AT" sz="1100" baseline="0" dirty="0" smtClean="0">
                          <a:solidFill>
                            <a:schemeClr val="tx2"/>
                          </a:solidFill>
                          <a:latin typeface="Lucida Handwriting"/>
                          <a:ea typeface="Calibri"/>
                          <a:cs typeface="Times New Roman"/>
                        </a:rPr>
                        <a:t> 3</a:t>
                      </a:r>
                      <a:endParaRPr lang="de-AT" sz="1100" dirty="0">
                        <a:solidFill>
                          <a:schemeClr val="tx2"/>
                        </a:solidFill>
                        <a:latin typeface="Calibri"/>
                        <a:ea typeface="Calibri"/>
                        <a:cs typeface="Times New Roman"/>
                      </a:endParaRPr>
                    </a:p>
                  </a:txBody>
                  <a:tcPr marL="65561" marR="655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0000">
                <a:tc>
                  <a:txBody>
                    <a:bodyPr/>
                    <a:lstStyle/>
                    <a:p>
                      <a:pPr algn="just">
                        <a:spcAft>
                          <a:spcPts val="600"/>
                        </a:spcAft>
                      </a:pPr>
                      <a:r>
                        <a:rPr lang="de-AT" sz="1000" dirty="0" smtClean="0">
                          <a:solidFill>
                            <a:schemeClr val="tx2"/>
                          </a:solidFill>
                          <a:latin typeface="Lucida Handwriting" pitchFamily="66" charset="0"/>
                          <a:ea typeface="Calibri"/>
                          <a:cs typeface="Times New Roman"/>
                        </a:rPr>
                        <a:t>Lesen</a:t>
                      </a:r>
                      <a:endParaRPr lang="de-AT" sz="1000" dirty="0">
                        <a:solidFill>
                          <a:schemeClr val="tx2"/>
                        </a:solidFill>
                        <a:latin typeface="Lucida Handwriting" pitchFamily="66" charset="0"/>
                        <a:ea typeface="Calibri"/>
                        <a:cs typeface="Times New Roman"/>
                      </a:endParaRPr>
                    </a:p>
                  </a:txBody>
                  <a:tcPr marL="65561" marR="655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r>
                        <a:rPr lang="de-AT" sz="1000" dirty="0" smtClean="0">
                          <a:solidFill>
                            <a:schemeClr val="tx2"/>
                          </a:solidFill>
                          <a:latin typeface="Lucida Handwriting" pitchFamily="66" charset="0"/>
                          <a:ea typeface="Calibri"/>
                          <a:cs typeface="Times New Roman"/>
                        </a:rPr>
                        <a:t>1.5</a:t>
                      </a:r>
                      <a:endParaRPr lang="de-AT" sz="1000" dirty="0">
                        <a:solidFill>
                          <a:schemeClr val="tx2"/>
                        </a:solidFill>
                        <a:latin typeface="Lucida Handwriting" pitchFamily="66" charset="0"/>
                        <a:ea typeface="Calibri"/>
                        <a:cs typeface="Times New Roman"/>
                      </a:endParaRPr>
                    </a:p>
                  </a:txBody>
                  <a:tcPr marL="65561" marR="655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endParaRPr lang="de-AT" sz="1000" dirty="0">
                        <a:solidFill>
                          <a:schemeClr val="tx2"/>
                        </a:solidFill>
                        <a:latin typeface="Lucida Handwriting" pitchFamily="66" charset="0"/>
                        <a:ea typeface="Calibri"/>
                        <a:cs typeface="Times New Roman"/>
                      </a:endParaRPr>
                    </a:p>
                  </a:txBody>
                  <a:tcPr marL="65561" marR="655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endParaRPr lang="de-AT" sz="1000" dirty="0">
                        <a:solidFill>
                          <a:schemeClr val="tx2"/>
                        </a:solidFill>
                        <a:latin typeface="Lucida Handwriting" pitchFamily="66" charset="0"/>
                        <a:ea typeface="Calibri"/>
                        <a:cs typeface="Times New Roman"/>
                      </a:endParaRPr>
                    </a:p>
                  </a:txBody>
                  <a:tcPr marL="65561" marR="655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endParaRPr lang="de-AT" sz="1000" dirty="0">
                        <a:solidFill>
                          <a:schemeClr val="tx2"/>
                        </a:solidFill>
                        <a:latin typeface="Lucida Handwriting" pitchFamily="66" charset="0"/>
                        <a:ea typeface="Calibri"/>
                        <a:cs typeface="Times New Roman"/>
                      </a:endParaRPr>
                    </a:p>
                  </a:txBody>
                  <a:tcPr marL="65561" marR="655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endParaRPr lang="de-AT" sz="1000" dirty="0">
                        <a:solidFill>
                          <a:schemeClr val="tx2"/>
                        </a:solidFill>
                        <a:latin typeface="Lucida Handwriting" pitchFamily="66" charset="0"/>
                        <a:ea typeface="Calibri"/>
                        <a:cs typeface="Times New Roman"/>
                      </a:endParaRPr>
                    </a:p>
                  </a:txBody>
                  <a:tcPr marL="65561" marR="655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endParaRPr lang="de-AT" sz="1000" dirty="0">
                        <a:solidFill>
                          <a:schemeClr val="tx2"/>
                        </a:solidFill>
                        <a:latin typeface="Lucida Handwriting" pitchFamily="66" charset="0"/>
                        <a:ea typeface="Calibri"/>
                        <a:cs typeface="Times New Roman"/>
                      </a:endParaRPr>
                    </a:p>
                  </a:txBody>
                  <a:tcPr marL="65561" marR="655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r>
                        <a:rPr lang="de-AT" sz="1000" dirty="0" smtClean="0">
                          <a:solidFill>
                            <a:schemeClr val="tx2"/>
                          </a:solidFill>
                          <a:latin typeface="Lucida Handwriting" pitchFamily="66" charset="0"/>
                          <a:ea typeface="Calibri"/>
                          <a:cs typeface="Times New Roman"/>
                        </a:rPr>
                        <a:t>3.5</a:t>
                      </a:r>
                      <a:endParaRPr lang="de-AT" sz="1000" dirty="0">
                        <a:solidFill>
                          <a:schemeClr val="tx2"/>
                        </a:solidFill>
                        <a:latin typeface="Lucida Handwriting" pitchFamily="66" charset="0"/>
                        <a:ea typeface="Calibri"/>
                        <a:cs typeface="Times New Roman"/>
                      </a:endParaRPr>
                    </a:p>
                  </a:txBody>
                  <a:tcPr marL="65561" marR="655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endParaRPr lang="de-AT" sz="1000" dirty="0">
                        <a:solidFill>
                          <a:schemeClr val="tx2"/>
                        </a:solidFill>
                        <a:latin typeface="Lucida Handwriting" pitchFamily="66" charset="0"/>
                        <a:ea typeface="Calibri"/>
                        <a:cs typeface="Times New Roman"/>
                      </a:endParaRPr>
                    </a:p>
                  </a:txBody>
                  <a:tcPr marL="65561" marR="655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endParaRPr lang="de-AT" sz="1000" dirty="0">
                        <a:solidFill>
                          <a:schemeClr val="tx2"/>
                        </a:solidFill>
                        <a:latin typeface="Lucida Handwriting" pitchFamily="66" charset="0"/>
                        <a:ea typeface="Calibri"/>
                        <a:cs typeface="Times New Roman"/>
                      </a:endParaRPr>
                    </a:p>
                  </a:txBody>
                  <a:tcPr marL="65561" marR="655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endParaRPr lang="de-AT" sz="1000" dirty="0">
                        <a:solidFill>
                          <a:schemeClr val="tx2"/>
                        </a:solidFill>
                        <a:latin typeface="Lucida Handwriting" pitchFamily="66" charset="0"/>
                        <a:ea typeface="Calibri"/>
                        <a:cs typeface="Times New Roman"/>
                      </a:endParaRPr>
                    </a:p>
                  </a:txBody>
                  <a:tcPr marL="65561" marR="655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endParaRPr lang="de-AT" sz="1000">
                        <a:solidFill>
                          <a:schemeClr val="tx2"/>
                        </a:solidFill>
                        <a:latin typeface="Lucida Handwriting" pitchFamily="66" charset="0"/>
                        <a:ea typeface="Calibri"/>
                        <a:cs typeface="Times New Roman"/>
                      </a:endParaRPr>
                    </a:p>
                  </a:txBody>
                  <a:tcPr marL="65561" marR="655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r>
                        <a:rPr lang="de-AT" sz="1000" dirty="0" smtClean="0">
                          <a:solidFill>
                            <a:schemeClr val="tx2"/>
                          </a:solidFill>
                          <a:latin typeface="Lucida Handwriting" pitchFamily="66" charset="0"/>
                          <a:ea typeface="Calibri"/>
                          <a:cs typeface="Times New Roman"/>
                        </a:rPr>
                        <a:t>3.0</a:t>
                      </a:r>
                      <a:endParaRPr lang="de-AT" sz="1000" dirty="0">
                        <a:solidFill>
                          <a:schemeClr val="tx2"/>
                        </a:solidFill>
                        <a:latin typeface="Lucida Handwriting" pitchFamily="66" charset="0"/>
                        <a:ea typeface="Calibri"/>
                        <a:cs typeface="Times New Roman"/>
                      </a:endParaRPr>
                    </a:p>
                  </a:txBody>
                  <a:tcPr marL="65561" marR="655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0000">
                <a:tc>
                  <a:txBody>
                    <a:bodyPr/>
                    <a:lstStyle/>
                    <a:p>
                      <a:pPr algn="just">
                        <a:spcAft>
                          <a:spcPts val="600"/>
                        </a:spcAft>
                      </a:pPr>
                      <a:r>
                        <a:rPr lang="de-AT" sz="1000" dirty="0" smtClean="0">
                          <a:solidFill>
                            <a:schemeClr val="tx2"/>
                          </a:solidFill>
                          <a:latin typeface="Lucida Handwriting" pitchFamily="66" charset="0"/>
                          <a:ea typeface="Calibri"/>
                          <a:cs typeface="Times New Roman"/>
                        </a:rPr>
                        <a:t>Hören</a:t>
                      </a:r>
                      <a:endParaRPr lang="de-AT" sz="1000" dirty="0">
                        <a:solidFill>
                          <a:schemeClr val="tx2"/>
                        </a:solidFill>
                        <a:latin typeface="Lucida Handwriting" pitchFamily="66" charset="0"/>
                        <a:ea typeface="Calibri"/>
                        <a:cs typeface="Times New Roman"/>
                      </a:endParaRPr>
                    </a:p>
                  </a:txBody>
                  <a:tcPr marL="65561" marR="655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endParaRPr lang="de-AT" sz="1000" dirty="0">
                        <a:solidFill>
                          <a:schemeClr val="tx2"/>
                        </a:solidFill>
                        <a:latin typeface="Lucida Handwriting" pitchFamily="66" charset="0"/>
                        <a:ea typeface="Calibri"/>
                        <a:cs typeface="Times New Roman"/>
                      </a:endParaRPr>
                    </a:p>
                  </a:txBody>
                  <a:tcPr marL="65561" marR="655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r>
                        <a:rPr lang="de-AT" sz="1000" dirty="0" smtClean="0">
                          <a:solidFill>
                            <a:schemeClr val="tx2"/>
                          </a:solidFill>
                          <a:latin typeface="Lucida Handwriting" pitchFamily="66" charset="0"/>
                          <a:ea typeface="Calibri"/>
                          <a:cs typeface="Times New Roman"/>
                        </a:rPr>
                        <a:t>2.0</a:t>
                      </a:r>
                      <a:endParaRPr lang="de-AT" sz="1000" dirty="0">
                        <a:solidFill>
                          <a:schemeClr val="tx2"/>
                        </a:solidFill>
                        <a:latin typeface="Lucida Handwriting" pitchFamily="66" charset="0"/>
                        <a:ea typeface="Calibri"/>
                        <a:cs typeface="Times New Roman"/>
                      </a:endParaRPr>
                    </a:p>
                  </a:txBody>
                  <a:tcPr marL="65561" marR="655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endParaRPr lang="de-AT" sz="1000" dirty="0">
                        <a:solidFill>
                          <a:schemeClr val="tx2"/>
                        </a:solidFill>
                        <a:latin typeface="Lucida Handwriting" pitchFamily="66" charset="0"/>
                        <a:ea typeface="Calibri"/>
                        <a:cs typeface="Times New Roman"/>
                      </a:endParaRPr>
                    </a:p>
                  </a:txBody>
                  <a:tcPr marL="65561" marR="655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endParaRPr lang="de-AT" sz="1000" dirty="0">
                        <a:solidFill>
                          <a:schemeClr val="tx2"/>
                        </a:solidFill>
                        <a:latin typeface="Lucida Handwriting" pitchFamily="66" charset="0"/>
                        <a:ea typeface="Calibri"/>
                        <a:cs typeface="Times New Roman"/>
                      </a:endParaRPr>
                    </a:p>
                  </a:txBody>
                  <a:tcPr marL="65561" marR="655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r>
                        <a:rPr lang="de-AT" sz="1000" dirty="0" smtClean="0">
                          <a:solidFill>
                            <a:schemeClr val="tx2"/>
                          </a:solidFill>
                          <a:latin typeface="Lucida Handwriting" pitchFamily="66" charset="0"/>
                          <a:ea typeface="Calibri"/>
                          <a:cs typeface="Times New Roman"/>
                        </a:rPr>
                        <a:t>2.5</a:t>
                      </a:r>
                      <a:endParaRPr lang="de-AT" sz="1000" dirty="0">
                        <a:solidFill>
                          <a:schemeClr val="tx2"/>
                        </a:solidFill>
                        <a:latin typeface="Lucida Handwriting" pitchFamily="66" charset="0"/>
                        <a:ea typeface="Calibri"/>
                        <a:cs typeface="Times New Roman"/>
                      </a:endParaRPr>
                    </a:p>
                  </a:txBody>
                  <a:tcPr marL="65561" marR="655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endParaRPr lang="de-AT" sz="1000" dirty="0">
                        <a:solidFill>
                          <a:schemeClr val="tx2"/>
                        </a:solidFill>
                        <a:latin typeface="Lucida Handwriting" pitchFamily="66" charset="0"/>
                        <a:ea typeface="Calibri"/>
                        <a:cs typeface="Times New Roman"/>
                      </a:endParaRPr>
                    </a:p>
                  </a:txBody>
                  <a:tcPr marL="65561" marR="655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endParaRPr lang="de-AT" sz="1000" dirty="0">
                        <a:solidFill>
                          <a:schemeClr val="tx2"/>
                        </a:solidFill>
                        <a:latin typeface="Lucida Handwriting" pitchFamily="66" charset="0"/>
                        <a:ea typeface="Calibri"/>
                        <a:cs typeface="Times New Roman"/>
                      </a:endParaRPr>
                    </a:p>
                  </a:txBody>
                  <a:tcPr marL="65561" marR="655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r>
                        <a:rPr lang="de-AT" sz="1000" dirty="0" smtClean="0">
                          <a:solidFill>
                            <a:schemeClr val="tx2"/>
                          </a:solidFill>
                          <a:latin typeface="Lucida Handwriting" pitchFamily="66" charset="0"/>
                          <a:ea typeface="Calibri"/>
                          <a:cs typeface="Times New Roman"/>
                        </a:rPr>
                        <a:t>2.0</a:t>
                      </a:r>
                      <a:endParaRPr lang="de-AT" sz="1000" dirty="0">
                        <a:solidFill>
                          <a:schemeClr val="tx2"/>
                        </a:solidFill>
                        <a:latin typeface="Lucida Handwriting" pitchFamily="66" charset="0"/>
                        <a:ea typeface="Calibri"/>
                        <a:cs typeface="Times New Roman"/>
                      </a:endParaRPr>
                    </a:p>
                  </a:txBody>
                  <a:tcPr marL="65561" marR="655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endParaRPr lang="de-AT" sz="1000" dirty="0">
                        <a:solidFill>
                          <a:schemeClr val="tx2"/>
                        </a:solidFill>
                        <a:latin typeface="Lucida Handwriting" pitchFamily="66" charset="0"/>
                        <a:ea typeface="Calibri"/>
                        <a:cs typeface="Times New Roman"/>
                      </a:endParaRPr>
                    </a:p>
                  </a:txBody>
                  <a:tcPr marL="65561" marR="655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endParaRPr lang="de-AT" sz="1000" dirty="0">
                        <a:solidFill>
                          <a:schemeClr val="tx2"/>
                        </a:solidFill>
                        <a:latin typeface="Lucida Handwriting" pitchFamily="66" charset="0"/>
                        <a:ea typeface="Calibri"/>
                        <a:cs typeface="Times New Roman"/>
                      </a:endParaRPr>
                    </a:p>
                  </a:txBody>
                  <a:tcPr marL="65561" marR="655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endParaRPr lang="de-AT" sz="1000" dirty="0">
                        <a:solidFill>
                          <a:schemeClr val="tx2"/>
                        </a:solidFill>
                        <a:latin typeface="Lucida Handwriting" pitchFamily="66" charset="0"/>
                        <a:ea typeface="Calibri"/>
                        <a:cs typeface="Times New Roman"/>
                      </a:endParaRPr>
                    </a:p>
                  </a:txBody>
                  <a:tcPr marL="65561" marR="655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r>
                        <a:rPr lang="de-AT" sz="1000" dirty="0" smtClean="0">
                          <a:solidFill>
                            <a:schemeClr val="tx2"/>
                          </a:solidFill>
                          <a:latin typeface="Lucida Handwriting" pitchFamily="66" charset="0"/>
                          <a:ea typeface="Calibri"/>
                          <a:cs typeface="Times New Roman"/>
                        </a:rPr>
                        <a:t>2.5</a:t>
                      </a:r>
                      <a:endParaRPr lang="de-AT" sz="1000" dirty="0">
                        <a:solidFill>
                          <a:schemeClr val="tx2"/>
                        </a:solidFill>
                        <a:latin typeface="Lucida Handwriting" pitchFamily="66" charset="0"/>
                        <a:ea typeface="Calibri"/>
                        <a:cs typeface="Times New Roman"/>
                      </a:endParaRPr>
                    </a:p>
                  </a:txBody>
                  <a:tcPr marL="65561" marR="655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0000">
                <a:tc>
                  <a:txBody>
                    <a:bodyPr/>
                    <a:lstStyle/>
                    <a:p>
                      <a:pPr algn="just">
                        <a:spcAft>
                          <a:spcPts val="600"/>
                        </a:spcAft>
                      </a:pPr>
                      <a:r>
                        <a:rPr lang="de-AT" sz="1000" dirty="0" smtClean="0">
                          <a:solidFill>
                            <a:schemeClr val="tx2"/>
                          </a:solidFill>
                          <a:latin typeface="Lucida Handwriting" pitchFamily="66" charset="0"/>
                          <a:ea typeface="Calibri"/>
                          <a:cs typeface="Times New Roman"/>
                        </a:rPr>
                        <a:t>Schreiben</a:t>
                      </a:r>
                      <a:endParaRPr lang="de-AT" sz="1000" dirty="0">
                        <a:solidFill>
                          <a:schemeClr val="tx2"/>
                        </a:solidFill>
                        <a:latin typeface="Lucida Handwriting" pitchFamily="66" charset="0"/>
                        <a:ea typeface="Calibri"/>
                        <a:cs typeface="Times New Roman"/>
                      </a:endParaRPr>
                    </a:p>
                  </a:txBody>
                  <a:tcPr marL="65561" marR="655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endParaRPr lang="de-AT" sz="1000" dirty="0">
                        <a:solidFill>
                          <a:schemeClr val="tx2"/>
                        </a:solidFill>
                        <a:latin typeface="Lucida Handwriting" pitchFamily="66" charset="0"/>
                        <a:ea typeface="Calibri"/>
                        <a:cs typeface="Times New Roman"/>
                      </a:endParaRPr>
                    </a:p>
                  </a:txBody>
                  <a:tcPr marL="65561" marR="655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endParaRPr lang="de-AT" sz="1000" dirty="0">
                        <a:solidFill>
                          <a:schemeClr val="tx2"/>
                        </a:solidFill>
                        <a:latin typeface="Lucida Handwriting" pitchFamily="66" charset="0"/>
                        <a:ea typeface="Calibri"/>
                        <a:cs typeface="Times New Roman"/>
                      </a:endParaRPr>
                    </a:p>
                  </a:txBody>
                  <a:tcPr marL="65561" marR="655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endParaRPr lang="de-AT" sz="1000" dirty="0">
                        <a:solidFill>
                          <a:schemeClr val="tx2"/>
                        </a:solidFill>
                        <a:latin typeface="Lucida Handwriting" pitchFamily="66" charset="0"/>
                        <a:ea typeface="Calibri"/>
                        <a:cs typeface="Times New Roman"/>
                      </a:endParaRPr>
                    </a:p>
                  </a:txBody>
                  <a:tcPr marL="65561" marR="655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endParaRPr lang="de-AT" sz="1000" dirty="0">
                        <a:solidFill>
                          <a:schemeClr val="tx2"/>
                        </a:solidFill>
                        <a:latin typeface="Lucida Handwriting" pitchFamily="66" charset="0"/>
                        <a:ea typeface="Calibri"/>
                        <a:cs typeface="Times New Roman"/>
                      </a:endParaRPr>
                    </a:p>
                  </a:txBody>
                  <a:tcPr marL="65561" marR="655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endParaRPr lang="de-AT" sz="1000" dirty="0">
                        <a:solidFill>
                          <a:schemeClr val="tx2"/>
                        </a:solidFill>
                        <a:latin typeface="Lucida Handwriting" pitchFamily="66" charset="0"/>
                        <a:ea typeface="Calibri"/>
                        <a:cs typeface="Times New Roman"/>
                      </a:endParaRPr>
                    </a:p>
                  </a:txBody>
                  <a:tcPr marL="65561" marR="655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r>
                        <a:rPr lang="de-AT" sz="1000" dirty="0" smtClean="0">
                          <a:solidFill>
                            <a:schemeClr val="tx2"/>
                          </a:solidFill>
                          <a:latin typeface="Lucida Handwriting" pitchFamily="66" charset="0"/>
                          <a:ea typeface="Calibri"/>
                          <a:cs typeface="Times New Roman"/>
                        </a:rPr>
                        <a:t>2.0</a:t>
                      </a:r>
                      <a:endParaRPr lang="de-AT" sz="1000" dirty="0">
                        <a:solidFill>
                          <a:schemeClr val="tx2"/>
                        </a:solidFill>
                        <a:latin typeface="Lucida Handwriting" pitchFamily="66" charset="0"/>
                        <a:ea typeface="Calibri"/>
                        <a:cs typeface="Times New Roman"/>
                      </a:endParaRPr>
                    </a:p>
                  </a:txBody>
                  <a:tcPr marL="65561" marR="655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endParaRPr lang="de-AT" sz="1000" dirty="0">
                        <a:solidFill>
                          <a:schemeClr val="tx2"/>
                        </a:solidFill>
                        <a:latin typeface="Lucida Handwriting" pitchFamily="66" charset="0"/>
                        <a:ea typeface="Calibri"/>
                        <a:cs typeface="Times New Roman"/>
                      </a:endParaRPr>
                    </a:p>
                  </a:txBody>
                  <a:tcPr marL="65561" marR="655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endParaRPr lang="de-AT" sz="1000" dirty="0">
                        <a:solidFill>
                          <a:schemeClr val="tx2"/>
                        </a:solidFill>
                        <a:latin typeface="Lucida Handwriting" pitchFamily="66" charset="0"/>
                        <a:ea typeface="Calibri"/>
                        <a:cs typeface="Times New Roman"/>
                      </a:endParaRPr>
                    </a:p>
                  </a:txBody>
                  <a:tcPr marL="65561" marR="655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endParaRPr lang="de-AT" sz="1000" dirty="0">
                        <a:solidFill>
                          <a:schemeClr val="tx2"/>
                        </a:solidFill>
                        <a:latin typeface="Lucida Handwriting" pitchFamily="66" charset="0"/>
                        <a:ea typeface="Calibri"/>
                        <a:cs typeface="Times New Roman"/>
                      </a:endParaRPr>
                    </a:p>
                  </a:txBody>
                  <a:tcPr marL="65561" marR="655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endParaRPr lang="de-AT" sz="1000" dirty="0">
                        <a:solidFill>
                          <a:schemeClr val="tx2"/>
                        </a:solidFill>
                        <a:latin typeface="Lucida Handwriting" pitchFamily="66" charset="0"/>
                        <a:ea typeface="Calibri"/>
                        <a:cs typeface="Times New Roman"/>
                      </a:endParaRPr>
                    </a:p>
                  </a:txBody>
                  <a:tcPr marL="65561" marR="655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r>
                        <a:rPr lang="de-AT" sz="1000" dirty="0" smtClean="0">
                          <a:solidFill>
                            <a:schemeClr val="tx2"/>
                          </a:solidFill>
                          <a:latin typeface="Lucida Handwriting" pitchFamily="66" charset="0"/>
                          <a:ea typeface="Calibri"/>
                          <a:cs typeface="Times New Roman"/>
                        </a:rPr>
                        <a:t>1.0</a:t>
                      </a:r>
                      <a:endParaRPr lang="de-AT" sz="1000" dirty="0">
                        <a:solidFill>
                          <a:schemeClr val="tx2"/>
                        </a:solidFill>
                        <a:latin typeface="Lucida Handwriting" pitchFamily="66" charset="0"/>
                        <a:ea typeface="Calibri"/>
                        <a:cs typeface="Times New Roman"/>
                      </a:endParaRPr>
                    </a:p>
                  </a:txBody>
                  <a:tcPr marL="65561" marR="655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r>
                        <a:rPr lang="de-AT" sz="1000" dirty="0" smtClean="0">
                          <a:solidFill>
                            <a:schemeClr val="tx2"/>
                          </a:solidFill>
                          <a:latin typeface="Lucida Handwriting" pitchFamily="66" charset="0"/>
                          <a:ea typeface="Calibri"/>
                          <a:cs typeface="Times New Roman"/>
                        </a:rPr>
                        <a:t>2.0</a:t>
                      </a:r>
                      <a:endParaRPr lang="de-AT" sz="1000" dirty="0">
                        <a:solidFill>
                          <a:schemeClr val="tx2"/>
                        </a:solidFill>
                        <a:latin typeface="Lucida Handwriting" pitchFamily="66" charset="0"/>
                        <a:ea typeface="Calibri"/>
                        <a:cs typeface="Times New Roman"/>
                      </a:endParaRPr>
                    </a:p>
                  </a:txBody>
                  <a:tcPr marL="65561" marR="655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0000">
                <a:tc>
                  <a:txBody>
                    <a:bodyPr/>
                    <a:lstStyle/>
                    <a:p>
                      <a:pPr algn="just">
                        <a:spcAft>
                          <a:spcPts val="600"/>
                        </a:spcAft>
                      </a:pPr>
                      <a:r>
                        <a:rPr lang="de-AT" sz="1000" dirty="0" smtClean="0">
                          <a:solidFill>
                            <a:schemeClr val="tx2"/>
                          </a:solidFill>
                          <a:latin typeface="Lucida Handwriting" pitchFamily="66" charset="0"/>
                          <a:ea typeface="Calibri"/>
                          <a:cs typeface="Times New Roman"/>
                        </a:rPr>
                        <a:t>Sprechen</a:t>
                      </a:r>
                      <a:endParaRPr lang="de-AT" sz="1000" dirty="0">
                        <a:solidFill>
                          <a:schemeClr val="tx2"/>
                        </a:solidFill>
                        <a:latin typeface="Lucida Handwriting" pitchFamily="66" charset="0"/>
                        <a:ea typeface="Calibri"/>
                        <a:cs typeface="Times New Roman"/>
                      </a:endParaRPr>
                    </a:p>
                  </a:txBody>
                  <a:tcPr marL="65561" marR="655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endParaRPr lang="de-AT" sz="1000" dirty="0">
                        <a:solidFill>
                          <a:schemeClr val="tx2"/>
                        </a:solidFill>
                        <a:latin typeface="Lucida Handwriting" pitchFamily="66" charset="0"/>
                        <a:ea typeface="Calibri"/>
                        <a:cs typeface="Times New Roman"/>
                      </a:endParaRPr>
                    </a:p>
                  </a:txBody>
                  <a:tcPr marL="65561" marR="655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endParaRPr lang="de-AT" sz="1000" dirty="0">
                        <a:solidFill>
                          <a:schemeClr val="tx2"/>
                        </a:solidFill>
                        <a:latin typeface="Lucida Handwriting" pitchFamily="66" charset="0"/>
                        <a:ea typeface="Calibri"/>
                        <a:cs typeface="Times New Roman"/>
                      </a:endParaRPr>
                    </a:p>
                  </a:txBody>
                  <a:tcPr marL="65561" marR="655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endParaRPr lang="de-AT" sz="1000" dirty="0">
                        <a:solidFill>
                          <a:schemeClr val="tx2"/>
                        </a:solidFill>
                        <a:latin typeface="Lucida Handwriting" pitchFamily="66" charset="0"/>
                        <a:ea typeface="Calibri"/>
                        <a:cs typeface="Times New Roman"/>
                      </a:endParaRPr>
                    </a:p>
                  </a:txBody>
                  <a:tcPr marL="65561" marR="655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r>
                        <a:rPr lang="de-AT" sz="1000" dirty="0" smtClean="0">
                          <a:solidFill>
                            <a:schemeClr val="tx2"/>
                          </a:solidFill>
                          <a:latin typeface="Lucida Handwriting" pitchFamily="66" charset="0"/>
                          <a:ea typeface="Calibri"/>
                          <a:cs typeface="Times New Roman"/>
                        </a:rPr>
                        <a:t>3.0</a:t>
                      </a:r>
                    </a:p>
                    <a:p>
                      <a:pPr algn="ctr">
                        <a:spcAft>
                          <a:spcPts val="600"/>
                        </a:spcAft>
                      </a:pPr>
                      <a:r>
                        <a:rPr lang="de-AT" sz="800" dirty="0" smtClean="0">
                          <a:solidFill>
                            <a:schemeClr val="tx2"/>
                          </a:solidFill>
                          <a:latin typeface="Lucida Handwriting" pitchFamily="66" charset="0"/>
                          <a:ea typeface="Calibri"/>
                          <a:cs typeface="Times New Roman"/>
                        </a:rPr>
                        <a:t>21.9.12</a:t>
                      </a:r>
                      <a:endParaRPr lang="de-AT" sz="800" dirty="0">
                        <a:solidFill>
                          <a:schemeClr val="tx2"/>
                        </a:solidFill>
                        <a:latin typeface="Lucida Handwriting" pitchFamily="66" charset="0"/>
                        <a:ea typeface="Calibri"/>
                        <a:cs typeface="Times New Roman"/>
                      </a:endParaRPr>
                    </a:p>
                  </a:txBody>
                  <a:tcPr marL="65561" marR="655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endParaRPr lang="de-AT" sz="1000" dirty="0">
                        <a:solidFill>
                          <a:schemeClr val="tx2"/>
                        </a:solidFill>
                        <a:latin typeface="Lucida Handwriting" pitchFamily="66" charset="0"/>
                        <a:ea typeface="Calibri"/>
                        <a:cs typeface="Times New Roman"/>
                      </a:endParaRPr>
                    </a:p>
                  </a:txBody>
                  <a:tcPr marL="65561" marR="655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endParaRPr lang="de-AT" sz="1000" dirty="0">
                        <a:solidFill>
                          <a:schemeClr val="tx2"/>
                        </a:solidFill>
                        <a:latin typeface="Lucida Handwriting" pitchFamily="66" charset="0"/>
                        <a:ea typeface="Calibri"/>
                        <a:cs typeface="Times New Roman"/>
                      </a:endParaRPr>
                    </a:p>
                  </a:txBody>
                  <a:tcPr marL="65561" marR="655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endParaRPr lang="de-AT" sz="1000" dirty="0">
                        <a:solidFill>
                          <a:schemeClr val="tx2"/>
                        </a:solidFill>
                        <a:latin typeface="Lucida Handwriting" pitchFamily="66" charset="0"/>
                        <a:ea typeface="Calibri"/>
                        <a:cs typeface="Times New Roman"/>
                      </a:endParaRPr>
                    </a:p>
                  </a:txBody>
                  <a:tcPr marL="65561" marR="655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endParaRPr lang="de-AT" sz="1000" dirty="0">
                        <a:solidFill>
                          <a:schemeClr val="tx2"/>
                        </a:solidFill>
                        <a:latin typeface="Lucida Handwriting" pitchFamily="66" charset="0"/>
                        <a:ea typeface="Calibri"/>
                        <a:cs typeface="Times New Roman"/>
                      </a:endParaRPr>
                    </a:p>
                  </a:txBody>
                  <a:tcPr marL="65561" marR="655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r>
                        <a:rPr lang="de-AT" sz="1000" dirty="0" smtClean="0">
                          <a:solidFill>
                            <a:schemeClr val="tx2"/>
                          </a:solidFill>
                          <a:latin typeface="Lucida Handwriting" pitchFamily="66" charset="0"/>
                          <a:ea typeface="Calibri"/>
                          <a:cs typeface="Times New Roman"/>
                        </a:rPr>
                        <a:t>2.5</a:t>
                      </a:r>
                      <a:endParaRPr lang="de-AT" sz="1000" dirty="0">
                        <a:solidFill>
                          <a:schemeClr val="tx2"/>
                        </a:solidFill>
                        <a:latin typeface="Lucida Handwriting" pitchFamily="66" charset="0"/>
                        <a:ea typeface="Calibri"/>
                        <a:cs typeface="Times New Roman"/>
                      </a:endParaRPr>
                    </a:p>
                  </a:txBody>
                  <a:tcPr marL="65561" marR="655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endParaRPr lang="de-AT" sz="1000" dirty="0">
                        <a:solidFill>
                          <a:schemeClr val="tx2"/>
                        </a:solidFill>
                        <a:latin typeface="Lucida Handwriting" pitchFamily="66" charset="0"/>
                        <a:ea typeface="Calibri"/>
                        <a:cs typeface="Times New Roman"/>
                      </a:endParaRPr>
                    </a:p>
                  </a:txBody>
                  <a:tcPr marL="65561" marR="655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endParaRPr lang="de-AT" sz="1000" dirty="0">
                        <a:solidFill>
                          <a:schemeClr val="tx2"/>
                        </a:solidFill>
                        <a:latin typeface="Lucida Handwriting" pitchFamily="66" charset="0"/>
                        <a:ea typeface="Calibri"/>
                        <a:cs typeface="Times New Roman"/>
                      </a:endParaRPr>
                    </a:p>
                  </a:txBody>
                  <a:tcPr marL="65561" marR="655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endParaRPr lang="de-AT" sz="1000" dirty="0">
                        <a:solidFill>
                          <a:schemeClr val="tx2"/>
                        </a:solidFill>
                        <a:latin typeface="Lucida Handwriting" pitchFamily="66" charset="0"/>
                        <a:ea typeface="Calibri"/>
                        <a:cs typeface="Times New Roman"/>
                      </a:endParaRPr>
                    </a:p>
                  </a:txBody>
                  <a:tcPr marL="65561" marR="655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0000">
                <a:tc>
                  <a:txBody>
                    <a:bodyPr/>
                    <a:lstStyle/>
                    <a:p>
                      <a:pPr algn="just">
                        <a:spcAft>
                          <a:spcPts val="600"/>
                        </a:spcAft>
                      </a:pPr>
                      <a:r>
                        <a:rPr lang="de-AT" sz="1000" dirty="0" smtClean="0">
                          <a:solidFill>
                            <a:schemeClr val="tx2"/>
                          </a:solidFill>
                          <a:latin typeface="Lucida Handwriting" pitchFamily="66" charset="0"/>
                          <a:ea typeface="Calibri"/>
                          <a:cs typeface="Times New Roman"/>
                        </a:rPr>
                        <a:t>Interaktion</a:t>
                      </a:r>
                      <a:endParaRPr lang="de-AT" sz="1000" dirty="0">
                        <a:solidFill>
                          <a:schemeClr val="tx2"/>
                        </a:solidFill>
                        <a:latin typeface="Lucida Handwriting" pitchFamily="66" charset="0"/>
                        <a:ea typeface="Calibri"/>
                        <a:cs typeface="Times New Roman"/>
                      </a:endParaRPr>
                    </a:p>
                  </a:txBody>
                  <a:tcPr marL="65561" marR="655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endParaRPr lang="de-AT" sz="1000" dirty="0">
                        <a:solidFill>
                          <a:schemeClr val="tx2"/>
                        </a:solidFill>
                        <a:latin typeface="Lucida Handwriting" pitchFamily="66" charset="0"/>
                        <a:ea typeface="Calibri"/>
                        <a:cs typeface="Times New Roman"/>
                      </a:endParaRPr>
                    </a:p>
                  </a:txBody>
                  <a:tcPr marL="65561" marR="655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endParaRPr lang="de-AT" sz="1000" dirty="0">
                        <a:solidFill>
                          <a:schemeClr val="tx2"/>
                        </a:solidFill>
                        <a:latin typeface="Lucida Handwriting" pitchFamily="66" charset="0"/>
                        <a:ea typeface="Calibri"/>
                        <a:cs typeface="Times New Roman"/>
                      </a:endParaRPr>
                    </a:p>
                  </a:txBody>
                  <a:tcPr marL="65561" marR="655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r>
                        <a:rPr lang="de-AT" sz="1000" dirty="0" smtClean="0">
                          <a:solidFill>
                            <a:schemeClr val="tx2"/>
                          </a:solidFill>
                          <a:latin typeface="Lucida Handwriting" pitchFamily="66" charset="0"/>
                          <a:ea typeface="Calibri"/>
                          <a:cs typeface="Times New Roman"/>
                        </a:rPr>
                        <a:t>2.0</a:t>
                      </a:r>
                      <a:endParaRPr lang="de-AT" sz="1000" dirty="0">
                        <a:solidFill>
                          <a:schemeClr val="tx2"/>
                        </a:solidFill>
                        <a:latin typeface="Lucida Handwriting" pitchFamily="66" charset="0"/>
                        <a:ea typeface="Calibri"/>
                        <a:cs typeface="Times New Roman"/>
                      </a:endParaRPr>
                    </a:p>
                  </a:txBody>
                  <a:tcPr marL="65561" marR="655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endParaRPr lang="de-AT" sz="1000" dirty="0">
                        <a:solidFill>
                          <a:schemeClr val="tx2"/>
                        </a:solidFill>
                        <a:latin typeface="Lucida Handwriting" pitchFamily="66" charset="0"/>
                        <a:ea typeface="Calibri"/>
                        <a:cs typeface="Times New Roman"/>
                      </a:endParaRPr>
                    </a:p>
                  </a:txBody>
                  <a:tcPr marL="65561" marR="655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endParaRPr lang="de-AT" sz="1000" dirty="0">
                        <a:solidFill>
                          <a:schemeClr val="tx2"/>
                        </a:solidFill>
                        <a:latin typeface="Lucida Handwriting" pitchFamily="66" charset="0"/>
                        <a:ea typeface="Calibri"/>
                        <a:cs typeface="Times New Roman"/>
                      </a:endParaRPr>
                    </a:p>
                  </a:txBody>
                  <a:tcPr marL="65561" marR="655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endParaRPr lang="de-AT" sz="1000" dirty="0">
                        <a:solidFill>
                          <a:schemeClr val="tx2"/>
                        </a:solidFill>
                        <a:latin typeface="Lucida Handwriting" pitchFamily="66" charset="0"/>
                        <a:ea typeface="Calibri"/>
                        <a:cs typeface="Times New Roman"/>
                      </a:endParaRPr>
                    </a:p>
                  </a:txBody>
                  <a:tcPr marL="65561" marR="655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endParaRPr lang="de-AT" sz="1000" dirty="0">
                        <a:solidFill>
                          <a:schemeClr val="tx2"/>
                        </a:solidFill>
                        <a:latin typeface="Lucida Handwriting" pitchFamily="66" charset="0"/>
                        <a:ea typeface="Calibri"/>
                        <a:cs typeface="Times New Roman"/>
                      </a:endParaRPr>
                    </a:p>
                  </a:txBody>
                  <a:tcPr marL="65561" marR="655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endParaRPr lang="de-AT" sz="1000" dirty="0">
                        <a:solidFill>
                          <a:schemeClr val="tx2"/>
                        </a:solidFill>
                        <a:latin typeface="Lucida Handwriting" pitchFamily="66" charset="0"/>
                        <a:ea typeface="Calibri"/>
                        <a:cs typeface="Times New Roman"/>
                      </a:endParaRPr>
                    </a:p>
                  </a:txBody>
                  <a:tcPr marL="65561" marR="655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endParaRPr lang="de-AT" sz="1000" dirty="0">
                        <a:solidFill>
                          <a:schemeClr val="tx2"/>
                        </a:solidFill>
                        <a:latin typeface="Lucida Handwriting" pitchFamily="66" charset="0"/>
                        <a:ea typeface="Calibri"/>
                        <a:cs typeface="Times New Roman"/>
                      </a:endParaRPr>
                    </a:p>
                  </a:txBody>
                  <a:tcPr marL="65561" marR="655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r>
                        <a:rPr lang="de-AT" sz="1000" dirty="0" smtClean="0">
                          <a:solidFill>
                            <a:schemeClr val="tx2"/>
                          </a:solidFill>
                          <a:latin typeface="Lucida Handwriting" pitchFamily="66" charset="0"/>
                          <a:ea typeface="Calibri"/>
                          <a:cs typeface="Times New Roman"/>
                        </a:rPr>
                        <a:t>2.0</a:t>
                      </a:r>
                      <a:endParaRPr lang="de-AT" sz="1000" dirty="0">
                        <a:solidFill>
                          <a:schemeClr val="tx2"/>
                        </a:solidFill>
                        <a:latin typeface="Lucida Handwriting" pitchFamily="66" charset="0"/>
                        <a:ea typeface="Calibri"/>
                        <a:cs typeface="Times New Roman"/>
                      </a:endParaRPr>
                    </a:p>
                  </a:txBody>
                  <a:tcPr marL="65561" marR="655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endParaRPr lang="de-AT" sz="1000" dirty="0">
                        <a:solidFill>
                          <a:schemeClr val="tx2"/>
                        </a:solidFill>
                        <a:latin typeface="Lucida Handwriting" pitchFamily="66" charset="0"/>
                        <a:ea typeface="Calibri"/>
                        <a:cs typeface="Times New Roman"/>
                      </a:endParaRPr>
                    </a:p>
                  </a:txBody>
                  <a:tcPr marL="65561" marR="655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endParaRPr lang="de-AT" sz="1000" dirty="0">
                        <a:solidFill>
                          <a:schemeClr val="tx2"/>
                        </a:solidFill>
                        <a:latin typeface="Lucida Handwriting" pitchFamily="66" charset="0"/>
                        <a:ea typeface="Calibri"/>
                        <a:cs typeface="Times New Roman"/>
                      </a:endParaRPr>
                    </a:p>
                  </a:txBody>
                  <a:tcPr marL="65561" marR="655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5057" name="Rectangle 1"/>
          <p:cNvSpPr>
            <a:spLocks noChangeArrowheads="1"/>
          </p:cNvSpPr>
          <p:nvPr/>
        </p:nvSpPr>
        <p:spPr bwMode="auto">
          <a:xfrm>
            <a:off x="4754228" y="5661248"/>
            <a:ext cx="4357688"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just" eaLnBrk="0" hangingPunct="0"/>
            <a:r>
              <a:rPr lang="en-US" sz="1100" dirty="0">
                <a:latin typeface="Lucida Handwriting" pitchFamily="66" charset="0"/>
              </a:rPr>
              <a:t>A1 = </a:t>
            </a:r>
            <a:r>
              <a:rPr lang="en-US" sz="1100" dirty="0" err="1">
                <a:latin typeface="Lucida Handwriting" pitchFamily="66" charset="0"/>
              </a:rPr>
              <a:t>Lesen</a:t>
            </a:r>
            <a:r>
              <a:rPr lang="en-US" sz="1100" dirty="0">
                <a:latin typeface="Lucida Handwriting" pitchFamily="66" charset="0"/>
              </a:rPr>
              <a:t>: </a:t>
            </a:r>
            <a:r>
              <a:rPr lang="en-US" sz="1100" dirty="0" err="1">
                <a:latin typeface="Lucida Handwriting" pitchFamily="66" charset="0"/>
              </a:rPr>
              <a:t>Plakat</a:t>
            </a:r>
            <a:endParaRPr lang="de-AT" sz="1000" dirty="0">
              <a:latin typeface="Lucida Handwriting" pitchFamily="66" charset="0"/>
            </a:endParaRPr>
          </a:p>
          <a:p>
            <a:pPr algn="just" eaLnBrk="0" hangingPunct="0"/>
            <a:r>
              <a:rPr lang="en-US" sz="1100" dirty="0">
                <a:latin typeface="Lucida Handwriting" pitchFamily="66" charset="0"/>
              </a:rPr>
              <a:t>A2 = </a:t>
            </a:r>
            <a:r>
              <a:rPr lang="en-US" sz="1100" dirty="0" err="1">
                <a:latin typeface="Lucida Handwriting" pitchFamily="66" charset="0"/>
              </a:rPr>
              <a:t>Hören</a:t>
            </a:r>
            <a:r>
              <a:rPr lang="en-US" sz="1100" dirty="0">
                <a:latin typeface="Lucida Handwriting" pitchFamily="66" charset="0"/>
              </a:rPr>
              <a:t>: Greetings</a:t>
            </a:r>
            <a:endParaRPr lang="de-AT" sz="1000" dirty="0">
              <a:latin typeface="Lucida Handwriting" pitchFamily="66" charset="0"/>
            </a:endParaRPr>
          </a:p>
          <a:p>
            <a:pPr algn="just" eaLnBrk="0" hangingPunct="0"/>
            <a:r>
              <a:rPr lang="de-AT" sz="1100" dirty="0">
                <a:latin typeface="Lucida Handwriting" pitchFamily="66" charset="0"/>
              </a:rPr>
              <a:t>A3 = Interaktion: </a:t>
            </a:r>
            <a:r>
              <a:rPr lang="de-AT" sz="1100" dirty="0" err="1">
                <a:latin typeface="Lucida Handwriting" pitchFamily="66" charset="0"/>
              </a:rPr>
              <a:t>Greetings</a:t>
            </a:r>
            <a:r>
              <a:rPr lang="de-AT" sz="1100" dirty="0">
                <a:latin typeface="Lucida Handwriting" pitchFamily="66" charset="0"/>
              </a:rPr>
              <a:t> / Sich vorstellen</a:t>
            </a:r>
            <a:endParaRPr lang="de-AT" sz="1000" dirty="0">
              <a:latin typeface="Lucida Handwriting" pitchFamily="66" charset="0"/>
            </a:endParaRPr>
          </a:p>
          <a:p>
            <a:pPr algn="just" eaLnBrk="0" hangingPunct="0"/>
            <a:r>
              <a:rPr lang="de-AT" sz="1100" dirty="0">
                <a:latin typeface="Lucida Handwriting" pitchFamily="66" charset="0"/>
              </a:rPr>
              <a:t>A4 = </a:t>
            </a:r>
            <a:r>
              <a:rPr lang="de-AT" sz="1100" dirty="0" err="1">
                <a:latin typeface="Lucida Handwriting" pitchFamily="66" charset="0"/>
              </a:rPr>
              <a:t>Monologue</a:t>
            </a:r>
            <a:r>
              <a:rPr lang="de-AT" sz="1100" dirty="0">
                <a:latin typeface="Lucida Handwriting" pitchFamily="66" charset="0"/>
              </a:rPr>
              <a:t>: Sich vorstellen</a:t>
            </a:r>
            <a:endParaRPr lang="de-AT" sz="1000" dirty="0">
              <a:latin typeface="Lucida Handwriting" pitchFamily="66" charset="0"/>
            </a:endParaRPr>
          </a:p>
          <a:p>
            <a:pPr algn="just" eaLnBrk="0" hangingPunct="0"/>
            <a:r>
              <a:rPr lang="de-AT" sz="1100" dirty="0">
                <a:latin typeface="Lucida Handwriting" pitchFamily="66" charset="0"/>
              </a:rPr>
              <a:t>A5 = Hören: Sich vorstellen</a:t>
            </a:r>
            <a:endParaRPr lang="de-AT" sz="1000" dirty="0">
              <a:latin typeface="Lucida Handwriting" pitchFamily="66" charset="0"/>
            </a:endParaRPr>
          </a:p>
          <a:p>
            <a:pPr algn="just" eaLnBrk="0" hangingPunct="0"/>
            <a:r>
              <a:rPr lang="de-AT" sz="1100" dirty="0">
                <a:latin typeface="Lucida Handwriting" pitchFamily="66" charset="0"/>
              </a:rPr>
              <a:t>A6 = Schreiben: Sich vorstellen</a:t>
            </a:r>
            <a:endParaRPr lang="de-AT" dirty="0">
              <a:latin typeface="Lucida Handwriting" pitchFamily="66" charset="0"/>
            </a:endParaRPr>
          </a:p>
        </p:txBody>
      </p:sp>
    </p:spTree>
    <p:extLst>
      <p:ext uri="{BB962C8B-B14F-4D97-AF65-F5344CB8AC3E}">
        <p14:creationId xmlns:p14="http://schemas.microsoft.com/office/powerpoint/2010/main" val="139844324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5057"/>
                                        </p:tgtEl>
                                        <p:attrNameLst>
                                          <p:attrName>style.visibility</p:attrName>
                                        </p:attrNameLst>
                                      </p:cBhvr>
                                      <p:to>
                                        <p:strVal val="visible"/>
                                      </p:to>
                                    </p:set>
                                    <p:animEffect transition="in" filter="dissolve">
                                      <p:cBhvr>
                                        <p:cTn id="12" dur="500"/>
                                        <p:tgtEl>
                                          <p:spTgt spid="450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7"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normAutofit/>
          </a:bodyPr>
          <a:lstStyle/>
          <a:p>
            <a:pPr eaLnBrk="1" fontAlgn="auto" hangingPunct="1">
              <a:spcAft>
                <a:spcPts val="0"/>
              </a:spcAft>
              <a:defRPr/>
            </a:pPr>
            <a:r>
              <a:rPr lang="de-AT" dirty="0" smtClean="0">
                <a:solidFill>
                  <a:schemeClr val="tx1">
                    <a:lumMod val="65000"/>
                    <a:lumOff val="35000"/>
                  </a:schemeClr>
                </a:solidFill>
                <a:latin typeface="TheSansCorrespondence" pitchFamily="34" charset="0"/>
              </a:rPr>
              <a:t>Was ist mit Kompetenzraster?</a:t>
            </a:r>
            <a:endParaRPr lang="de-AT" sz="2700" dirty="0">
              <a:solidFill>
                <a:schemeClr val="tx1">
                  <a:lumMod val="65000"/>
                  <a:lumOff val="35000"/>
                </a:schemeClr>
              </a:solidFill>
              <a:latin typeface="TheSansCorrespondence" pitchFamily="34" charset="0"/>
            </a:endParaRPr>
          </a:p>
        </p:txBody>
      </p:sp>
      <p:sp>
        <p:nvSpPr>
          <p:cNvPr id="19459" name="Inhaltsplatzhalter 2"/>
          <p:cNvSpPr>
            <a:spLocks noGrp="1"/>
          </p:cNvSpPr>
          <p:nvPr>
            <p:ph idx="1"/>
          </p:nvPr>
        </p:nvSpPr>
        <p:spPr/>
        <p:txBody>
          <a:bodyPr/>
          <a:lstStyle/>
          <a:p>
            <a:pPr marL="0" indent="0" eaLnBrk="1" hangingPunct="1">
              <a:buNone/>
            </a:pPr>
            <a:r>
              <a:rPr lang="de-AT" sz="2400" dirty="0" smtClean="0"/>
              <a:t>Kompetenzbeschreibung aus einem Kompetenzraster: </a:t>
            </a:r>
            <a:r>
              <a:rPr lang="de-AT" sz="2400" dirty="0" smtClean="0">
                <a:solidFill>
                  <a:schemeClr val="tx2"/>
                </a:solidFill>
              </a:rPr>
              <a:t>Die </a:t>
            </a:r>
            <a:r>
              <a:rPr lang="de-AT" sz="2400" dirty="0">
                <a:solidFill>
                  <a:schemeClr val="tx2"/>
                </a:solidFill>
              </a:rPr>
              <a:t>Schülerinnen und Schüler können über Begebenheiten und Erfahrungen verständlich sowie </a:t>
            </a:r>
            <a:r>
              <a:rPr lang="de-AT" sz="2400" dirty="0" smtClean="0">
                <a:solidFill>
                  <a:schemeClr val="tx2"/>
                </a:solidFill>
              </a:rPr>
              <a:t>thematisch </a:t>
            </a:r>
            <a:r>
              <a:rPr lang="de-AT" sz="2400" dirty="0">
                <a:solidFill>
                  <a:schemeClr val="tx2"/>
                </a:solidFill>
              </a:rPr>
              <a:t>zusammenhängend </a:t>
            </a:r>
            <a:r>
              <a:rPr lang="de-AT" sz="2400" dirty="0" smtClean="0">
                <a:solidFill>
                  <a:schemeClr val="tx2"/>
                </a:solidFill>
              </a:rPr>
              <a:t>sprechen</a:t>
            </a:r>
            <a:r>
              <a:rPr lang="de-AT" sz="2400" dirty="0">
                <a:solidFill>
                  <a:schemeClr val="tx2"/>
                </a:solidFill>
              </a:rPr>
              <a:t>. </a:t>
            </a:r>
            <a:endParaRPr lang="de-AT" sz="2400" dirty="0" smtClean="0">
              <a:solidFill>
                <a:schemeClr val="tx2"/>
              </a:solidFill>
            </a:endParaRPr>
          </a:p>
          <a:p>
            <a:r>
              <a:rPr lang="de-AT" sz="2400" dirty="0" smtClean="0"/>
              <a:t>Welches Fach vermuten Sie?</a:t>
            </a:r>
          </a:p>
          <a:p>
            <a:r>
              <a:rPr lang="de-AT" sz="2400" dirty="0" smtClean="0"/>
              <a:t>Welche Schulstufe?</a:t>
            </a:r>
          </a:p>
          <a:p>
            <a:r>
              <a:rPr lang="de-AT" sz="2400" dirty="0" smtClean="0"/>
              <a:t>Stellen Sie sich vor, Sie müssen diese Kompetenz beurteilen. Was brauchen Sie noch?</a:t>
            </a:r>
            <a:endParaRPr lang="de-AT" sz="2400" dirty="0"/>
          </a:p>
        </p:txBody>
      </p:sp>
      <p:sp>
        <p:nvSpPr>
          <p:cNvPr id="3" name="Textplatzhalter 2"/>
          <p:cNvSpPr>
            <a:spLocks noGrp="1"/>
          </p:cNvSpPr>
          <p:nvPr>
            <p:ph type="body" sz="half" idx="2"/>
          </p:nvPr>
        </p:nvSpPr>
        <p:spPr/>
        <p:txBody>
          <a:bodyPr/>
          <a:lstStyle/>
          <a:p>
            <a:r>
              <a:rPr lang="de-AT" dirty="0" smtClean="0"/>
              <a:t>Antwort:</a:t>
            </a:r>
          </a:p>
          <a:p>
            <a:r>
              <a:rPr lang="de-AT" dirty="0" smtClean="0"/>
              <a:t>Fach Deutsch</a:t>
            </a:r>
          </a:p>
          <a:p>
            <a:r>
              <a:rPr lang="de-AT" dirty="0" smtClean="0"/>
              <a:t>Bildungsstandard Volksschule 4. Klasse</a:t>
            </a:r>
          </a:p>
          <a:p>
            <a:r>
              <a:rPr lang="de-AT" dirty="0" smtClean="0"/>
              <a:t>Mögliche Kriterien:</a:t>
            </a:r>
            <a:endParaRPr lang="de-AT" dirty="0"/>
          </a:p>
          <a:p>
            <a:pPr marL="285750" indent="-285750">
              <a:buFont typeface="Arial" pitchFamily="34" charset="0"/>
              <a:buChar char="•"/>
            </a:pPr>
            <a:r>
              <a:rPr lang="de-AT" dirty="0" smtClean="0"/>
              <a:t>Aufgabe erfüllt </a:t>
            </a:r>
          </a:p>
          <a:p>
            <a:pPr marL="285750" indent="-285750">
              <a:buFont typeface="Arial" pitchFamily="34" charset="0"/>
              <a:buChar char="•"/>
            </a:pPr>
            <a:r>
              <a:rPr lang="de-AT" dirty="0" smtClean="0"/>
              <a:t>Struktur / roter Faden / Nachvollziehbarkeit</a:t>
            </a:r>
          </a:p>
          <a:p>
            <a:pPr marL="285750" indent="-285750">
              <a:buFont typeface="Arial" pitchFamily="34" charset="0"/>
              <a:buChar char="•"/>
            </a:pPr>
            <a:r>
              <a:rPr lang="de-AT" dirty="0" smtClean="0"/>
              <a:t>Wortschatz  &amp; Satzstruktur / Verwendung von Konnektoren / Variation</a:t>
            </a:r>
          </a:p>
          <a:p>
            <a:pPr marL="285750" indent="-285750">
              <a:buFont typeface="Arial" pitchFamily="34" charset="0"/>
              <a:buChar char="•"/>
            </a:pPr>
            <a:r>
              <a:rPr lang="de-AT" dirty="0" smtClean="0"/>
              <a:t>Wirksamkeit / Spannungsaufbau</a:t>
            </a:r>
          </a:p>
          <a:p>
            <a:endParaRPr lang="de-AT" dirty="0" smtClean="0"/>
          </a:p>
          <a:p>
            <a:endParaRPr lang="de-AT" dirty="0"/>
          </a:p>
        </p:txBody>
      </p:sp>
    </p:spTree>
    <p:extLst>
      <p:ext uri="{BB962C8B-B14F-4D97-AF65-F5344CB8AC3E}">
        <p14:creationId xmlns:p14="http://schemas.microsoft.com/office/powerpoint/2010/main" val="380022897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AT" dirty="0" smtClean="0"/>
              <a:t>Beispiel Deutsch</a:t>
            </a:r>
            <a:br>
              <a:rPr lang="de-AT" dirty="0" smtClean="0"/>
            </a:br>
            <a:r>
              <a:rPr lang="de-AT" sz="2200" dirty="0" smtClean="0"/>
              <a:t>(aus D7 Performanz Schuluniform.pdf, www.bifie.at)</a:t>
            </a:r>
            <a:endParaRPr lang="de-AT" sz="22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8662" y="1412776"/>
            <a:ext cx="7686675" cy="4886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3642744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AT" dirty="0"/>
              <a:t>Beispiel Deutsch</a:t>
            </a:r>
            <a:br>
              <a:rPr lang="de-AT" dirty="0"/>
            </a:br>
            <a:r>
              <a:rPr lang="de-AT" sz="2200" dirty="0"/>
              <a:t>(aus D7 Performanz Schuluniform.pdf, www.bifie.at)</a:t>
            </a:r>
          </a:p>
        </p:txBody>
      </p:sp>
      <p:pic>
        <p:nvPicPr>
          <p:cNvPr id="205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t="16682"/>
          <a:stretch/>
        </p:blipFill>
        <p:spPr bwMode="auto">
          <a:xfrm>
            <a:off x="205530" y="1412777"/>
            <a:ext cx="8578079" cy="523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488609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AT" dirty="0"/>
              <a:t>Beispiel Deutsch</a:t>
            </a:r>
            <a:br>
              <a:rPr lang="de-AT" dirty="0"/>
            </a:br>
            <a:r>
              <a:rPr lang="de-AT" sz="2200" dirty="0"/>
              <a:t>(aus D7 Performanz Schuluniform.pdf, www.bifie.at)</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985" y="1396396"/>
            <a:ext cx="9152472" cy="51125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448338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AT" dirty="0"/>
              <a:t>Beispiel Deutsch</a:t>
            </a:r>
            <a:br>
              <a:rPr lang="de-AT" dirty="0"/>
            </a:br>
            <a:r>
              <a:rPr lang="de-AT" sz="2200" dirty="0"/>
              <a:t>(aus D7 Performanz Schuluniform.pdf, www.bifie.at)</a:t>
            </a:r>
          </a:p>
        </p:txBody>
      </p:sp>
      <p:sp>
        <p:nvSpPr>
          <p:cNvPr id="3" name="Inhaltsplatzhalter 2"/>
          <p:cNvSpPr>
            <a:spLocks noGrp="1"/>
          </p:cNvSpPr>
          <p:nvPr>
            <p:ph idx="1"/>
          </p:nvPr>
        </p:nvSpPr>
        <p:spPr/>
        <p:txBody>
          <a:bodyPr>
            <a:normAutofit/>
          </a:bodyPr>
          <a:lstStyle/>
          <a:p>
            <a:pPr marL="0" indent="0">
              <a:buNone/>
            </a:pPr>
            <a:r>
              <a:rPr lang="de-AT" dirty="0" smtClean="0"/>
              <a:t>Kriterien gelten für alle Schulstufen:</a:t>
            </a:r>
          </a:p>
          <a:p>
            <a:pPr lvl="1"/>
            <a:r>
              <a:rPr lang="de-AT" dirty="0" smtClean="0"/>
              <a:t>Inhalt</a:t>
            </a:r>
          </a:p>
          <a:p>
            <a:pPr lvl="1"/>
            <a:r>
              <a:rPr lang="de-AT" dirty="0" smtClean="0"/>
              <a:t>Gliederung</a:t>
            </a:r>
          </a:p>
          <a:p>
            <a:pPr lvl="1"/>
            <a:r>
              <a:rPr lang="de-AT" dirty="0" smtClean="0"/>
              <a:t>Ausdruck/Wortschatz</a:t>
            </a:r>
          </a:p>
          <a:p>
            <a:pPr lvl="1"/>
            <a:r>
              <a:rPr lang="de-AT" dirty="0" smtClean="0"/>
              <a:t>Syntax/Sprachrichtigkeit</a:t>
            </a:r>
          </a:p>
          <a:p>
            <a:pPr marL="0" indent="0">
              <a:buNone/>
            </a:pPr>
            <a:r>
              <a:rPr lang="de-AT" dirty="0" smtClean="0"/>
              <a:t>Komplexitätsgrade gelten für die 7. Schulstufe: </a:t>
            </a:r>
          </a:p>
          <a:p>
            <a:pPr lvl="1"/>
            <a:r>
              <a:rPr lang="de-AT" dirty="0" smtClean="0"/>
              <a:t>beschreiben die möglichen Leistungen orientiert an erzielter Kompetenz</a:t>
            </a:r>
          </a:p>
          <a:p>
            <a:pPr lvl="1"/>
            <a:r>
              <a:rPr lang="de-AT" dirty="0" smtClean="0"/>
              <a:t>Grade werden in 4 Stufen festgelegt</a:t>
            </a:r>
          </a:p>
        </p:txBody>
      </p:sp>
    </p:spTree>
    <p:extLst>
      <p:ext uri="{BB962C8B-B14F-4D97-AF65-F5344CB8AC3E}">
        <p14:creationId xmlns:p14="http://schemas.microsoft.com/office/powerpoint/2010/main" val="5422780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9552" y="260648"/>
            <a:ext cx="6562725" cy="1143000"/>
          </a:xfrm>
        </p:spPr>
        <p:txBody>
          <a:bodyPr/>
          <a:lstStyle/>
          <a:p>
            <a:r>
              <a:rPr lang="de-AT" dirty="0" smtClean="0"/>
              <a:t>Formen der Leistungsfeststellung</a:t>
            </a:r>
            <a:endParaRPr lang="de-AT" dirty="0"/>
          </a:p>
        </p:txBody>
      </p:sp>
      <p:sp>
        <p:nvSpPr>
          <p:cNvPr id="3" name="Inhaltsplatzhalter 2"/>
          <p:cNvSpPr>
            <a:spLocks noGrp="1"/>
          </p:cNvSpPr>
          <p:nvPr>
            <p:ph idx="1"/>
          </p:nvPr>
        </p:nvSpPr>
        <p:spPr>
          <a:xfrm>
            <a:off x="457200" y="1600200"/>
            <a:ext cx="8363272" cy="4525963"/>
          </a:xfrm>
        </p:spPr>
        <p:txBody>
          <a:bodyPr/>
          <a:lstStyle/>
          <a:p>
            <a:pPr fontAlgn="ctr"/>
            <a:r>
              <a:rPr lang="de-AT" dirty="0" smtClean="0"/>
              <a:t>Informationsfeststellungen </a:t>
            </a:r>
            <a:br>
              <a:rPr lang="de-AT" dirty="0" smtClean="0"/>
            </a:br>
            <a:r>
              <a:rPr lang="de-AT" sz="1800" dirty="0" smtClean="0"/>
              <a:t>„</a:t>
            </a:r>
            <a:r>
              <a:rPr lang="de-AT" sz="1800" dirty="0"/>
              <a:t>Feststellungen der Leistungen der Schüler, die dem Lehrer nur zur Information darüber dienen, auf welchen Teilgebieten die Schüler die Lehrziele erreicht haben und auf welchen Teilgebieten noch ein ergänzender Unterricht notwendig ist“ (§ 1 Abs. 2 LBVO)</a:t>
            </a:r>
          </a:p>
          <a:p>
            <a:pPr fontAlgn="ctr"/>
            <a:r>
              <a:rPr lang="de-AT" dirty="0" smtClean="0"/>
              <a:t>Punktuelle Leistungsfeststellungen</a:t>
            </a:r>
            <a:endParaRPr lang="de-AT" dirty="0"/>
          </a:p>
          <a:p>
            <a:pPr fontAlgn="ctr"/>
            <a:r>
              <a:rPr lang="de-AT" dirty="0" smtClean="0"/>
              <a:t>Unterrichtsbegleitende Leistungsfeststellungen </a:t>
            </a:r>
            <a:r>
              <a:rPr lang="de-AT" dirty="0"/>
              <a:t>(„</a:t>
            </a:r>
            <a:r>
              <a:rPr lang="de-AT" dirty="0" smtClean="0"/>
              <a:t>Mitarbeitsfeststellung</a:t>
            </a:r>
            <a:r>
              <a:rPr lang="de-AT" dirty="0"/>
              <a:t>“)</a:t>
            </a:r>
          </a:p>
          <a:p>
            <a:endParaRPr lang="de-AT" dirty="0"/>
          </a:p>
        </p:txBody>
      </p:sp>
    </p:spTree>
    <p:extLst>
      <p:ext uri="{BB962C8B-B14F-4D97-AF65-F5344CB8AC3E}">
        <p14:creationId xmlns:p14="http://schemas.microsoft.com/office/powerpoint/2010/main" val="69311631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AT" dirty="0"/>
              <a:t>Beispiel </a:t>
            </a:r>
            <a:r>
              <a:rPr lang="de-AT" dirty="0" smtClean="0"/>
              <a:t>Mathematik</a:t>
            </a:r>
            <a:r>
              <a:rPr lang="de-AT" dirty="0"/>
              <a:t/>
            </a:r>
            <a:br>
              <a:rPr lang="de-AT" dirty="0"/>
            </a:br>
            <a:r>
              <a:rPr lang="de-AT" sz="2200" dirty="0"/>
              <a:t>(https://www.bifie.at/system/files/dl/bist_m_sek1_praxishandbuch_mathematik_8_2012-04-16.pdf)</a:t>
            </a:r>
          </a:p>
        </p:txBody>
      </p:sp>
      <p:sp>
        <p:nvSpPr>
          <p:cNvPr id="3" name="Inhaltsplatzhalter 2"/>
          <p:cNvSpPr>
            <a:spLocks noGrp="1"/>
          </p:cNvSpPr>
          <p:nvPr>
            <p:ph idx="1"/>
          </p:nvPr>
        </p:nvSpPr>
        <p:spPr/>
        <p:txBody>
          <a:bodyPr>
            <a:noAutofit/>
          </a:bodyPr>
          <a:lstStyle/>
          <a:p>
            <a:r>
              <a:rPr lang="de-AT" sz="2400" dirty="0" smtClean="0"/>
              <a:t>Im Fach Mathematik bzw. Kompetenzmodell für Mathematik ist die Aufgabenstellung ausschlaggebend, d.h. </a:t>
            </a:r>
            <a:r>
              <a:rPr lang="de-AT" sz="2400" i="1" dirty="0" smtClean="0"/>
              <a:t>die Kriterien und das Komplexitätsgrad sind inhärent in der Aufgabe</a:t>
            </a:r>
            <a:r>
              <a:rPr lang="de-AT" sz="2400" dirty="0" smtClean="0"/>
              <a:t>.</a:t>
            </a:r>
          </a:p>
          <a:p>
            <a:pPr marL="400050" lvl="1" indent="0">
              <a:buNone/>
            </a:pPr>
            <a:r>
              <a:rPr lang="de-AT" sz="2000" dirty="0"/>
              <a:t>„ … weder aus der mathematischen Disziplin selbst noch aus einer Analyse der </a:t>
            </a:r>
            <a:r>
              <a:rPr lang="de-AT" sz="2000" dirty="0" smtClean="0"/>
              <a:t>objektiven Verwendung </a:t>
            </a:r>
            <a:r>
              <a:rPr lang="de-AT" sz="2000" dirty="0"/>
              <a:t>der Mathematik in unserer Gesellschaft allein lassen sich Maßstäbe gewinnen</a:t>
            </a:r>
            <a:r>
              <a:rPr lang="de-AT" sz="2000" dirty="0" smtClean="0"/>
              <a:t>, die </a:t>
            </a:r>
            <a:r>
              <a:rPr lang="de-AT" sz="2000" dirty="0"/>
              <a:t>bezüglich der Frage, welche und wie viel Mathematik alle </a:t>
            </a:r>
            <a:r>
              <a:rPr lang="de-AT" sz="2000" dirty="0" smtClean="0"/>
              <a:t>Heranwachsenden in </a:t>
            </a:r>
            <a:r>
              <a:rPr lang="de-AT" sz="2000" dirty="0"/>
              <a:t>unserer Gesellschaft auf welche Weise lernen sollten, ein klares Urteil erlauben</a:t>
            </a:r>
            <a:r>
              <a:rPr lang="de-AT" sz="2000" dirty="0" smtClean="0"/>
              <a:t>“ (</a:t>
            </a:r>
            <a:r>
              <a:rPr lang="de-AT" sz="2000" dirty="0"/>
              <a:t>Heymann, 1996, S. </a:t>
            </a:r>
            <a:r>
              <a:rPr lang="de-AT" sz="2000" dirty="0" smtClean="0"/>
              <a:t>9, zitiert in Praxishandbuch M-8, S. 8).</a:t>
            </a:r>
          </a:p>
          <a:p>
            <a:r>
              <a:rPr lang="de-AT" sz="2400" dirty="0" smtClean="0"/>
              <a:t>Zu berücksichtigen ist das </a:t>
            </a:r>
            <a:r>
              <a:rPr lang="de-AT" sz="2400" i="1" dirty="0" smtClean="0"/>
              <a:t>Zusammenspiel</a:t>
            </a:r>
            <a:r>
              <a:rPr lang="de-AT" sz="2400" dirty="0" smtClean="0"/>
              <a:t> von 3 Dimensionen:</a:t>
            </a:r>
          </a:p>
          <a:p>
            <a:pPr lvl="1"/>
            <a:r>
              <a:rPr lang="de-AT" sz="2400" dirty="0" smtClean="0"/>
              <a:t>Handlungsbereich</a:t>
            </a:r>
          </a:p>
          <a:p>
            <a:pPr lvl="1"/>
            <a:r>
              <a:rPr lang="de-AT" sz="2400" dirty="0" smtClean="0"/>
              <a:t>Komplexitätsbereich</a:t>
            </a:r>
          </a:p>
          <a:p>
            <a:pPr lvl="1"/>
            <a:r>
              <a:rPr lang="de-AT" sz="2400" dirty="0" smtClean="0"/>
              <a:t>Inhaltsbereich</a:t>
            </a:r>
          </a:p>
          <a:p>
            <a:r>
              <a:rPr lang="de-AT" sz="2400" dirty="0" smtClean="0">
                <a:solidFill>
                  <a:srgbClr val="FF0000"/>
                </a:solidFill>
              </a:rPr>
              <a:t>Achtung:</a:t>
            </a:r>
            <a:r>
              <a:rPr lang="de-AT" sz="2400" dirty="0" smtClean="0"/>
              <a:t> die „Bereiche“ sind nicht hierarchisiert!</a:t>
            </a:r>
          </a:p>
        </p:txBody>
      </p:sp>
    </p:spTree>
    <p:extLst>
      <p:ext uri="{BB962C8B-B14F-4D97-AF65-F5344CB8AC3E}">
        <p14:creationId xmlns:p14="http://schemas.microsoft.com/office/powerpoint/2010/main" val="8445128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normAutofit fontScale="90000"/>
          </a:bodyPr>
          <a:lstStyle/>
          <a:p>
            <a:r>
              <a:rPr lang="de-AT" dirty="0"/>
              <a:t>Beispiel Mathematik</a:t>
            </a:r>
            <a:br>
              <a:rPr lang="de-AT" dirty="0"/>
            </a:br>
            <a:r>
              <a:rPr lang="de-AT" sz="2200" dirty="0"/>
              <a:t>(</a:t>
            </a:r>
            <a:r>
              <a:rPr lang="de-AT" sz="2200" dirty="0">
                <a:hlinkClick r:id="rId2"/>
              </a:rPr>
              <a:t>https://</a:t>
            </a:r>
            <a:r>
              <a:rPr lang="de-AT" sz="2200" dirty="0" smtClean="0">
                <a:hlinkClick r:id="rId2"/>
              </a:rPr>
              <a:t>www.bifie.at/system/files/dl/bist_m_sek1_praxishandbuch_mathematik_8_2012-04-16.pdf</a:t>
            </a:r>
            <a:r>
              <a:rPr lang="de-AT" sz="2200" dirty="0" smtClean="0"/>
              <a:t>, Seite 9)</a:t>
            </a:r>
            <a:endParaRPr lang="de-AT" sz="2200" dirty="0"/>
          </a:p>
        </p:txBody>
      </p:sp>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5616" y="1484783"/>
            <a:ext cx="7272808" cy="53564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029793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AT" dirty="0"/>
              <a:t>Beispiel Mathematik</a:t>
            </a:r>
            <a:br>
              <a:rPr lang="de-AT" dirty="0"/>
            </a:br>
            <a:r>
              <a:rPr lang="de-AT" sz="2200" dirty="0"/>
              <a:t>(</a:t>
            </a:r>
            <a:r>
              <a:rPr lang="de-AT" sz="2200" dirty="0">
                <a:hlinkClick r:id="rId2"/>
              </a:rPr>
              <a:t>https://www.bifie.at/system/files/dl/bist_m_sek1_praxishandbuch_mathematik_8_2012-04-16.pdf</a:t>
            </a:r>
            <a:r>
              <a:rPr lang="de-AT" sz="2200" dirty="0"/>
              <a:t>, Seite </a:t>
            </a:r>
            <a:r>
              <a:rPr lang="de-AT" sz="2200" dirty="0" smtClean="0"/>
              <a:t>12)</a:t>
            </a:r>
            <a:endParaRPr lang="de-AT" sz="2200" dirty="0"/>
          </a:p>
        </p:txBody>
      </p:sp>
      <p:pic>
        <p:nvPicPr>
          <p:cNvPr id="71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12" y="1676017"/>
            <a:ext cx="9275485" cy="4489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142096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AT" dirty="0"/>
              <a:t>Beispiel Mathematik</a:t>
            </a:r>
            <a:br>
              <a:rPr lang="de-AT" dirty="0"/>
            </a:br>
            <a:r>
              <a:rPr lang="de-AT" sz="2200" dirty="0"/>
              <a:t>(</a:t>
            </a:r>
            <a:r>
              <a:rPr lang="de-AT" sz="2200" dirty="0">
                <a:hlinkClick r:id="rId2"/>
              </a:rPr>
              <a:t>https://www.bifie.at/system/files/dl/bist_m_sek1_praxishandbuch_mathematik_8_2012-04-16.pdf</a:t>
            </a:r>
            <a:r>
              <a:rPr lang="de-AT" sz="2200" dirty="0"/>
              <a:t>, Seite </a:t>
            </a:r>
            <a:r>
              <a:rPr lang="de-AT" sz="2200" dirty="0" smtClean="0"/>
              <a:t>22</a:t>
            </a:r>
            <a:r>
              <a:rPr lang="de-AT" sz="2200" dirty="0"/>
              <a:t>)</a:t>
            </a:r>
          </a:p>
        </p:txBody>
      </p:sp>
      <p:pic>
        <p:nvPicPr>
          <p:cNvPr id="819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09688" y="1909763"/>
            <a:ext cx="6524625" cy="303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5245870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normAutofit fontScale="90000"/>
          </a:bodyPr>
          <a:lstStyle/>
          <a:p>
            <a:r>
              <a:rPr lang="de-AT" dirty="0"/>
              <a:t>Beispiel Mathematik</a:t>
            </a:r>
            <a:br>
              <a:rPr lang="de-AT" dirty="0"/>
            </a:br>
            <a:r>
              <a:rPr lang="de-AT" sz="2200" dirty="0"/>
              <a:t>(</a:t>
            </a:r>
            <a:r>
              <a:rPr lang="de-AT" sz="2200" dirty="0">
                <a:hlinkClick r:id="rId2"/>
              </a:rPr>
              <a:t>https://www.bifie.at/system/files/dl/bist_m_sek1_praxishandbuch_mathematik_8_2012-04-16.pdf</a:t>
            </a:r>
            <a:r>
              <a:rPr lang="de-AT" sz="2200" dirty="0"/>
              <a:t>, Seite </a:t>
            </a:r>
            <a:r>
              <a:rPr lang="de-AT" sz="2200" dirty="0" smtClean="0"/>
              <a:t>22</a:t>
            </a:r>
            <a:r>
              <a:rPr lang="de-AT" sz="2200" dirty="0"/>
              <a:t>)</a:t>
            </a:r>
          </a:p>
        </p:txBody>
      </p:sp>
      <p:pic>
        <p:nvPicPr>
          <p:cNvPr id="921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14450" y="1724025"/>
            <a:ext cx="6515100" cy="3409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4958885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AT" dirty="0" smtClean="0"/>
              <a:t>Erläuterung weist auf Kriterien hin</a:t>
            </a:r>
            <a:endParaRPr lang="de-AT"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064" y="1901285"/>
            <a:ext cx="9159600" cy="2808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Ellipse 6"/>
          <p:cNvSpPr/>
          <p:nvPr/>
        </p:nvSpPr>
        <p:spPr>
          <a:xfrm>
            <a:off x="4476506" y="2498874"/>
            <a:ext cx="1944216" cy="504056"/>
          </a:xfrm>
          <a:prstGeom prst="ellipse">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de-AT"/>
          </a:p>
        </p:txBody>
      </p:sp>
      <p:sp>
        <p:nvSpPr>
          <p:cNvPr id="9" name="Ellipse 8"/>
          <p:cNvSpPr/>
          <p:nvPr/>
        </p:nvSpPr>
        <p:spPr>
          <a:xfrm>
            <a:off x="3068636" y="2801385"/>
            <a:ext cx="1944216" cy="504056"/>
          </a:xfrm>
          <a:prstGeom prst="ellipse">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de-AT"/>
          </a:p>
        </p:txBody>
      </p:sp>
      <p:sp>
        <p:nvSpPr>
          <p:cNvPr id="10" name="Ellipse 9"/>
          <p:cNvSpPr/>
          <p:nvPr/>
        </p:nvSpPr>
        <p:spPr>
          <a:xfrm>
            <a:off x="4019218" y="3742126"/>
            <a:ext cx="1944216" cy="504056"/>
          </a:xfrm>
          <a:prstGeom prst="ellipse">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de-AT"/>
          </a:p>
        </p:txBody>
      </p:sp>
      <p:sp>
        <p:nvSpPr>
          <p:cNvPr id="4" name="Textfeld 3"/>
          <p:cNvSpPr txBox="1"/>
          <p:nvPr/>
        </p:nvSpPr>
        <p:spPr>
          <a:xfrm>
            <a:off x="1992230" y="4736358"/>
            <a:ext cx="4968552" cy="1477328"/>
          </a:xfrm>
          <a:prstGeom prst="rect">
            <a:avLst/>
          </a:prstGeom>
          <a:noFill/>
        </p:spPr>
        <p:txBody>
          <a:bodyPr wrap="square" rtlCol="0">
            <a:spAutoFit/>
          </a:bodyPr>
          <a:lstStyle/>
          <a:p>
            <a:r>
              <a:rPr lang="de-AT" b="1" dirty="0" smtClean="0">
                <a:solidFill>
                  <a:schemeClr val="accent6">
                    <a:lumMod val="75000"/>
                  </a:schemeClr>
                </a:solidFill>
              </a:rPr>
              <a:t>Wert wird gelegt auf:</a:t>
            </a:r>
          </a:p>
          <a:p>
            <a:pPr marL="285750" indent="-285750">
              <a:buFont typeface="Arial" pitchFamily="34" charset="0"/>
              <a:buChar char="•"/>
            </a:pPr>
            <a:r>
              <a:rPr lang="de-AT" b="1" dirty="0" smtClean="0">
                <a:solidFill>
                  <a:schemeClr val="accent6">
                    <a:lumMod val="75000"/>
                  </a:schemeClr>
                </a:solidFill>
              </a:rPr>
              <a:t>Effizienz</a:t>
            </a:r>
          </a:p>
          <a:p>
            <a:pPr marL="285750" indent="-285750">
              <a:buFont typeface="Arial" pitchFamily="34" charset="0"/>
              <a:buChar char="•"/>
            </a:pPr>
            <a:r>
              <a:rPr lang="de-AT" b="1" dirty="0" smtClean="0">
                <a:solidFill>
                  <a:schemeClr val="accent6">
                    <a:lumMod val="75000"/>
                  </a:schemeClr>
                </a:solidFill>
              </a:rPr>
              <a:t>Angemessenheit der Planungsschritte</a:t>
            </a:r>
          </a:p>
          <a:p>
            <a:pPr marL="285750" indent="-285750">
              <a:buFont typeface="Arial" pitchFamily="34" charset="0"/>
              <a:buChar char="•"/>
            </a:pPr>
            <a:r>
              <a:rPr lang="de-AT" b="1" dirty="0" smtClean="0">
                <a:solidFill>
                  <a:schemeClr val="accent6">
                    <a:lumMod val="75000"/>
                  </a:schemeClr>
                </a:solidFill>
              </a:rPr>
              <a:t>Angemessenheit des angewendeten Wissens (Formeln)</a:t>
            </a:r>
            <a:endParaRPr lang="de-AT" b="1" dirty="0">
              <a:solidFill>
                <a:schemeClr val="accent6">
                  <a:lumMod val="75000"/>
                </a:schemeClr>
              </a:solidFill>
            </a:endParaRPr>
          </a:p>
        </p:txBody>
      </p:sp>
    </p:spTree>
    <p:extLst>
      <p:ext uri="{BB962C8B-B14F-4D97-AF65-F5344CB8AC3E}">
        <p14:creationId xmlns:p14="http://schemas.microsoft.com/office/powerpoint/2010/main" val="428243149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t>Notizensysteme</a:t>
            </a:r>
            <a:endParaRPr lang="de-AT" dirty="0"/>
          </a:p>
        </p:txBody>
      </p:sp>
      <p:sp>
        <p:nvSpPr>
          <p:cNvPr id="3" name="Inhaltsplatzhalter 2"/>
          <p:cNvSpPr>
            <a:spLocks noGrp="1"/>
          </p:cNvSpPr>
          <p:nvPr>
            <p:ph idx="1"/>
          </p:nvPr>
        </p:nvSpPr>
        <p:spPr/>
        <p:txBody>
          <a:bodyPr/>
          <a:lstStyle/>
          <a:p>
            <a:r>
              <a:rPr lang="en-US" sz="2000" dirty="0" err="1" smtClean="0"/>
              <a:t>Notizenhefte</a:t>
            </a:r>
            <a:r>
              <a:rPr lang="en-US" sz="2000" dirty="0" smtClean="0"/>
              <a:t> </a:t>
            </a:r>
          </a:p>
          <a:p>
            <a:r>
              <a:rPr lang="en-US" sz="2000" dirty="0" err="1" smtClean="0"/>
              <a:t>Kärtchen</a:t>
            </a:r>
            <a:endParaRPr lang="en-US" sz="2000" dirty="0" smtClean="0"/>
          </a:p>
          <a:p>
            <a:r>
              <a:rPr lang="en-US" sz="2000" dirty="0" err="1" smtClean="0"/>
              <a:t>Etiketten</a:t>
            </a:r>
            <a:endParaRPr lang="en-US" sz="2000" dirty="0" smtClean="0"/>
          </a:p>
        </p:txBody>
      </p:sp>
      <p:pic>
        <p:nvPicPr>
          <p:cNvPr id="2050" name="Picture 2" descr="http://tenerifeonlineshopping.com/userfiles/image/2011/stationary/spiralnotebook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2852936"/>
            <a:ext cx="2533650" cy="3381375"/>
          </a:xfrm>
          <a:prstGeom prst="rect">
            <a:avLst/>
          </a:prstGeom>
          <a:noFill/>
          <a:extLst>
            <a:ext uri="{909E8E84-426E-40DD-AFC4-6F175D3DCCD1}">
              <a14:hiddenFill xmlns:a14="http://schemas.microsoft.com/office/drawing/2010/main">
                <a:solidFill>
                  <a:srgbClr val="FFFFFF"/>
                </a:solidFill>
              </a14:hiddenFill>
            </a:ext>
          </a:extLst>
        </p:spPr>
      </p:pic>
      <p:sp>
        <p:nvSpPr>
          <p:cNvPr id="5" name="AutoShape 4" descr="http://www.inkfilling.com/images/productlg/Avery5163LabelsCompatibles.jpg"/>
          <p:cNvSpPr>
            <a:spLocks noChangeAspect="1" noChangeArrowheads="1"/>
          </p:cNvSpPr>
          <p:nvPr/>
        </p:nvSpPr>
        <p:spPr bwMode="auto">
          <a:xfrm>
            <a:off x="155575" y="-1257300"/>
            <a:ext cx="2057400" cy="26289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AT"/>
          </a:p>
        </p:txBody>
      </p:sp>
      <p:pic>
        <p:nvPicPr>
          <p:cNvPr id="7" name="Picture 2" descr="http://s7d5.scene7.com/is/image/Staples/s0221246_sc7?$splssku$"/>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35896" y="3356991"/>
            <a:ext cx="2373263" cy="2373263"/>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http://www.desktoplabels.com/pics/product7714Aimage.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04248" y="3140968"/>
            <a:ext cx="1933575" cy="24098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3645663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t>Lernportfolios</a:t>
            </a:r>
            <a:endParaRPr lang="de-AT" dirty="0"/>
          </a:p>
        </p:txBody>
      </p:sp>
      <p:sp>
        <p:nvSpPr>
          <p:cNvPr id="3" name="Inhaltsplatzhalter 2"/>
          <p:cNvSpPr>
            <a:spLocks noGrp="1"/>
          </p:cNvSpPr>
          <p:nvPr>
            <p:ph idx="1"/>
          </p:nvPr>
        </p:nvSpPr>
        <p:spPr/>
        <p:txBody>
          <a:bodyPr/>
          <a:lstStyle/>
          <a:p>
            <a:r>
              <a:rPr lang="de-AT" dirty="0" smtClean="0"/>
              <a:t>Sammeln</a:t>
            </a:r>
          </a:p>
          <a:p>
            <a:r>
              <a:rPr lang="de-AT" dirty="0" smtClean="0"/>
              <a:t>Reflektieren</a:t>
            </a:r>
          </a:p>
          <a:p>
            <a:r>
              <a:rPr lang="de-AT" dirty="0" smtClean="0"/>
              <a:t>Auswählen</a:t>
            </a:r>
            <a:endParaRPr lang="de-AT" dirty="0"/>
          </a:p>
        </p:txBody>
      </p:sp>
      <p:pic>
        <p:nvPicPr>
          <p:cNvPr id="3076" name="Picture 4" descr="http://3.bp.blogspot.com/_u65dHFKS9DM/TPXp-Avcq4I/AAAAAAAAADk/SF8cFoWyPOY/s1600/cmPortfolioImag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91922" y="1628800"/>
            <a:ext cx="3381375" cy="3381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2843405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t>Ermittlung von Gesamtbeurteilungen</a:t>
            </a:r>
            <a:endParaRPr lang="de-AT" dirty="0"/>
          </a:p>
        </p:txBody>
      </p:sp>
      <p:sp>
        <p:nvSpPr>
          <p:cNvPr id="3" name="Inhaltsplatzhalter 2"/>
          <p:cNvSpPr>
            <a:spLocks noGrp="1"/>
          </p:cNvSpPr>
          <p:nvPr>
            <p:ph idx="1"/>
          </p:nvPr>
        </p:nvSpPr>
        <p:spPr/>
        <p:txBody>
          <a:bodyPr/>
          <a:lstStyle/>
          <a:p>
            <a:r>
              <a:rPr lang="de-AT" sz="2000" dirty="0" smtClean="0"/>
              <a:t>„Praxisgängige </a:t>
            </a:r>
            <a:r>
              <a:rPr lang="de-AT" sz="2000" dirty="0"/>
              <a:t>Verfahren, v. a. die Anwendung von Punktesystemen und die Mittelwertberechnung von Noten, bleiben in </a:t>
            </a:r>
            <a:r>
              <a:rPr lang="de-AT" sz="2000" dirty="0" err="1"/>
              <a:t>SchUG</a:t>
            </a:r>
            <a:r>
              <a:rPr lang="de-AT" sz="2000" dirty="0"/>
              <a:t> und LBVO nicht nur unerwähnt, sie werden durch die geltende Rechtslage (und das Skalenniveau der Noten) im Grunde sogar ausgeschlossen</a:t>
            </a:r>
            <a:r>
              <a:rPr lang="de-AT" sz="2000" dirty="0" smtClean="0"/>
              <a:t>.“</a:t>
            </a:r>
          </a:p>
          <a:p>
            <a:r>
              <a:rPr lang="de-AT" sz="2000" dirty="0" smtClean="0"/>
              <a:t>„Die </a:t>
            </a:r>
            <a:r>
              <a:rPr lang="de-AT" sz="2000" dirty="0"/>
              <a:t>Verpflichtung zur Benotung jeder Einzelprüfung ist schon deshalb problematisch, weil nicht jede Prüfung jene Aufgabenvielfalt aufweist und aufweisen kann, die eine Einordnung der gezeigten Leistung unter die fünf Notenstufen erlaubt</a:t>
            </a:r>
            <a:r>
              <a:rPr lang="de-AT" sz="2000" dirty="0" smtClean="0"/>
              <a:t>.“</a:t>
            </a:r>
            <a:endParaRPr lang="de-AT" sz="2000" dirty="0"/>
          </a:p>
          <a:p>
            <a:endParaRPr lang="de-AT" sz="2000" dirty="0"/>
          </a:p>
        </p:txBody>
      </p:sp>
    </p:spTree>
    <p:extLst>
      <p:ext uri="{BB962C8B-B14F-4D97-AF65-F5344CB8AC3E}">
        <p14:creationId xmlns:p14="http://schemas.microsoft.com/office/powerpoint/2010/main" val="58959470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t>Rechtslage &amp; Praxis klaffen auseinander</a:t>
            </a:r>
            <a:endParaRPr lang="de-AT" dirty="0"/>
          </a:p>
        </p:txBody>
      </p:sp>
      <p:sp>
        <p:nvSpPr>
          <p:cNvPr id="3" name="Inhaltsplatzhalter 2"/>
          <p:cNvSpPr>
            <a:spLocks noGrp="1"/>
          </p:cNvSpPr>
          <p:nvPr>
            <p:ph idx="1"/>
          </p:nvPr>
        </p:nvSpPr>
        <p:spPr/>
        <p:txBody>
          <a:bodyPr/>
          <a:lstStyle/>
          <a:p>
            <a:pPr marL="0" indent="0">
              <a:buNone/>
            </a:pPr>
            <a:r>
              <a:rPr lang="de-AT" sz="2000" dirty="0" smtClean="0"/>
              <a:t>„Verfahren</a:t>
            </a:r>
            <a:r>
              <a:rPr lang="de-AT" sz="2000" dirty="0"/>
              <a:t>, in denen Prüfungsnoten auf die Addition von Punkten oder Fehlern zurückgehen, unterscheiden kaum zwischen Reproduktionsleistungen einerseits und eigenständigen bzw. selbstständigen Leistungen andererseits sowie zwischen wesentlichen und darüber hinausgehenden Bereichen. Das ermittelte Punkte- oder Fehlerkonglomerat kann nicht begründet auf die inhaltlich bestimmten Notenkategorien der LBVO bezogen werden.</a:t>
            </a:r>
          </a:p>
          <a:p>
            <a:pPr marL="0" indent="0">
              <a:buNone/>
            </a:pPr>
            <a:r>
              <a:rPr lang="de-AT" sz="2000" dirty="0"/>
              <a:t>Vor diesem Hintergrund erscheint die verbreitete Usance, eine positive Note ab Erreichen der 50-%-Punktemarke zu vergeben, besonders problematisch. Für diese Marke existiert in der LBVO kein Anhaltspunkt. Auch ist immer inhaltlich zu fragen, in welchen Leistungsbereichen ein/e Schüler/in diese Punkte erzielt hat und ob dieses Leistungsbild der qualitativen und eben nicht quantitativen Beschreibung einer Notenstufe entspricht</a:t>
            </a:r>
            <a:r>
              <a:rPr lang="de-AT" sz="2000" dirty="0" smtClean="0"/>
              <a:t>.“ (Eder et al 2009)</a:t>
            </a:r>
            <a:endParaRPr lang="de-AT" sz="2000" dirty="0"/>
          </a:p>
        </p:txBody>
      </p:sp>
    </p:spTree>
    <p:extLst>
      <p:ext uri="{BB962C8B-B14F-4D97-AF65-F5344CB8AC3E}">
        <p14:creationId xmlns:p14="http://schemas.microsoft.com/office/powerpoint/2010/main" val="35485176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t>Denkpause</a:t>
            </a:r>
            <a:endParaRPr lang="de-AT" dirty="0"/>
          </a:p>
        </p:txBody>
      </p:sp>
      <p:sp>
        <p:nvSpPr>
          <p:cNvPr id="3" name="Inhaltsplatzhalter 2"/>
          <p:cNvSpPr>
            <a:spLocks noGrp="1"/>
          </p:cNvSpPr>
          <p:nvPr>
            <p:ph idx="1"/>
          </p:nvPr>
        </p:nvSpPr>
        <p:spPr/>
        <p:txBody>
          <a:bodyPr/>
          <a:lstStyle/>
          <a:p>
            <a:pPr marL="0" indent="0">
              <a:buNone/>
            </a:pPr>
            <a:r>
              <a:rPr lang="de-AT" dirty="0" smtClean="0"/>
              <a:t>Wie und wann mache ich</a:t>
            </a:r>
          </a:p>
          <a:p>
            <a:r>
              <a:rPr lang="de-AT" dirty="0" smtClean="0"/>
              <a:t>Informationsfeststellungen?</a:t>
            </a:r>
          </a:p>
          <a:p>
            <a:r>
              <a:rPr lang="de-AT" dirty="0" smtClean="0"/>
              <a:t>Punktuelle Leistungsfeststellungen?</a:t>
            </a:r>
          </a:p>
          <a:p>
            <a:r>
              <a:rPr lang="de-AT" dirty="0" smtClean="0"/>
              <a:t>Unterrichtsbegleitende Feststellungen?</a:t>
            </a:r>
          </a:p>
          <a:p>
            <a:r>
              <a:rPr lang="de-AT" dirty="0" smtClean="0"/>
              <a:t>Welche werden auch benotet?</a:t>
            </a:r>
            <a:endParaRPr lang="de-AT" dirty="0"/>
          </a:p>
        </p:txBody>
      </p:sp>
      <p:sp>
        <p:nvSpPr>
          <p:cNvPr id="4" name="Textplatzhalter 3"/>
          <p:cNvSpPr>
            <a:spLocks noGrp="1"/>
          </p:cNvSpPr>
          <p:nvPr>
            <p:ph type="body" sz="half" idx="2"/>
          </p:nvPr>
        </p:nvSpPr>
        <p:spPr/>
        <p:txBody>
          <a:bodyPr/>
          <a:lstStyle/>
          <a:p>
            <a:endParaRPr lang="de-AT"/>
          </a:p>
        </p:txBody>
      </p:sp>
      <p:pic>
        <p:nvPicPr>
          <p:cNvPr id="6" name="Grafi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3528" y="2276872"/>
            <a:ext cx="2527461" cy="3573016"/>
          </a:xfrm>
          <a:prstGeom prst="rect">
            <a:avLst/>
          </a:prstGeom>
        </p:spPr>
      </p:pic>
    </p:spTree>
    <p:extLst>
      <p:ext uri="{BB962C8B-B14F-4D97-AF65-F5344CB8AC3E}">
        <p14:creationId xmlns:p14="http://schemas.microsoft.com/office/powerpoint/2010/main" val="117697195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t>Rechtslage &amp; Praxis klaffen auseinander</a:t>
            </a:r>
            <a:endParaRPr lang="de-AT" dirty="0"/>
          </a:p>
        </p:txBody>
      </p:sp>
      <p:sp>
        <p:nvSpPr>
          <p:cNvPr id="3" name="Inhaltsplatzhalter 2"/>
          <p:cNvSpPr>
            <a:spLocks noGrp="1"/>
          </p:cNvSpPr>
          <p:nvPr>
            <p:ph idx="1"/>
          </p:nvPr>
        </p:nvSpPr>
        <p:spPr/>
        <p:txBody>
          <a:bodyPr/>
          <a:lstStyle/>
          <a:p>
            <a:pPr marL="0" indent="0">
              <a:buNone/>
            </a:pPr>
            <a:r>
              <a:rPr lang="de-AT" sz="2000" dirty="0" smtClean="0"/>
              <a:t>„Das </a:t>
            </a:r>
            <a:r>
              <a:rPr lang="de-AT" sz="2000" dirty="0"/>
              <a:t>Gebot der differenzierten inhaltlichen Wägung besteht auch zwischen den Leistungsfeststellungen. Auch hier dürfte die übliche Bildung eines arithmetischen Mittels über mehrere Leistungsfeststellungen hinweg nur selten rechtskonform und sachgerecht sein. Abgesehen davon, dass mit </a:t>
            </a:r>
            <a:r>
              <a:rPr lang="de-AT" sz="2000" dirty="0" err="1"/>
              <a:t>ordinal</a:t>
            </a:r>
            <a:r>
              <a:rPr lang="de-AT" sz="2000" dirty="0"/>
              <a:t> skalierten Daten Mittelwertberechnungen grundsätzlich nicht vorgenommen werden </a:t>
            </a:r>
            <a:r>
              <a:rPr lang="de-AT" sz="2000" dirty="0" smtClean="0"/>
              <a:t>sollten, kann </a:t>
            </a:r>
            <a:r>
              <a:rPr lang="de-AT" sz="2000" dirty="0"/>
              <a:t>die Bildung des Mittelwerts zudem lediglich das Kriterium der Anzahl der Leistungsfeststellungen berücksichtigen, weder aber die anderen in § 3 Abs. 5 LBVO angeführten Kriterien (Stoffumfang, Schwierigkeitsgrad) noch das Gebot, nach Maßgabe der fachlichen Eigenart des Unterrichtsgegenstandes und des Aufbaues des Lehrstoffes dem auf einer Schulstufe zuletzt erreichten Leistungsstand das größere Gewicht zuzumessen (§ 20 LBVO</a:t>
            </a:r>
            <a:r>
              <a:rPr lang="de-AT" sz="2000" dirty="0" smtClean="0"/>
              <a:t>).“ (Eder et al)</a:t>
            </a:r>
            <a:endParaRPr lang="de-AT" sz="2000" dirty="0"/>
          </a:p>
          <a:p>
            <a:endParaRPr lang="de-AT" sz="2000" dirty="0"/>
          </a:p>
        </p:txBody>
      </p:sp>
    </p:spTree>
    <p:extLst>
      <p:ext uri="{BB962C8B-B14F-4D97-AF65-F5344CB8AC3E}">
        <p14:creationId xmlns:p14="http://schemas.microsoft.com/office/powerpoint/2010/main" val="22539814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t>Was </a:t>
            </a:r>
            <a:r>
              <a:rPr lang="de-AT" i="1" dirty="0" smtClean="0"/>
              <a:t>muss</a:t>
            </a:r>
            <a:r>
              <a:rPr lang="de-AT" dirty="0" smtClean="0"/>
              <a:t> benotet werden?</a:t>
            </a:r>
            <a:endParaRPr lang="de-AT" dirty="0"/>
          </a:p>
        </p:txBody>
      </p:sp>
      <p:sp>
        <p:nvSpPr>
          <p:cNvPr id="3" name="Inhaltsplatzhalter 2"/>
          <p:cNvSpPr>
            <a:spLocks noGrp="1"/>
          </p:cNvSpPr>
          <p:nvPr>
            <p:ph idx="1"/>
          </p:nvPr>
        </p:nvSpPr>
        <p:spPr/>
        <p:txBody>
          <a:bodyPr/>
          <a:lstStyle/>
          <a:p>
            <a:r>
              <a:rPr lang="de-AT" dirty="0" smtClean="0"/>
              <a:t>Leistungsfeststellung ist KEINE Bewertung in Form einer Note, sondern nur ein Vorgang des </a:t>
            </a:r>
            <a:r>
              <a:rPr lang="de-AT" dirty="0" smtClean="0"/>
              <a:t>Messens. Aufgezeichnet wird das Ergebnis („score“), nicht eine Note.</a:t>
            </a:r>
            <a:endParaRPr lang="de-AT" dirty="0" smtClean="0"/>
          </a:p>
          <a:p>
            <a:r>
              <a:rPr lang="de-AT" dirty="0" smtClean="0"/>
              <a:t>Leistungsfeststellungen im Rahmen geregelter </a:t>
            </a:r>
            <a:r>
              <a:rPr lang="de-AT" dirty="0" smtClean="0"/>
              <a:t>Leistungsbeurteilungsformen wie mündliche Prüfungen </a:t>
            </a:r>
            <a:r>
              <a:rPr lang="de-AT" dirty="0" smtClean="0"/>
              <a:t>oder Schularbeiten </a:t>
            </a:r>
            <a:r>
              <a:rPr lang="de-AT" dirty="0" smtClean="0"/>
              <a:t>müssen </a:t>
            </a:r>
            <a:r>
              <a:rPr lang="de-AT" dirty="0" smtClean="0"/>
              <a:t>auch benotet </a:t>
            </a:r>
            <a:r>
              <a:rPr lang="de-AT" dirty="0" smtClean="0"/>
              <a:t>werden (s. LBVO</a:t>
            </a:r>
            <a:r>
              <a:rPr lang="de-AT" dirty="0" smtClean="0"/>
              <a:t>). Diese </a:t>
            </a:r>
            <a:r>
              <a:rPr lang="de-AT" dirty="0" smtClean="0"/>
              <a:t>Benotung (Bewerten) erfolgt nachdem die Leistung festgestellt wird.</a:t>
            </a:r>
            <a:endParaRPr lang="de-AT" dirty="0"/>
          </a:p>
        </p:txBody>
      </p:sp>
    </p:spTree>
    <p:extLst>
      <p:ext uri="{BB962C8B-B14F-4D97-AF65-F5344CB8AC3E}">
        <p14:creationId xmlns:p14="http://schemas.microsoft.com/office/powerpoint/2010/main" val="40273474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95536" y="404664"/>
            <a:ext cx="7210797" cy="1143000"/>
          </a:xfrm>
        </p:spPr>
        <p:txBody>
          <a:bodyPr/>
          <a:lstStyle/>
          <a:p>
            <a:r>
              <a:rPr lang="de-AT" dirty="0"/>
              <a:t>Unterrichtsbegleitende </a:t>
            </a:r>
            <a:r>
              <a:rPr lang="de-AT" dirty="0" smtClean="0"/>
              <a:t>vs. </a:t>
            </a:r>
            <a:r>
              <a:rPr lang="de-AT" dirty="0"/>
              <a:t>punktuelle Leistungsfeststellungen</a:t>
            </a:r>
            <a:br>
              <a:rPr lang="de-AT" dirty="0"/>
            </a:br>
            <a:endParaRPr lang="de-AT" dirty="0"/>
          </a:p>
        </p:txBody>
      </p:sp>
      <p:sp>
        <p:nvSpPr>
          <p:cNvPr id="3" name="Inhaltsplatzhalter 2"/>
          <p:cNvSpPr>
            <a:spLocks noGrp="1"/>
          </p:cNvSpPr>
          <p:nvPr>
            <p:ph idx="1"/>
          </p:nvPr>
        </p:nvSpPr>
        <p:spPr>
          <a:xfrm>
            <a:off x="395536" y="1340768"/>
            <a:ext cx="8229600" cy="4525963"/>
          </a:xfrm>
        </p:spPr>
        <p:txBody>
          <a:bodyPr/>
          <a:lstStyle/>
          <a:p>
            <a:pPr marL="0" indent="0">
              <a:buNone/>
            </a:pPr>
            <a:r>
              <a:rPr lang="de-AT" sz="2000" dirty="0" smtClean="0"/>
              <a:t>„Der </a:t>
            </a:r>
            <a:r>
              <a:rPr lang="de-AT" sz="2000" dirty="0"/>
              <a:t>Gesetzgeber priorisiert die Feststellung der Mitarbeit gegenüber den punktuellen Prüfungsformen deutlich (vgl. auch Erl. Bem. In RV 431 der Beil. [XVIII. GP]):</a:t>
            </a:r>
          </a:p>
          <a:p>
            <a:r>
              <a:rPr lang="de-AT" sz="1800" dirty="0"/>
              <a:t>§ 3 Abs. 1 LBVO nennt die Mitarbeitsfeststellung als erste Prüfungsform, kennzeichnet alle anderen Formen als „besondere“ und signalisiert auf diese Weise, dass der Mitarbeitsfeststellung der Status einer tragenden diagnostischen Säule zukommt.</a:t>
            </a:r>
          </a:p>
          <a:p>
            <a:r>
              <a:rPr lang="de-AT" sz="1800" dirty="0"/>
              <a:t>Die Mitarbeitsfeststellung ist die einzige zwingend in allen Unterrichtsgegenständen anzuwendende Prüfungsform; für alle anderen Formen existieren Einsatzbeschränkungen.</a:t>
            </a:r>
          </a:p>
          <a:p>
            <a:r>
              <a:rPr lang="de-AT" sz="1800" dirty="0"/>
              <a:t>Die Mitarbeitsfeststellung ist den anderen Prüfungsformen gleichwertig (§ 3 Abs. 5 LBVO).</a:t>
            </a:r>
          </a:p>
          <a:p>
            <a:r>
              <a:rPr lang="de-AT" sz="1800" dirty="0"/>
              <a:t>Soweit lehrplanmäßig keine Schularbeiten vorgesehen sind, kann sich die Jahresbeurteilung ausschließlich unterrichtsbegleitend ergeben.</a:t>
            </a:r>
          </a:p>
          <a:p>
            <a:r>
              <a:rPr lang="de-AT" sz="1800" dirty="0"/>
              <a:t>Für punktuelle Prüfungen existiert ein generelles Sparsamkeitsgebot (nur so viele, wie unbedingt notwendig, § 3 Abs. 4 LBVO</a:t>
            </a:r>
            <a:r>
              <a:rPr lang="de-AT" sz="1800" dirty="0" smtClean="0"/>
              <a:t>).“</a:t>
            </a:r>
            <a:r>
              <a:rPr lang="de-AT" sz="2000" dirty="0" smtClean="0"/>
              <a:t> (Eder et al 2009)</a:t>
            </a:r>
            <a:endParaRPr lang="de-AT" sz="2000" dirty="0"/>
          </a:p>
          <a:p>
            <a:endParaRPr lang="de-AT" sz="2000" dirty="0"/>
          </a:p>
        </p:txBody>
      </p:sp>
    </p:spTree>
    <p:extLst>
      <p:ext uri="{BB962C8B-B14F-4D97-AF65-F5344CB8AC3E}">
        <p14:creationId xmlns:p14="http://schemas.microsoft.com/office/powerpoint/2010/main" val="7283104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t>Unterrichtsbegleitende Formen haben Vorrang</a:t>
            </a:r>
            <a:endParaRPr lang="de-AT" dirty="0"/>
          </a:p>
        </p:txBody>
      </p:sp>
      <p:sp>
        <p:nvSpPr>
          <p:cNvPr id="3" name="Inhaltsplatzhalter 2"/>
          <p:cNvSpPr>
            <a:spLocks noGrp="1"/>
          </p:cNvSpPr>
          <p:nvPr>
            <p:ph idx="1"/>
          </p:nvPr>
        </p:nvSpPr>
        <p:spPr/>
        <p:txBody>
          <a:bodyPr/>
          <a:lstStyle/>
          <a:p>
            <a:pPr marL="0" indent="0">
              <a:buNone/>
            </a:pPr>
            <a:r>
              <a:rPr lang="de-AT" sz="2000" dirty="0" smtClean="0"/>
              <a:t>„Grundsätzlich </a:t>
            </a:r>
            <a:r>
              <a:rPr lang="de-AT" sz="2000" dirty="0"/>
              <a:t>ist eine Verlagerung </a:t>
            </a:r>
            <a:r>
              <a:rPr lang="de-AT" sz="2000" dirty="0" smtClean="0"/>
              <a:t>des Gewichtes</a:t>
            </a:r>
            <a:r>
              <a:rPr lang="de-AT" sz="2000" dirty="0" smtClean="0">
                <a:solidFill>
                  <a:srgbClr val="00B050"/>
                </a:solidFill>
              </a:rPr>
              <a:t> </a:t>
            </a:r>
            <a:r>
              <a:rPr lang="de-AT" sz="2000" dirty="0"/>
              <a:t>weg von punktuellen </a:t>
            </a:r>
            <a:r>
              <a:rPr lang="de-AT" sz="2000" dirty="0" smtClean="0"/>
              <a:t>zu </a:t>
            </a:r>
            <a:r>
              <a:rPr lang="de-AT" sz="2000" dirty="0"/>
              <a:t>unterrichtsbegleitenden Formen der Leistungsfeststellung wünschenswert</a:t>
            </a:r>
            <a:r>
              <a:rPr lang="de-AT" sz="2000" b="1" dirty="0"/>
              <a:t> </a:t>
            </a:r>
            <a:r>
              <a:rPr lang="de-AT" sz="2000" dirty="0"/>
              <a:t>aufgrund</a:t>
            </a:r>
          </a:p>
          <a:p>
            <a:r>
              <a:rPr lang="de-AT" sz="2000" dirty="0"/>
              <a:t>einer erhöhten Zuverlässigkeit (Einbeziehung einer größeren Zahl von Leistungsdaten),</a:t>
            </a:r>
          </a:p>
          <a:p>
            <a:r>
              <a:rPr lang="de-AT" sz="2000" dirty="0"/>
              <a:t>einer erhöhten Validität durch Diagnose in </a:t>
            </a:r>
            <a:r>
              <a:rPr lang="de-AT" sz="2000" dirty="0" smtClean="0"/>
              <a:t>‚natürlichen‘ </a:t>
            </a:r>
            <a:r>
              <a:rPr lang="de-AT" sz="2000" dirty="0"/>
              <a:t>Situationen,</a:t>
            </a:r>
          </a:p>
          <a:p>
            <a:r>
              <a:rPr lang="de-AT" sz="2000" dirty="0"/>
              <a:t>einer gleichmäßigeren Belastung der </a:t>
            </a:r>
            <a:r>
              <a:rPr lang="de-AT" sz="2000" dirty="0" smtClean="0"/>
              <a:t>Schüler/innen </a:t>
            </a:r>
            <a:r>
              <a:rPr lang="de-AT" sz="2000" dirty="0"/>
              <a:t>und</a:t>
            </a:r>
          </a:p>
          <a:p>
            <a:r>
              <a:rPr lang="de-AT" sz="2000" dirty="0"/>
              <a:t>der Erfassung eines vielfältigeren Leistungsspektrums</a:t>
            </a:r>
            <a:r>
              <a:rPr lang="de-AT" sz="2000" dirty="0" smtClean="0"/>
              <a:t>.</a:t>
            </a:r>
          </a:p>
          <a:p>
            <a:pPr marL="0" indent="0">
              <a:buNone/>
            </a:pPr>
            <a:r>
              <a:rPr lang="de-AT" sz="2000" dirty="0"/>
              <a:t>Ursprünglich wurden von der Priorisierung der Mitarbeitsfeststellung zudem Rückwirkungen auf die Unterrichtsgestaltung erwartet, weil </a:t>
            </a:r>
            <a:r>
              <a:rPr lang="de-AT" sz="2000" dirty="0" smtClean="0"/>
              <a:t>‚diese </a:t>
            </a:r>
            <a:r>
              <a:rPr lang="de-AT" sz="2000" dirty="0"/>
              <a:t>Form der Leistungsfeststellung bei dem aus pädagogischer Sicht zu bevorzugenden Arbeitsunterricht, nicht jedoch beim Frontalunterricht verwirklichbar </a:t>
            </a:r>
            <a:r>
              <a:rPr lang="de-AT" sz="2000" dirty="0" smtClean="0"/>
              <a:t>ist‘ </a:t>
            </a:r>
            <a:r>
              <a:rPr lang="de-AT" sz="2000" dirty="0"/>
              <a:t>(</a:t>
            </a:r>
            <a:r>
              <a:rPr lang="de-AT" sz="2000" dirty="0" err="1"/>
              <a:t>Jonak</a:t>
            </a:r>
            <a:r>
              <a:rPr lang="de-AT" sz="2000" dirty="0"/>
              <a:t> 1984: 34</a:t>
            </a:r>
            <a:r>
              <a:rPr lang="de-AT" sz="2000" dirty="0" smtClean="0"/>
              <a:t>).“ (Eder et al 2009)</a:t>
            </a:r>
            <a:endParaRPr lang="de-AT" sz="2000" dirty="0"/>
          </a:p>
          <a:p>
            <a:endParaRPr lang="de-AT" sz="2000" dirty="0"/>
          </a:p>
        </p:txBody>
      </p:sp>
    </p:spTree>
    <p:extLst>
      <p:ext uri="{BB962C8B-B14F-4D97-AF65-F5344CB8AC3E}">
        <p14:creationId xmlns:p14="http://schemas.microsoft.com/office/powerpoint/2010/main" val="25208075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Rechtslage und Praxis klaffen </a:t>
            </a:r>
            <a:r>
              <a:rPr lang="de-AT" dirty="0" smtClean="0"/>
              <a:t>auseinander </a:t>
            </a:r>
            <a:r>
              <a:rPr lang="de-AT" sz="1600" dirty="0" smtClean="0"/>
              <a:t>(vgl. Eder et al 2009)</a:t>
            </a:r>
            <a:endParaRPr lang="de-AT" sz="1600" dirty="0"/>
          </a:p>
        </p:txBody>
      </p:sp>
      <p:sp>
        <p:nvSpPr>
          <p:cNvPr id="3" name="Inhaltsplatzhalter 2"/>
          <p:cNvSpPr>
            <a:spLocks noGrp="1"/>
          </p:cNvSpPr>
          <p:nvPr>
            <p:ph idx="1"/>
          </p:nvPr>
        </p:nvSpPr>
        <p:spPr>
          <a:xfrm>
            <a:off x="457200" y="1600200"/>
            <a:ext cx="8435280" cy="4525963"/>
          </a:xfrm>
        </p:spPr>
        <p:txBody>
          <a:bodyPr/>
          <a:lstStyle/>
          <a:p>
            <a:pPr marL="0" indent="0">
              <a:buNone/>
            </a:pPr>
            <a:r>
              <a:rPr lang="de-AT" sz="2000" dirty="0" smtClean="0"/>
              <a:t>Abweichungen in der Praxis bei der Mitarbeitsfeststellung:</a:t>
            </a:r>
          </a:p>
          <a:p>
            <a:r>
              <a:rPr lang="de-AT" sz="2000" dirty="0" smtClean="0"/>
              <a:t>Mitarbeit hat </a:t>
            </a:r>
            <a:r>
              <a:rPr lang="de-AT" sz="2000" dirty="0"/>
              <a:t>häufig nur den Status eines „Züngleins an der Waage“.</a:t>
            </a:r>
          </a:p>
          <a:p>
            <a:r>
              <a:rPr lang="de-AT" sz="2000" dirty="0" smtClean="0"/>
              <a:t>Mitarbeit umfasst oft </a:t>
            </a:r>
            <a:r>
              <a:rPr lang="de-AT" sz="2000" dirty="0"/>
              <a:t>nur </a:t>
            </a:r>
            <a:r>
              <a:rPr lang="de-AT" sz="2000" dirty="0" smtClean="0"/>
              <a:t>Teile des Leistungsspektrums , </a:t>
            </a:r>
            <a:r>
              <a:rPr lang="de-AT" sz="2000" dirty="0"/>
              <a:t>z. B. </a:t>
            </a:r>
            <a:r>
              <a:rPr lang="de-AT" sz="2000" dirty="0" smtClean="0"/>
              <a:t>„</a:t>
            </a:r>
            <a:r>
              <a:rPr lang="de-AT" sz="2000" dirty="0"/>
              <a:t>Bankfragen“.</a:t>
            </a:r>
          </a:p>
          <a:p>
            <a:r>
              <a:rPr lang="de-AT" sz="2000" dirty="0" smtClean="0"/>
              <a:t>im </a:t>
            </a:r>
            <a:r>
              <a:rPr lang="de-AT" sz="2000" dirty="0"/>
              <a:t>Widerspruch zu § 18 Abs. 5 </a:t>
            </a:r>
            <a:r>
              <a:rPr lang="de-AT" sz="2000" dirty="0" err="1"/>
              <a:t>SchUG</a:t>
            </a:r>
            <a:r>
              <a:rPr lang="de-AT" sz="2000" dirty="0"/>
              <a:t> (Verbot der Einbeziehung des Verhaltens des Schülers / der Schülerin in die Leistungsbeurteilung) </a:t>
            </a:r>
            <a:r>
              <a:rPr lang="de-AT" sz="2000" dirty="0" smtClean="0"/>
              <a:t>ist Mitarbeit eine Beurteilung von Verhalten </a:t>
            </a:r>
            <a:r>
              <a:rPr lang="de-AT" sz="2000" dirty="0"/>
              <a:t>(Disziplinierung</a:t>
            </a:r>
            <a:r>
              <a:rPr lang="de-AT" sz="2000" dirty="0" smtClean="0"/>
              <a:t>) statt Leistungen.</a:t>
            </a:r>
            <a:endParaRPr lang="de-AT" sz="2000" dirty="0"/>
          </a:p>
          <a:p>
            <a:r>
              <a:rPr lang="de-AT" sz="2000" dirty="0" smtClean="0"/>
              <a:t>Testähnliche Feststellung wie „schriftliche Mitarbeitsüberprüfung“ oder „kleine Tests“ sind vielmehr </a:t>
            </a:r>
            <a:r>
              <a:rPr lang="de-AT" sz="2000" dirty="0"/>
              <a:t>Miniaturen besonderer </a:t>
            </a:r>
            <a:r>
              <a:rPr lang="de-AT" sz="2000" dirty="0" smtClean="0"/>
              <a:t>Leistungs-feststellungen und  konterkarieren die </a:t>
            </a:r>
            <a:r>
              <a:rPr lang="de-AT" sz="2000" dirty="0"/>
              <a:t>Grundidee der </a:t>
            </a:r>
            <a:r>
              <a:rPr lang="de-AT" sz="2000" dirty="0" smtClean="0"/>
              <a:t>Mitarbeits-feststellung</a:t>
            </a:r>
            <a:r>
              <a:rPr lang="de-AT" sz="2000" dirty="0"/>
              <a:t>: </a:t>
            </a:r>
            <a:r>
              <a:rPr lang="de-AT" sz="2000" dirty="0" smtClean="0"/>
              <a:t>„</a:t>
            </a:r>
            <a:r>
              <a:rPr lang="de-AT" sz="2000" b="1" dirty="0" smtClean="0"/>
              <a:t>Mitgearbeitet </a:t>
            </a:r>
            <a:r>
              <a:rPr lang="de-AT" sz="2000" b="1" dirty="0"/>
              <a:t>werden kann, wenn und solange unterrichtet, nicht mehr aber, wenn der Unterricht zu Prüfungszwecken still gelegt wird</a:t>
            </a:r>
            <a:r>
              <a:rPr lang="de-AT" sz="2000" dirty="0" smtClean="0"/>
              <a:t>.“</a:t>
            </a:r>
            <a:endParaRPr lang="de-AT" sz="2000" dirty="0"/>
          </a:p>
          <a:p>
            <a:endParaRPr lang="de-AT" sz="2000" dirty="0"/>
          </a:p>
        </p:txBody>
      </p:sp>
    </p:spTree>
    <p:extLst>
      <p:ext uri="{BB962C8B-B14F-4D97-AF65-F5344CB8AC3E}">
        <p14:creationId xmlns:p14="http://schemas.microsoft.com/office/powerpoint/2010/main" val="32685666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6635080" cy="1143000"/>
          </a:xfrm>
        </p:spPr>
        <p:txBody>
          <a:bodyPr/>
          <a:lstStyle/>
          <a:p>
            <a:r>
              <a:rPr lang="de-AT" dirty="0"/>
              <a:t>Praxisprobleme bei der </a:t>
            </a:r>
            <a:r>
              <a:rPr lang="de-AT" dirty="0" err="1"/>
              <a:t>summativen</a:t>
            </a:r>
            <a:r>
              <a:rPr lang="de-AT" dirty="0"/>
              <a:t> Beurteilung (LFLB) </a:t>
            </a:r>
            <a:r>
              <a:rPr lang="de-AT" sz="1600" dirty="0"/>
              <a:t>(s. Eder et al,  </a:t>
            </a:r>
            <a:r>
              <a:rPr lang="de-AT" sz="1600" dirty="0">
                <a:hlinkClick r:id="rId2"/>
              </a:rPr>
              <a:t>https://www.bifie.at/buch/1024/b/6</a:t>
            </a:r>
            <a:r>
              <a:rPr lang="de-AT" sz="1600" dirty="0"/>
              <a:t> )</a:t>
            </a:r>
          </a:p>
        </p:txBody>
      </p:sp>
      <p:graphicFrame>
        <p:nvGraphicFramePr>
          <p:cNvPr id="3" name="Diagramm 2"/>
          <p:cNvGraphicFramePr/>
          <p:nvPr>
            <p:extLst>
              <p:ext uri="{D42A27DB-BD31-4B8C-83A1-F6EECF244321}">
                <p14:modId xmlns:p14="http://schemas.microsoft.com/office/powerpoint/2010/main" val="1075140696"/>
              </p:ext>
            </p:extLst>
          </p:nvPr>
        </p:nvGraphicFramePr>
        <p:xfrm>
          <a:off x="-1044624" y="1556792"/>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feld 4"/>
          <p:cNvSpPr txBox="1"/>
          <p:nvPr/>
        </p:nvSpPr>
        <p:spPr>
          <a:xfrm>
            <a:off x="3635896" y="1628800"/>
            <a:ext cx="5112568" cy="5355312"/>
          </a:xfrm>
          <a:prstGeom prst="rect">
            <a:avLst/>
          </a:prstGeom>
          <a:noFill/>
        </p:spPr>
        <p:txBody>
          <a:bodyPr wrap="square" rtlCol="0">
            <a:spAutoFit/>
          </a:bodyPr>
          <a:lstStyle/>
          <a:p>
            <a:r>
              <a:rPr lang="de-AT" b="1" dirty="0" smtClean="0">
                <a:solidFill>
                  <a:schemeClr val="accent5">
                    <a:lumMod val="75000"/>
                  </a:schemeClr>
                </a:solidFill>
              </a:rPr>
              <a:t>Leistungsfeststellung &amp; Leistungsbeurteilung</a:t>
            </a:r>
          </a:p>
          <a:p>
            <a:r>
              <a:rPr lang="de-AT" dirty="0" smtClean="0"/>
              <a:t>2. Die LFLB erfolgt </a:t>
            </a:r>
            <a:r>
              <a:rPr lang="de-AT" i="1" dirty="0" smtClean="0"/>
              <a:t>punktuell</a:t>
            </a:r>
            <a:r>
              <a:rPr lang="de-AT" dirty="0" smtClean="0"/>
              <a:t> (Einzelprüfung) sowie </a:t>
            </a:r>
            <a:r>
              <a:rPr lang="de-AT" i="1" dirty="0" smtClean="0"/>
              <a:t>unterrichtsbegleitend</a:t>
            </a:r>
            <a:r>
              <a:rPr lang="de-AT" dirty="0" smtClean="0"/>
              <a:t> (Mitarbeit), wobei der Gesetzgeber die Mitarbeitsfeststellung gegenüber punktuellen </a:t>
            </a:r>
            <a:r>
              <a:rPr lang="de-AT" dirty="0"/>
              <a:t>Prüfungsformen deutlich </a:t>
            </a:r>
            <a:r>
              <a:rPr lang="de-AT" dirty="0" smtClean="0"/>
              <a:t>priorisiert (§</a:t>
            </a:r>
            <a:r>
              <a:rPr lang="de-AT" dirty="0"/>
              <a:t> 3 Abs. 1 </a:t>
            </a:r>
            <a:r>
              <a:rPr lang="de-AT" dirty="0" smtClean="0"/>
              <a:t>LBVO). Es sind nur so </a:t>
            </a:r>
            <a:r>
              <a:rPr lang="de-AT" dirty="0"/>
              <a:t>viele punktuelle </a:t>
            </a:r>
            <a:r>
              <a:rPr lang="de-AT" dirty="0" smtClean="0"/>
              <a:t>Prüfungen vorgesehen </a:t>
            </a:r>
            <a:r>
              <a:rPr lang="de-AT" dirty="0"/>
              <a:t>, wie </a:t>
            </a:r>
            <a:r>
              <a:rPr lang="de-AT" dirty="0" smtClean="0"/>
              <a:t>dies unbedingt notwendig  ist (§</a:t>
            </a:r>
            <a:r>
              <a:rPr lang="de-AT" dirty="0"/>
              <a:t> 3 Abs. 4 LBVO).</a:t>
            </a:r>
          </a:p>
          <a:p>
            <a:r>
              <a:rPr lang="de-AT" dirty="0" smtClean="0"/>
              <a:t>Der praktische Unterschied zwischen punktueller LFLB &amp; unterrichtsbegleitender LFLB (Mitarbeit) liegt darin, dass bei punktueller LFLB Lern- und Lehrprozesse zwecks Prüfung unterbrochen werden. </a:t>
            </a:r>
            <a:r>
              <a:rPr lang="de-AT" b="1" dirty="0" smtClean="0"/>
              <a:t>Hier klaffen Rechtslage &amp; Praxis auseinander. Mitarbeit umfasst oft Verhalten (Disziplinierungsfunktion) oder nur Reproduzieren von Inhalten (z.B. Bankfragen/Handhebung) und enthält somit falsche oder mangelhafte Informationen für die Beurteilung.</a:t>
            </a:r>
            <a:endParaRPr lang="de-AT" b="1" dirty="0"/>
          </a:p>
          <a:p>
            <a:endParaRPr lang="de-AT" dirty="0"/>
          </a:p>
        </p:txBody>
      </p:sp>
    </p:spTree>
    <p:extLst>
      <p:ext uri="{BB962C8B-B14F-4D97-AF65-F5344CB8AC3E}">
        <p14:creationId xmlns:p14="http://schemas.microsoft.com/office/powerpoint/2010/main" val="3239869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P spid="5" grpId="0"/>
    </p:bldLst>
  </p:timing>
</p:sld>
</file>

<file path=ppt/theme/theme1.xml><?xml version="1.0" encoding="utf-8"?>
<a:theme xmlns:a="http://schemas.openxmlformats.org/drawingml/2006/main" name="ZLSVorlage">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Benutzerdefiniertes 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ZLSVorlage</Template>
  <TotalTime>0</TotalTime>
  <Words>1888</Words>
  <Application>Microsoft Office PowerPoint</Application>
  <PresentationFormat>Bildschirmpräsentation (4:3)</PresentationFormat>
  <Paragraphs>255</Paragraphs>
  <Slides>40</Slides>
  <Notes>2</Notes>
  <HiddenSlides>0</HiddenSlides>
  <MMClips>0</MMClips>
  <ScaleCrop>false</ScaleCrop>
  <HeadingPairs>
    <vt:vector size="4" baseType="variant">
      <vt:variant>
        <vt:lpstr>Design</vt:lpstr>
      </vt:variant>
      <vt:variant>
        <vt:i4>2</vt:i4>
      </vt:variant>
      <vt:variant>
        <vt:lpstr>Folientitel</vt:lpstr>
      </vt:variant>
      <vt:variant>
        <vt:i4>40</vt:i4>
      </vt:variant>
    </vt:vector>
  </HeadingPairs>
  <TitlesOfParts>
    <vt:vector size="42" baseType="lpstr">
      <vt:lpstr>ZLSVorlage</vt:lpstr>
      <vt:lpstr>Benutzerdefiniertes Design</vt:lpstr>
      <vt:lpstr>Mitarbeitsfeststellung: Werkzeuge &amp; Strategien</vt:lpstr>
      <vt:lpstr>In der LBVO (s. Eder et al,  https://www.bifie.at/buch/1024/b/6 )</vt:lpstr>
      <vt:lpstr>Formen der Leistungsfeststellung</vt:lpstr>
      <vt:lpstr>Denkpause</vt:lpstr>
      <vt:lpstr>Was muss benotet werden?</vt:lpstr>
      <vt:lpstr>Unterrichtsbegleitende vs. punktuelle Leistungsfeststellungen </vt:lpstr>
      <vt:lpstr>Unterrichtsbegleitende Formen haben Vorrang</vt:lpstr>
      <vt:lpstr>Rechtslage und Praxis klaffen auseinander (vgl. Eder et al 2009)</vt:lpstr>
      <vt:lpstr>Praxisprobleme bei der summativen Beurteilung (LFLB) (s. Eder et al,  https://www.bifie.at/buch/1024/b/6 )</vt:lpstr>
      <vt:lpstr>Denkpause</vt:lpstr>
      <vt:lpstr>Praxisprobleme bei der summativen Beurteilung (LFLB) (s. Eder et al,  https://www.bifie.at/buch/1024/b/6 )</vt:lpstr>
      <vt:lpstr>Denkpause</vt:lpstr>
      <vt:lpstr>3 Praxen der Leistungsbeurteilung: Werkzeuge</vt:lpstr>
      <vt:lpstr>Für die Leistungsfeststellung </vt:lpstr>
      <vt:lpstr>Kurz und bündig</vt:lpstr>
      <vt:lpstr>Beobachtungen</vt:lpstr>
      <vt:lpstr>3 Herausforderungen</vt:lpstr>
      <vt:lpstr>Kompetenzdiagramm</vt:lpstr>
      <vt:lpstr>Vorteile Kompetenzdiagramm</vt:lpstr>
      <vt:lpstr>Erfolgsfaktoren: Kompetenzdiagramm</vt:lpstr>
      <vt:lpstr>Was ist so schlimm an dem Punktesystem?</vt:lpstr>
      <vt:lpstr>Werkzeug „4.0-Skala“</vt:lpstr>
      <vt:lpstr>Beispiel: Thema Demokratie Fach Geschichte, 7. Schulstufe</vt:lpstr>
      <vt:lpstr>Aufzeichnungen: Ergebnisprofil</vt:lpstr>
      <vt:lpstr>Was ist mit Kompetenzraster?</vt:lpstr>
      <vt:lpstr>Beispiel Deutsch (aus D7 Performanz Schuluniform.pdf, www.bifie.at)</vt:lpstr>
      <vt:lpstr>Beispiel Deutsch (aus D7 Performanz Schuluniform.pdf, www.bifie.at)</vt:lpstr>
      <vt:lpstr>Beispiel Deutsch (aus D7 Performanz Schuluniform.pdf, www.bifie.at)</vt:lpstr>
      <vt:lpstr>Beispiel Deutsch (aus D7 Performanz Schuluniform.pdf, www.bifie.at)</vt:lpstr>
      <vt:lpstr>Beispiel Mathematik (https://www.bifie.at/system/files/dl/bist_m_sek1_praxishandbuch_mathematik_8_2012-04-16.pdf)</vt:lpstr>
      <vt:lpstr>Beispiel Mathematik (https://www.bifie.at/system/files/dl/bist_m_sek1_praxishandbuch_mathematik_8_2012-04-16.pdf, Seite 9)</vt:lpstr>
      <vt:lpstr>Beispiel Mathematik (https://www.bifie.at/system/files/dl/bist_m_sek1_praxishandbuch_mathematik_8_2012-04-16.pdf, Seite 12)</vt:lpstr>
      <vt:lpstr>Beispiel Mathematik (https://www.bifie.at/system/files/dl/bist_m_sek1_praxishandbuch_mathematik_8_2012-04-16.pdf, Seite 22)</vt:lpstr>
      <vt:lpstr>Beispiel Mathematik (https://www.bifie.at/system/files/dl/bist_m_sek1_praxishandbuch_mathematik_8_2012-04-16.pdf, Seite 22)</vt:lpstr>
      <vt:lpstr>Erläuterung weist auf Kriterien hin</vt:lpstr>
      <vt:lpstr>Notizensysteme</vt:lpstr>
      <vt:lpstr>Lernportfolios</vt:lpstr>
      <vt:lpstr>Ermittlung von Gesamtbeurteilungen</vt:lpstr>
      <vt:lpstr>Rechtslage &amp; Praxis klaffen auseinander</vt:lpstr>
      <vt:lpstr>Rechtslage &amp; Praxis klaffen auseinander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Tanja</dc:creator>
  <cp:lastModifiedBy>Tanja</cp:lastModifiedBy>
  <cp:revision>52</cp:revision>
  <dcterms:created xsi:type="dcterms:W3CDTF">2012-09-09T09:00:32Z</dcterms:created>
  <dcterms:modified xsi:type="dcterms:W3CDTF">2012-12-07T16:46:55Z</dcterms:modified>
</cp:coreProperties>
</file>