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2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notesSlides/notesSlide3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notesSlides/notesSlide4.xml" ContentType="application/vnd.openxmlformats-officedocument.presentationml.notesSlide+xml"/>
  <Override PartName="/ppt/ink/ink47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48.xml" ContentType="application/inkml+xml"/>
  <Override PartName="/ppt/ink/ink4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343" r:id="rId2"/>
    <p:sldId id="573" r:id="rId3"/>
    <p:sldId id="466" r:id="rId4"/>
    <p:sldId id="938" r:id="rId5"/>
    <p:sldId id="445" r:id="rId6"/>
    <p:sldId id="258" r:id="rId7"/>
    <p:sldId id="574" r:id="rId8"/>
    <p:sldId id="575" r:id="rId9"/>
    <p:sldId id="576" r:id="rId10"/>
    <p:sldId id="295" r:id="rId11"/>
    <p:sldId id="395" r:id="rId12"/>
    <p:sldId id="430" r:id="rId13"/>
    <p:sldId id="577" r:id="rId14"/>
    <p:sldId id="371" r:id="rId15"/>
    <p:sldId id="479" r:id="rId16"/>
    <p:sldId id="528" r:id="rId17"/>
    <p:sldId id="353" r:id="rId18"/>
    <p:sldId id="454" r:id="rId19"/>
    <p:sldId id="556" r:id="rId20"/>
    <p:sldId id="531" r:id="rId21"/>
    <p:sldId id="438" r:id="rId22"/>
    <p:sldId id="439" r:id="rId23"/>
    <p:sldId id="702" r:id="rId24"/>
    <p:sldId id="703" r:id="rId25"/>
    <p:sldId id="440" r:id="rId26"/>
    <p:sldId id="420" r:id="rId27"/>
    <p:sldId id="441" r:id="rId28"/>
    <p:sldId id="442" r:id="rId29"/>
    <p:sldId id="944" r:id="rId30"/>
    <p:sldId id="532" r:id="rId31"/>
    <p:sldId id="447" r:id="rId32"/>
    <p:sldId id="533" r:id="rId33"/>
    <p:sldId id="940" r:id="rId34"/>
    <p:sldId id="443" r:id="rId35"/>
    <p:sldId id="546" r:id="rId36"/>
    <p:sldId id="694" r:id="rId37"/>
    <p:sldId id="547" r:id="rId38"/>
    <p:sldId id="548" r:id="rId39"/>
    <p:sldId id="549" r:id="rId40"/>
    <p:sldId id="695" r:id="rId41"/>
    <p:sldId id="696" r:id="rId42"/>
    <p:sldId id="550" r:id="rId43"/>
    <p:sldId id="687" r:id="rId44"/>
    <p:sldId id="688" r:id="rId45"/>
    <p:sldId id="431" r:id="rId46"/>
    <p:sldId id="551" r:id="rId47"/>
    <p:sldId id="689" r:id="rId48"/>
    <p:sldId id="553" r:id="rId49"/>
    <p:sldId id="692" r:id="rId50"/>
    <p:sldId id="554" r:id="rId51"/>
    <p:sldId id="449" r:id="rId52"/>
    <p:sldId id="453" r:id="rId53"/>
    <p:sldId id="436" r:id="rId54"/>
    <p:sldId id="460" r:id="rId55"/>
    <p:sldId id="570" r:id="rId56"/>
    <p:sldId id="691" r:id="rId57"/>
    <p:sldId id="552" r:id="rId58"/>
    <p:sldId id="555" r:id="rId59"/>
    <p:sldId id="538" r:id="rId60"/>
    <p:sldId id="568" r:id="rId61"/>
    <p:sldId id="376" r:id="rId62"/>
    <p:sldId id="418" r:id="rId63"/>
    <p:sldId id="370" r:id="rId64"/>
    <p:sldId id="381" r:id="rId65"/>
    <p:sldId id="378" r:id="rId66"/>
    <p:sldId id="539" r:id="rId67"/>
    <p:sldId id="541" r:id="rId68"/>
    <p:sldId id="427" r:id="rId69"/>
    <p:sldId id="697" r:id="rId70"/>
    <p:sldId id="698" r:id="rId71"/>
    <p:sldId id="699" r:id="rId72"/>
    <p:sldId id="700" r:id="rId73"/>
    <p:sldId id="377" r:id="rId74"/>
    <p:sldId id="569" r:id="rId75"/>
    <p:sldId id="941" r:id="rId76"/>
    <p:sldId id="943" r:id="rId77"/>
    <p:sldId id="572" r:id="rId78"/>
    <p:sldId id="419" r:id="rId79"/>
    <p:sldId id="525" r:id="rId80"/>
    <p:sldId id="517" r:id="rId81"/>
    <p:sldId id="516" r:id="rId82"/>
    <p:sldId id="518" r:id="rId83"/>
    <p:sldId id="510" r:id="rId84"/>
    <p:sldId id="520" r:id="rId85"/>
    <p:sldId id="656" r:id="rId86"/>
    <p:sldId id="273" r:id="rId8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un Helga" initials="BH" lastIdx="5" clrIdx="0"/>
  <p:cmAuthor id="2" name="Franz Gramlinger" initials="FG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EDA"/>
    <a:srgbClr val="C90039"/>
    <a:srgbClr val="1F1114"/>
    <a:srgbClr val="E95F5F"/>
    <a:srgbClr val="004D5A"/>
    <a:srgbClr val="919E9D"/>
    <a:srgbClr val="BDC7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20" autoAdjust="0"/>
    <p:restoredTop sz="94216" autoAdjust="0"/>
  </p:normalViewPr>
  <p:slideViewPr>
    <p:cSldViewPr>
      <p:cViewPr varScale="1">
        <p:scale>
          <a:sx n="70" d="100"/>
          <a:sy n="70" d="100"/>
        </p:scale>
        <p:origin x="79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03328EF-396B-9645-A10D-CC7CAF98DE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F05DB18-DFB9-C74A-A286-B4F1AC6DA4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2ECDE-9FFC-5E45-9CE2-C3A670CBEB9D}" type="datetimeFigureOut">
              <a:rPr lang="de-DE" smtClean="0"/>
              <a:t>24.04.2025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F851FDE-E141-AB4E-9177-C8B2AC5C0D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5C0DBC-723F-0B43-B6F0-5A06042732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EB4F1-FB9C-884B-96D5-9BA6AE5CEF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2688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3T10:45:41.230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1 200,'9'-8,"2"2,-1-1,0 1,1 1,0 0,1 1,-1 0,21-5,2-1,4-3,1 2,0 1,1 2,46-3,102-8,95-3,4562 21,-2212 3,1734-2,-4313-2,86-16,-85 9,81-3,-30 10,263 6,-362-3,1 0,-1 0,0 0,1 1,-1 0,0 0,0 0,-1 1,8 4,9 10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3T10:46:12.629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1 201,'5'-1,"1"0,-1 0,0 0,0 0,1-1,7-4,21-6,135-32,11-3,-169 44,51-10,1 2,119-5,-110 18,-41 0,1-1,-1-2,0-1,0-1,37-10,-33 5,-1 1,2 1,48-1,110 8,-87 2,1509-3,-1604 0,-1-1,1 2,0 0,-1 0,1 1,-1 0,0 1,0 1,15 6,1 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3T10:46:14.239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3083 1,'-65'3,"-82"14,-23 2,4 1,109-11,-84 3,-2156-14,2258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3T10:46:19.860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1 154,'365'15,"-201"1,-85-11,0 4,109 26,-80-6,162 21,-167-34,-55-7,81 4,874-11,-474-5,-515 3,0 0,-1-1,1-1,-1 0,1-1,-1 0,18-8,-25 9,-1-1,0 1,0-1,0-1,-1 1,1-1,-1 1,0-1,1-1,-2 1,1 0,-1-1,1 0,-1 0,0 0,-1 0,0 0,1-1,1-10,-3 13,0 1,-1 0,1-1,-1 1,0 0,0-1,0 1,0-1,0 1,-1 0,1-1,-1 1,1 0,-1-1,0 1,0 0,0 0,0 0,0 0,-2-3,0 2,0 0,0 1,0 0,0-1,-1 1,1 0,0 0,-1 1,0-1,1 1,-7-2,-10-1,0 1,0 1,-40 0,44 2,-638 3,177 1,426-6,-1-1,-78-16,-129-21,64 20,-2 1,112 11,-170 4,-7 1,150-14,41 4,32 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3T10:46:44.341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0,'13959'0,"-13931"2,1 1,-1 2,0 0,0 2,27 11,-25-8,0-1,0-2,1-1,39 3,495-8,-249-5,196 4,-461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3T10:46:48.8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 24575,'1'16'0,"0"-1"0,1 1 0,1-1 0,0 0 0,1 0 0,9 21 0,45 85 0,-23-51 0,0 5 0,-10-15 0,4 0 0,2-2 0,2-1 0,62 78 0,-93-133 0,18 20 0,0 1 0,-2 1 0,0 1 0,-2 0 0,25 52 0,-22-30 0,-2 0 0,-2 1 0,-3 0 0,8 54 0,52 295 0,-59-358 0,-3-26 0,-10-13 0,1 0 0,-1-1 0,1 1 0,-1 0 0,1 0 0,-1 0 0,1 0 0,-1-1 0,1 1 0,-1 0 0,0 0 0,1-1 0,-1 1 0,1 0 0,-1-1 0,0 1 0,1 0 0,-1-1 0,0 1 0,1 0 0,-1-1 0,0 1 0,0-1 0,0 1 0,1-1 0,-1 1 0,0-1 0,0 1 0,0-1 0,0 1 0,0-1 0,0 0 0,13-45 0,-2-1 0,-2 0 0,-2-1 0,1-70 0,8-57 0,-11 146 0,1 1 0,1 0 0,1 0 0,12-28 0,3 6 0,-3 0 0,-1-2 0,11-58 0,-9 28 0,47-121 0,-29 95 0,20-27 0,-43 107 0,-3-1 0,0-1 0,-2 0 0,14-60 0,-24 87 0,-1 0 0,1 0 0,-1 0 0,0 0 0,0 0 0,0 0 0,0 0 0,-1 0 0,1 0 0,-1 0 0,1 0 0,-1 0 0,0 0 0,-1 0 0,1 1 0,0-1 0,-1 0 0,1 1 0,-1-1 0,0 1 0,0 0 0,0 0 0,0-1 0,0 1 0,0 0 0,-1 1 0,1-1 0,-1 0 0,1 1 0,-1-1 0,0 1 0,0 0 0,1 0 0,-1 0 0,0 0 0,0 1 0,-4-2 0,-13-1 0,0 1 0,0 1 0,0 1 0,-32 3 0,21-1 0,-112-1 0,-68 4 0,71 12 0,-35 3 0,122-19-1365,9 0-5461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3T10:46:52.2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321 76 24575,'0'-2'0,"0"1"0,-1 0 0,1-1 0,-1 1 0,1 0 0,-1 0 0,0-1 0,0 1 0,1 0 0,-1 0 0,0 0 0,0 0 0,0 0 0,0 0 0,0 0 0,0 0 0,0 0 0,0 0 0,-1 1 0,1-1 0,0 0 0,0 1 0,-1-1 0,1 1 0,0 0 0,-1-1 0,-1 1 0,-42-8 0,41 7 0,-11-1 0,-1 1 0,1 0 0,-1 1 0,1 1 0,0 1 0,-1 0 0,-23 6 0,34-6 0,0 0 0,0 0 0,0 0 0,0 0 0,0 1 0,0 0 0,0 0 0,1 0 0,0 1 0,0 0 0,0-1 0,0 1 0,0 1 0,1-1 0,-1 0 0,1 1 0,1 0 0,-1 0 0,0 0 0,1 0 0,0 0 0,1 0 0,-1 1 0,-1 6 0,1 1 0,1 0 0,0 0 0,0 1 0,1-1 0,1 0 0,0 1 0,1-1 0,0 0 0,1 0 0,6 14 0,-7-20 0,1 0 0,0 0 0,1 0 0,0 0 0,0-1 0,0 0 0,1 0 0,0 0 0,0 0 0,0-1 0,1 0 0,-1 0 0,1 0 0,1-1 0,-1 0 0,1 0 0,-1-1 0,1 1 0,8 2 0,-3-3 0,0 0 0,0 0 0,1-1 0,-1 0 0,0-1 0,1-1 0,-1 0 0,1 0 0,-1-1 0,0-1 0,1 0 0,17-6 0,-22 5 0,0 0 0,-1 0 0,1-1 0,-1 0 0,0-1 0,0 1 0,-1-1 0,1 0 0,-1-1 0,0 0 0,-1 0 0,1 0 0,-1-1 0,0 1 0,-1-1 0,0 0 0,0-1 0,0 1 0,4-16 0,-4 10 0,-1 1 0,0-1 0,-1 0 0,0 0 0,-1-1 0,-1 1 0,0 0 0,-2-15 0,1 22 0,0 0 0,0 0 0,-1 1 0,1-1 0,-1 0 0,0 0 0,-1 1 0,1-1 0,-1 1 0,-1 0 0,1 0 0,0 0 0,-1 0 0,0 1 0,0-1 0,-1 1 0,1 0 0,-1 0 0,-9-5 0,-9-2 0,-1 2 0,0 0 0,0 2 0,-1 1 0,1 0 0,-1 2 0,-45-2 0,66 6 0,0 0 0,1 0 0,-1 0 0,0 0 0,1 1 0,-1-1 0,1 1 0,-1 0 0,1 0 0,-1 0 0,1 1 0,0-1 0,-1 1 0,1 0 0,0 0 0,0 0 0,0 0 0,1 0 0,-1 1 0,-4 5 0,4-5 0,1 2 0,0-1 0,0 0 0,0 0 0,1 1 0,0-1 0,0 1 0,0-1 0,0 1 0,0-1 0,1 1 0,0 0 0,0-1 0,1 8 0,0-3 0,1 0 0,0 0 0,0 0 0,1 0 0,0 0 0,0-1 0,1 1 0,0-1 0,1 0 0,-1 0 0,2 0 0,-1-1 0,1 0 0,0 0 0,1 0 0,7 5 0,-7-7 0,1-1 0,0 0 0,0 0 0,0-1 0,0 0 0,11 2 0,-17-5 0,1 1 0,-1 0 0,0-1 0,1 1 0,-1-1 0,1 0 0,-1 0 0,1 0 0,-1 0 0,0 0 0,1-1 0,-1 1 0,1-1 0,-1 1 0,0-1 0,0 0 0,1 0 0,-1 0 0,0 0 0,0-1 0,0 1 0,0 0 0,0-1 0,0 1 0,3-5 0,-2-12-1365,-9 1-5461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3:53:05.905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1,'30'2,"-1"1,59 13,-58-8,1-3,51 4,32 2,5 0,120 4,-176-9,11 4,-41-5,53 1,60-7,-127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3:53:08.181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2,'204'-2,"217"5,-260 17,-107-11,78 4,-111-12,1 2,-1 0,33 11,-33-8,1-1,-1-1,38 3,750-7,-352-2,-440 1,1-1,-1-1,0-1,0 0,25-10,-20 6,1 1,31-5,171-16,-214 26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3:53:10.356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1,'114'10,"-21"-1,104 1,198 4,797-15,-1174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3:53:21.623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0,'91'5,"138"23,-141-14,157 5,-121-14,-1 6,187 41,9-14,-204-27,378-1,-301-12,1442 2,-1577-3,98-17,-27 2,-3 13,-91 6,1-2,-1-2,0-1,37-9,-33 2,-1 1,1 3,1 1,56-2,291-11,-294 19,0-4,115-19,-129 13,0 3,146 7,-92 2,-103-2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3T10:45:43.970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0,'3843'0,"-3797"3,-1 2,0 2,68 19,-61-13,0-2,53 4,-70-13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3:53:26.362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1,'2458'0,"-2420"4,-25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3:54:03.725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0,'15'6,"0"-2,0 0,0 0,1-1,-1-1,31 0,25 4,114 25,-33-3,227 10,-353-36,0 2,46 11,-43-8,52 5,331-8,-214-7,20 1,227 5,-306 6,95 3,2103-14,-1214 4,-1101-2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3:54:06.206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1 68,'0'-1,"0"0,1 1,-1-1,0 0,1 1,-1-1,1 0,-1 1,0-1,1 0,0 1,-1-1,1 1,-1-1,1 1,0 0,-1-1,1 1,0-1,-1 1,1 0,0 0,-1-1,1 1,0 0,0 0,1 0,26-4,-22 4,513-8,-303 11,1722-3,-1659-21,-41 1,691 16,-481 7,1398-3,-1837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3:54:08.110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1,'4517'0,"-4494"0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3:54:11.089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0 45,'1'-2,"-1"0,1 0,-1 0,1 0,0 0,0 0,0 0,0 0,0 1,0-1,0 0,1 1,-1-1,1 1,-1-1,1 1,0 0,-1 0,1 0,0 0,0 0,0 0,0 0,0 0,-1 1,2-1,-1 1,0 0,0-1,3 1,12-2,1 0,26 1,-31 1,142 2,177 23,-126-8,266-14,-234-5,747 2,-984 0,5-1,0 1,1 0,-1 0,0 1,1 0,-1 0,0 1,0-1,11 6,-16-7,-1 0,0 0,1 0,-1 1,1-1,-1 0,0 0,1 1,-1-1,1 0,-1 1,0-1,1 0,-1 1,0-1,0 0,1 1,-1-1,0 1,0-1,0 1,1-1,-1 0,0 1,0-1,0 1,0-1,0 1,0-1,0 1,0-1,0 1,0-1,0 1,0-1,0 0,-1 1,1-1,0 1,0-1,0 1,-1-1,1 0,0 1,0-1,-1 1,1-1,0 0,-1 0,1 1,-1-1,1 0,0 1,-1-1,1 0,-1 0,1 0,0 1,-2-1,-16 11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3:54:13.047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1,'96'0,"312"13,80-2,-296-14,-136 6,92 15,-28-1,290-10,-228-10,1196 3,-1374 0,-3 0,1 0,0-1,0 1,0 0,0 0,-1 0,1 1,0-1,0 0,0 1,0-1,-1 1,1 0,0-1,-1 1,1 0,0 0,1 2,-4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3:55:02.809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1 108,'1972'0,"-1874"3,132 20,92 36,-181-31,-52-13,1-5,145 0,1260-11,-765 2,-588-13,-44 2,228-34,-190 22,49-12,-102 17,1 3,115-4,-123 14,121-23,-120 14,118-5,1414 16,-782 4,-615 0,224-4,-285-8,131-2,840 13,-1085-1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3:55:09.301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1,'750'0,"-718"2,1 1,56 13,-54-8,0-2,38 2,-40-6,0 2,40 11,-41-8,1-1,43 3,597-8,-321-3,456 2,-668-11,2 0,2752 12,-2861-1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3:58:29.278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0 56,'942'0,"-916"-1,0-2,0-1,50-15,-49 11,0 2,1 1,48-4,1026 9,-481 2,1371-2,-1956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3:59:14.538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0,'341'29,"-129"-6,27-17,48 5,-237-3,58 17,10 2,-59-21,0-2,103-7,-42 0,2397 3,-2493 2,-1 0,1 2,-1 1,27 8,-23-5,0-1,42 4,333-7,-206-7,2703 3,-2862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3T10:45:46.902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1 82,'71'-1,"-1"-2,103-18,-108 9,12-4,148-10,603 23,-403 6,810-3,-1161 4,90 15,-69-6,460 32,-482-43,0 4,-1 3,0 3,100 30,-119-29,1-2,107 8,107-17,-217-3,201 0,-219 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3:59:16.069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0,'2740'0,"-2708"0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3:59:19.245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0,'7364'0,"-7175"14,-4 0,-172-14,-7 0,1 0,-1 0,0 0,1 1,-1 0,0 0,1 0,10 5,-10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3:59:22.260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0,'7854'0,"-7828"0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3:59:23.406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0,'1075'0,"-1043"0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3:59:44.124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0 5,'32'11,"-10"-1,259 53,12 4,-252-56,1-2,0-2,69 3,130-10,-96-3,927 3,-1052 2,0 0,1 1,-2 1,28 10,-22-7,1-1,27 4,138 13,-45-5,163 1,-256-20,95 0,147 17,-141-4,187-10,-154-5,1915 3,-2091 1,-1-1,1-1,-1 0,1 0,-1-1,11-4,-19 6,0-1,0 0,0 0,0 0,0-1,0 1,0 0,0-1,-1 1,1-1,-1 0,1 1,-1-1,0 0,0 0,1 0,-1 0,0 0,-1 0,1 0,0 0,-1 0,1 0,-1-1,0 1,1 0,-1 0,0-1,0 1,-1 0,1 0,0-1,-1 1,-1-3,-1-9,0 0,-2 0,1 1,-2 0,-12-23,15 32,1-1,-2 1,1 0,0 0,-1 0,1 0,-1 0,0 1,-1 0,1 0,0 0,-1 0,0 1,1 0,-1 0,0 0,0 0,-8-1,-38-1,-100 4,107 3,-1-3,0-1,-58-10,40 2,-1 4,1 2,-72 6,11 0,-621-3,554-13,-4-1,102 15,-7 1,-178-20,177 8,0 4,-106 9,52-1,-2654-2,2787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3:59:45.989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790 0,'-755'0,"720"0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3:59:48.642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0,'1363'0,"-1310"3,0 2,64 14,-62-8,106 6,5-16,346 16,-44-8,-274-12,2124 3,-2031 17,-144-5,-14-1,111 3,-190-14,-5-3,1 3,0 2,-1 2,85 19,-128-23,-1 0,1 0,0 1,0-1,-1 1,1-1,0 1,-1 0,1 0,-1 0,1-1,-1 2,1-1,-1 0,0 0,1 0,-1 1,2 1,-4-2,1 0,0 0,-1-1,1 1,-1 0,1 0,-1-1,1 1,-1 0,0-1,1 1,-1 0,0-1,1 1,-1-1,0 1,0-1,1 0,-1 1,0-1,0 0,0 1,0-1,-1 0,-70 15,5-9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3:59:51.441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0,'4285'0,"-4235"3,-1 2,68 15,-66-10,0-2,57 1,264-12,180 5,-407 11,50 1,-77-14,-85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3:59:53.365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0,'1161'0,"-942"15,-79-2,-40-3,161 40,-166-29,-52-13,57 1,-58-7,53 11,-91-12,0 0,0 1,0-1,0 1,-1 0,1 0,0 0,6 5,-10-7,1 1,-1-1,1 1,0 0,-1-1,1 1,-1-1,1 1,-1 0,1-1,-1 1,0 0,1 0,-1-1,0 1,1 0,-1 0,0 0,0-1,0 1,0 0,0 0,0 0,0 0,0-1,0 1,0 0,0 0,-1 0,1-1,0 1,-1 0,1 0,0-1,-1 1,1 0,-1-1,1 1,-1 0,1-1,-1 1,0-1,1 1,-1-1,0 1,1-1,-2 1,-15 9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3:59:54.516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2,'192'-1,"205"3,-276 11,10 1,168-15,-277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3T10:45:48.639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1,'1948'0,"-1910"0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4:00:28.436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30,'1'-1,"0"0,-1 0,1 0,0-1,0 1,0 0,-1 0,1 1,0-1,0 0,1 0,-1 0,0 1,0-1,0 0,0 1,1-1,-1 1,0-1,0 1,1 0,-1 0,0-1,2 1,39-6,-39 6,347-6,-191 9,6104-3,-6232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4:00:29.993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0 112,'180'2,"210"-5,-152-23,58-2,-221 29,-39 0,-1-1,1-2,68-11,-60 5,1 3,-1 2,1 2,48 4,5 0,347-3,-435 0,1-1,-1 0,0-1,1 0,-1 0,0-1,14-7,1-1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4:00:32.773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0 79,'62'-3,"79"-13,-6-1,686-20,4 31,-800 6,3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4:00:34.642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0,'2045'0,"-1791"14,-30-1,-75-11,439 24,-471-13,164 20,-124-15,255-5,-173-10,-20 9,77 1,87-14,-356 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4T14:00:36.165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2537 28,'-211'-14,"-9"0,-1859 15,2052-1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14T15:05:42.9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353 122,'30'2,"1"1,-1 2,0 1,56 19,-6-2,748 164,-719-173,0-5,186-7,-290-2,29 1,0 3,0 0,0 2,-1 2,42 15,1-1,-73-21,8 1,0 1,0 0,-1 1,1 0,-1 1,1 0,-1 0,16 13,-26-18,1 0,-1 1,1-1,-1 0,0 1,1-1,-1 0,0 1,1-1,-1 1,0-1,0 1,1-1,-1 0,0 1,0-1,0 1,0-1,1 1,-1-1,0 1,0-1,0 1,0-1,0 1,0-1,0 1,0-1,-1 1,1-1,0 1,0 0,-16 9,-28-2,42-8,-110 8,-153-10,87-1,-371 3,519 2,0 1,0 2,0 1,-54 18,54-14,-1-1,0-2,-1-1,-41 3,-290-10,140-1,177 7,45-5,0 0,0 1,0-1,0 0,1 0,-1 1,0-1,0 0,0 1,1-1,-1 1,0-1,0 1,1-1,-1 1,1-1,-1 1,0 0,1 0,-1-1,1 1,-1 0,1 0,0-1,-1 1,1 0,0 0,0 0,-1 0,1-1,0 1,0 0,0 0,0 0,0 0,0 0,0 0,0-1,1 1,-1 0,0 0,0 0,1 0,-1-1,1 1,-1 0,0 0,1 0,0-1,-1 1,1 0,4 5,-1-1,1 0,0 0,1 0,-1-1,1 1,0-1,10 5,64 27,224 61,-148-52,701 204,-741-216,183 62,-26-7,-88-28,-92-28,167 34,-118-46,76 15,-193-26,-25-9,0 0,0 0,0 0,0 0,1 0,-1 0,0 1,0-1,0 0,0 0,0 0,1 0,-1 0,0 0,0 1,0-1,0 0,0 0,0 0,0 0,1 1,-1-1,0 0,0 0,0 0,0 1,0-1,0 0,0 0,0 0,0 0,0 1,0-1,0 0,0 0,0 0,0 1,0-1,-1 0,1 0,0 0,0 0,0 1,0-1,0 0,0 0,0 0,-1 0,1 1,-4 0,0 1,0 0,0-1,0 0,0 0,0 0,0-1,-6 1,-85 3,-1-4,-101-14,29 2,-736 0,607 13,253-4,1-1,-1-3,-69-19,69 14,-1 2,-1 1,-62-2,88 11,-47 0,-1-4,-71-12,58 6,-1 3,-140 7,105 2,105-2,-49 3,60-3,0 0,0 1,1-1,-1 0,0 0,1 0,-1 1,0-1,1 0,-1 1,1-1,-1 0,0 1,1-1,-1 1,1-1,-1 1,1-1,-1 1,1 0,0-1,-1 1,1 0,0-1,-1 2,1-1,1 0,-1 1,0-1,1 0,0 1,-1-1,1 0,0 1,-1-1,1 0,0 0,0 0,0 0,0 0,0 0,0 0,0 0,2 1,22 15,0 0,1-2,55 24,-36-18,415 185,494 149,-914-343,288 86,-252-79,2-4,105 7,-116-21,81-8,-2-2,-59 8,-8-2,0 4,-1 2,107 20,-100-5,143 38,-226-55,0-1,1 1,-1 0,1-1,0 0,-1 1,1-1,-1 0,1 0,3-1,-6 1,1 0,0-1,0 1,-1 0,1-1,0 1,-1 0,1-1,0 1,-1-1,1 1,0-1,-1 1,1-1,-1 1,1-1,-1 0,1 1,-1-1,0 0,1 1,-1-1,1-1,-1-1,0 0,0 0,-1 0,1-1,0 1,-1 0,0 0,0 0,0 0,0 0,0 0,-1 1,1-1,-1 0,0 0,0 1,-2-3,-17-21,-1 2,-1 0,-1 2,-45-33,-121-70,152 102,-7-5,0 3,-2 1,-1 3,-1 2,-87-22,5 5,-26-5,-283-66,373 89,-5 3,-2 3,-88-4,151 15,1 0,0 0,0-1,0 0,0 0,0-1,0-1,-14-7,20 8,0 1,0-2,0 1,1 0,-1-1,1 1,0-1,0 0,1 0,-1 0,1-1,0 1,0 0,0-1,0 1,1-1,0 0,0 0,0 1,0-7,1-2,0-1,1 1,0 0,1-1,1 1,0 0,0 0,2 0,-1 1,2 0,0-1,0 2,1-1,8-10,9-11,2 1,1 1,41-35,20-10,4 4,2 4,4 4,152-74,-93 74,-53 24,-71 29,1 1,-1 2,1 1,1 2,-1 1,60 1,-9 0,-80 3,0-1,-1 1,1-1,0 0,0-1,-1 1,1-1,0 0,-1 0,6-3,-10 5,1-1,-1 1,0 0,1-1,-1 1,0 0,1-1,-1 1,0-1,1 1,-1 0,0-1,0 1,1-1,-1 1,0-1,0 1,0-1,0 1,0-1,0 1,1-1,-1 1,0-1,-1 1,1-1,0 1,0-1,0 1,0-1,0 1,0-1,-1 0,-1-1,1 0,-1 0,0 1,0-1,0 1,0-1,-1 1,1 0,0 0,0 0,-1 0,-2 0,-58-18,-1 4,-1 2,-94-7,54 8,-57-3,-48-6,181 15,0 0,0-2,0-1,-52-24,76 31,0-1,0 0,0 0,0-1,0 0,-7-7,11 11,1-1,0 1,-1-1,1 1,-1-1,1 0,0 1,0-1,-1 1,1-1,0 0,0 1,0-1,0 1,0-1,-1 0,1 1,0-1,1 0,-1 1,0-1,0 0,0 1,0-1,0 1,1-1,-1 0,1-1,1 1,-1 0,1-1,-1 1,1 0,-1 0,1 0,0 0,0 1,-1-1,1 0,0 1,0-1,2 0,43-8,0 2,1 2,-1 3,57 3,-12-1,250 1,243-7,-554 5,7-1,41-6,-70 6,1 1,-1-2,0 1,0-1,0-1,-1 0,1 0,-1-1,13-8,-20 12,-1 1,1 0,-1 0,1-1,0 1,-1-1,1 1,-1-1,1 1,-1-1,1 1,-1-1,0 1,1-1,-1 1,0-1,1 0,-1 1,0-1,0 0,1 1,-1-1,0 0,0 1,0-1,0 0,0 0,0 1,0-1,0 0,0 1,0-1,-1 0,1 1,0-1,0 0,-1 1,1-1,0 1,-1-1,1 0,-1 1,1-1,0 1,-1-1,0 0,-33-16,-38-6,0 3,-1 3,-1 3,-1 3,0 4,0 3,-114 9,130 4,59-9,-1 1,0-1,0 0,0 0,0 0,0 1,0-1,1 0,-1 1,0-1,0 1,0-1,1 1,-1-1,0 1,1-1,-1 1,0 0,1-1,-1 1,1 0,-1 0,1-1,0 1,-1 0,1 0,0 0,-1 0,1-1,0 1,0 0,0 0,0 0,0 0,0 0,0 0,0 0,0 0,0-1,0 1,0 0,1 0,-1 0,0 0,1-1,-1 1,1 0,-1 0,1 0,-1-1,1 1,-1 0,1-1,1 2,5 10,-15-9,-25-10,28 5,-133-40,-137-32,238 67,-1 2,1 1,-1 2,0 2,-64 8,-131 15,-359-10,579-13,0 0,-1 1,1 1,0 0,-19 5,30-6,0 0,1-1,-1 1,0 0,0 0,0 0,1 0,-1 0,1 0,-1 1,1-1,-1 0,1 1,0-1,-1 1,1 0,0-1,-1 4,2-2,-1-1,1 0,0 1,0-1,1 0,-1 1,0-1,1 0,0 0,-1 1,1-1,0 0,0 0,0 0,0 0,1 0,-1 0,0 0,1 0,2 2,13 13,1-1,0-1,1 0,1-2,0 0,1-1,33 14,475 190,-308-133,816 295,-652-242,-331-118,-34-12,0 1,0 1,0 1,26 16,-46-25,0 0,-1 0,1 0,0 0,0 0,-1 0,1 0,0 1,0-1,-1 0,1 0,0 0,0 0,0 1,-1-1,1 0,0 0,0 0,0 1,0-1,-1 0,1 0,0 1,0-1,0 0,0 0,0 1,0-1,0 0,0 0,0 1,0-1,0 0,0 0,0 1,0-1,0 0,0 1,0-1,0 0,0 0,0 1,0-1,0 0,1 0,-1 0,0 1,0-1,0 0,0 0,1 1,-1-1,0 0,0 0,0 0,1 0,-1 0,0 1,0-1,1 0,-1 0,0 0,0 0,1 0,-1 0,1 0,-22 3,1 0,-1-2,0 0,1-2,-34-4,-7 0,-40 0,-29-3,1 5,-164 19,291-16,-10 2,1 0,-1 0,-17 7,28-9,0 0,0 0,0 1,0-1,0 0,0 0,0 1,0-1,0 1,0-1,1 1,-1-1,0 1,0 0,0-1,1 1,-1 0,0-1,1 1,-1 0,0 0,1 0,-1 0,1 0,0 0,-1-1,1 1,0 0,-1 0,1 0,0 0,0 0,0 0,0 0,0 0,0 0,0 0,0 0,1 0,-1 0,0 0,0 0,1 0,-1 0,1 0,-1 0,1 0,-1 0,1 0,0-1,-1 1,1 0,0-1,-1 1,1 0,0-1,0 1,0-1,1 1,17 12,0-1,1-1,0-1,1-1,28 8,-27-8,294 98,-288-98,38 15,-54-16,-16-1,-9-4,0 1,0-2,0 0,0 0,-1-1,1-1,-24-2,-16 1,-716-3,-150 1,879 4,-32-1,-1 2,1 5,-100 20,136-15,0 1,-39 21,38-17,-57 19,71-29,-14 4,0 1,-64 30,90-36,0 1,0 0,0 1,1 0,1 0,-1 1,1 1,1-1,0 1,0 1,1-1,-10 19,3 4,0 1,2 1,-11 54,-8 114,29-191,1-6,-1 0,1 0,1 0,-1 0,1 0,0 0,0 0,1 0,0 0,0 0,0 0,1 0,0 0,0-1,0 1,1-1,0 1,0-1,0 0,7 8,10 6,0-1,1 0,1-2,25 14,105 52,-103-57,299 139,509 166,-703-276,337 97,-443-144,1-2,-1-2,1-2,79-9,17 1,-141 7,44-5,-47 5,0 0,0 0,0-1,-1 1,1 0,0 0,0-1,0 1,-1 0,1-1,0 1,-1-1,1 1,0-1,-1 0,1 1,-1-1,1 1,-1-1,1 0,-1 0,1 1,-1-1,0 0,1 0,-1 1,0-1,0 0,0 0,1 0,-1 1,0-1,0 0,0 0,0 0,0 0,-1 1,1-1,0 0,0 0,0 0,-1 1,1-1,0 0,-1 0,1 1,-1-1,1 0,-1 1,1-1,-1 0,0 1,1-1,-2 0,-9-10,0 1,-1 0,0 1,0 1,-1 0,-1 0,-18-7,23 10,-87-39,-2 4,-1 4,-2 5,-1 4,-1 5,-175-15,268 36,-38-6,45 7,1-1,0 0,0 1,-1-1,1 0,0 0,0 0,0 0,0-1,0 1,0 0,1-1,-1 0,0 1,-2-4,4 4,-1 0,1 0,0 0,-1 0,1 0,0 0,0 0,0 0,0 0,0 0,0 0,0 0,0 0,1 0,-1 0,0 0,0 0,1 0,-1 0,1 1,-1-1,1 0,-1 0,1 0,0 0,-1 1,1-1,0 0,-1 1,1-1,0 0,0 1,0-1,1 0,37-18,-38 18,27-9,-1 1,2 2,56-9,91 4,-110 9,1144-8,-1189 12,-51-1,-1369 2,717-3,649 1,0 3,0 0,1 3,-46 12,-118 53,157-58,0-2,-1-1,-1-2,-52 4,2 0,71-8,1 1,0 0,0 2,0 0,1 1,0 1,-28 18,-6 10,-49 46,7-6,78-65,5-4,0-1,1 2,1-1,-1 1,-16 21,25-27,-1-1,1 1,-1 0,1 0,0 0,0 0,0 0,0 0,1 0,-1 0,1 1,0-1,0 0,0 0,0 0,0 1,1-1,0 0,-1 0,1 0,0 0,1 0,-1 0,0 0,1-1,0 1,-1 0,1-1,0 1,4 2,3 6,1-2,1 1,0-1,0-1,0 0,23 12,92 35,-118-52,638 207,22-43,-119-32,-465-109,-71-18,-17-2,-10-3,-1-1,1 0,0-1,-1 0,-25-3,0 1,-1863-14,1889 15,-1 1,1 1,-1 0,1 0,0 2,-14 5,21-7,1 0,0 1,1 0,-1 0,0 0,1 1,0 0,0 0,0 0,0 1,0-1,1 1,0 0,0 1,-5 9,8-12,0 0,0 0,0 1,0-1,1 0,-1 1,1-1,0 1,0-1,0 0,1 1,-1-1,1 1,0-1,0 0,0 1,0-1,0 0,1 0,-1 0,1 0,0 0,0 0,0-1,0 1,1-1,3 4,7 6,1-1,0 0,1-1,16 9,53 26,178 69,104 7,-313-104,1-3,0-2,1-2,0-2,93 0,723-17,-695 9,-143-2,1-1,46-11,-40 6,44-2,-80 9,64-8,-66 9,0-1,0 0,0 1,0-1,0 0,-1 0,1 0,0 0,-1 0,1 0,-1 0,1-1,1-1,-3 2,0 0,1 0,-1 1,0-1,0 0,1 0,-1 0,0 0,0 0,0 0,0 0,0 0,0 0,-1 0,1 1,0-1,0 0,-1 0,1 0,0 0,-1 0,1 1,-1-1,1 0,-1 0,1 1,-1-1,0 0,0 0,-11-10,0 1,0 1,-1 0,0 0,-1 1,0 1,-24-9,21 8,-152-59,-232-60,63 23,221 57,86 26,30 21,1 0,0-1,-1 1,1 0,0 0,-1-1,1 1,0-1,0 1,-1 0,1-1,0 1,0 0,0-1,-1 1,1-1,0 1,0-1,0 1,0 0,0-1,0 1,0-1,0 1,0-1,0 1,0-1,0 1,0 0,1-1,-1 1,0-1,0 1,0 0,1-1,3-2,0 1,1 1,-1-1,0 0,1 1,0 0,-1 0,1 1,0-1,-1 1,8 0,130-1,253 30,-279-17,-40-4,889 74,-864-81,-101-1,1 0,-1 0,1 0,0 0,-1 0,1-1,-1 1,1 0,-1 0,1 0,0 0,-1-1,1 1,-1 0,1-1,-1 1,1 0,-1-1,1 1,-1 0,0-1,1 1,-1-1,1 0,-13-12,-28-8,-2 1,0 2,-51-15,52 19,-323-103,-526-96,830 202,5 1,-77-23,130 33,0 0,1-1,-1 1,1 0,-1-1,1 1,-1-1,1 0,-1 1,1-1,-1 0,1 0,0 0,-1 0,1 0,0 0,0 0,0-1,0 1,0 0,0-1,0 1,0 0,1-1,-1 1,0-1,1 1,-1-1,1 0,0 1,-1-1,1-2,0 1,-1-1,1 1,-1 0,0 0,0 0,0 0,0 0,-3-6,-4-2,0 1,-1-1,-1 1,1 1,-1 0,-1 0,0 1,0 0,-24-12,-124-50,106 48,-24-13,74 33,1 1,-1 0,1-1,-1 1,1-1,0 0,-1 0,1 0,0 0,-2-3,7-5,16 3,9 2,49 0,-51 4,0-1,38-8,-35-2,-25 4,-17-1,-25-1,1 2,-1 1,-77-3,49 5,-10-1,-276-38,334 40,19 2,31 4,10 4,1 1,-1 3,-1 1,0 3,68 31,-99-39,0 0,-1 0,0 1,15 15,19 15,264 149,-55-37,-236-139,-1 1,-1 0,18 19,-31-29,1-1,-1 1,0 0,0 0,0 1,0-1,0 0,0 0,0 0,0 1,-1-1,1 0,0 1,-1-1,1 1,-1-1,1 1,-1-1,0 1,0-1,0 1,0-1,0 1,0-1,0 1,0-1,0 1,-1-1,1 1,-1-1,1 0,-1 1,1-1,-3 3,-1-1,0 0,0 0,0 0,-1-1,1 1,-1-1,0-1,0 1,-7 1,-69 17,-126 15,71-15,-122 28,-257 37,62-13,434-68,0 1,0 1,0 0,1 2,0 0,-27 16,38-19,1 0,-1 1,1 0,0-1,1 2,-1-1,1 1,1 0,-1 0,1 0,0 0,1 1,0 0,0 0,0 0,1 0,1 0,-2 9,2-7,1-1,0 1,1-1,0 0,0 1,1-1,0 0,1 0,-1 0,2 0,0-1,0 1,0-1,1 0,0 0,1 0,-1-1,2 0,-1 0,13 10,8 5,2-1,0-1,1-1,39 17,34 10,2-5,1-5,173 36,-190-55,0-4,1-3,0-4,118-9,121 2,46-2,-342-1,0-2,-1-1,56-20,-21 5,-21 7,53-26,17-8,-77 35,-1-1,-1-2,-1-2,-1-1,57-44,-77 53,-1-1,0-1,-1 0,0-1,-1 0,-1-1,0 0,-1-1,-1 0,0 0,-1-1,-1 0,-1-1,9-34,-12 30,8-41,-10 59,0 1,0 0,0 0,0 0,1-1,0 1,-1 0,1 1,0-1,0 0,1 1,-1-1,1 1,4-4,-6 5,-1 1,1 0,0 0,-1-1,1 1,0 0,0 0,-1 0,1 0,0 0,0 0,-1 0,1 0,0 0,0 0,-1 1,1-1,0 0,-1 0,1 1,0-1,-1 0,1 1,0-1,-1 1,1-1,-1 1,1-1,-1 1,1-1,-1 1,1 0,-1-1,1 1,-1 0,0-1,1 1,-1 0,0-1,1 2,6 18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14T15:05:53.2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117 322,'1301'73,"28"168,-1225-218,437 78,-477-97,0-3,67-8,4 1,214 8,-251 4,150 28,-167-19,0-3,1-5,0-2,98-8,-144-3,-1-1,0-1,-1-2,0-1,40-20,-28 12,84-23,336-40,-292 56,-151 23,0-2,-1 0,24-9,-45 14,0-1,0 1,1-1,-1 1,0-1,0 1,0-1,1 0,-1 0,0 1,0-1,0 0,-1 0,1 0,0 0,0 0,0 0,-1-1,2 0,-2 1,0 0,0 1,0-1,-1 0,1 0,0 0,0 1,0-1,-1 0,1 0,0 1,-1-1,1 0,-1 1,1-1,-1 0,1 1,-1-1,1 1,-1-1,1 1,-1-1,0 0,-7-3,1 0,0 0,-1 0,-15-4,-61-14,-2 3,0 4,-93-3,143 15,-602-30,-6 36,222 1,-1116-4,1463 0,0-3,0-3,1-3,0-4,-73-22,77 15,27 8,-56-23,98 35,0-1,-1 1,1 0,0-1,-1 1,1-1,0 1,0-1,0 0,-1 0,1 1,0-1,0 0,0 0,0 0,0 0,1 0,-1 0,0 0,0-1,1 1,-1 0,1 0,-1 0,0-3,3 2,-1 1,1-1,0 1,0-1,0 1,0 0,0 0,0 0,0 0,0 0,0 0,1 1,-1-1,0 1,1-1,-1 1,3 0,50-7,1 4,0 1,80 9,819 76,317 14,-284-94,-462-7,518 4,-1020 1,1 0,-1 2,28 7,-40-8,1 2,-1 0,0 0,0 1,0 1,0 0,14 10,-25-15,0-1,0 1,0-1,0 1,0 0,-1-1,1 1,0 0,0 0,-1-1,1 1,-1 0,1 0,0 0,-1 0,0 0,1 0,-1 0,0 0,1 0,-1 0,0 0,0 0,0 0,0 0,0 0,0 0,0 0,0 0,-1 1,0 1,-1-1,1 0,-1 0,0-1,0 1,0 0,0 0,0-1,0 1,0-1,-1 0,-3 2,-15 6,0 0,0-2,-1 0,-38 5,-95 6,122-16,-967 21,-29 2,-61 26,-8-51,457-4,-1012 4,1639 0,-8 0,0 0,-1 1,-27 6,49-7,0 0,0 0,0 0,0 0,0 0,0 1,0-1,0 0,0 0,0 1,0-1,0 1,1-1,-1 1,0-1,0 1,0-1,0 1,1 0,-1-1,0 1,1 0,-1 0,0 0,1-1,-1 1,1 0,-1 0,1 0,0 0,-1 0,1 0,0 0,-1 1,3 1,-1 0,1 0,0 0,0-1,0 1,0-1,0 1,0-1,1 0,-1 0,1 0,3 2,32 20,0-2,2-2,0-1,60 19,685 193,-624-189,758 162,-638-160,371 10,-414-63,-94 1,640 4,-398 7,580-33,-276 19,-421 14,49-3,-6386 0,6050 0,0 0,1 2,-1 0,0 1,1 1,0 1,0 0,0 1,1 1,-1 0,2 1,-17 11,19-11,0 0,-1-1,0 0,0-1,-1-1,-22 5,22-6,0 0,1 1,-1 0,1 1,0 1,-25 16,-60 52,98-74,0-1,-1 1,1 0,0 0,0 0,0 0,0 0,0 0,0 0,0 1,0-1,1 0,-1 0,0 1,1-1,-1 0,1 1,-1 1,1-2,0 0,0-1,1 1,-1 0,0 0,0 0,1 0,-1 0,1 0,-1-1,1 1,-1 0,1 0,-1-1,1 1,0 0,-1-1,1 1,0 0,0-1,0 1,8 4,1-1,-1 0,1 0,14 3,-16-5,832 169,-814-167,191 31,1320 199,-630-161,-568-60,259 3,-482-15,-22 0,183-20,-222 11,-1-4,0-1,99-40,-88 28,1 2,1 3,89-14,-46 19,0 5,160 5,-38 3,-106-8,160-34,-282 44,8-2,-1-1,1 1,-1-2,0 1,15-8,-25 10,1 0,-1 0,0 0,1 0,-1 0,0 0,0 0,1 0,-1-1,0 1,0 0,-1-1,1 1,0 0,0-1,-1 0,1 1,0-1,-1-1,0 1,0-1,0 1,-1 0,1 0,-1-1,1 1,-1 0,0 0,0 0,0 0,0 0,0 0,-1 0,1 0,0 0,-1 0,-3-2,-14-13,-1 1,-1 0,-1 2,0 1,-46-21,44 22,-192-83,-408-123,250 128,241 61,103 20,30 9,0 0,0 0,0 0,1 0,-1 0,0 0,0 0,0 0,0 0,0 0,0 0,1 0,-1 0,0 0,0 0,0 0,0 0,0 0,0 0,1 0,-1 0,0 0,0 0,0 0,0 0,0 0,0 0,0-1,1 1,-1 0,0 0,0 0,0 0,0 0,0 0,0 0,0-1,0 1,0 0,0 0,0 0,0 0,0 0,0 0,0-1,0 1,0 0,0 0,0 0,0 0,0 0,0 0,0-1,0 1,0 0,0 0,0 0,0 0,0 0,0 0,0 0,-1-1,60-2,1628 32,-1149-13,-349-13,-138-6,-51 3,1 0,-1 0,0 0,0 0,1 0,-1 1,0-1,1 0,-1 0,0 0,0 0,1 0,-1 0,0 0,1 0,-1 0,0 0,0-1,1 1,-1 0,0 0,0 0,1 0,-1 0,0 0,0-1,1 1,-1 0,0 0,0 0,1 0,-1-1,0 1,0 0,0 0,0-1,1 1,-1 0,0 0,0-1,0 1,0 0,0-1,0 1,0 0,0 0,0-1,0 1,0 0,0-1,0 1,-10-5,1 1,-1 0,-1 1,1 0,-11-2,-176-42,-112-32,-1169-268,1385 328,-214-50,270 56,27 3,13 9,0-1,0 1,0-1,1 1,-1 0,1 0,-1 0,1 1,-1-1,1 1,-1 0,7 0,500-6,-132 6,-280-2,1-5,133-25,-226 31,0 0,0 0,0-1,0 0,-1 0,1 0,-1-1,0 0,1 0,-1 0,0 0,5-6,-9 8,-1 0,1 0,-1 0,0 0,1 0,-1 0,0 0,1 0,-1 0,0 0,0 0,0 0,0 0,0 0,0 0,-1 0,1 0,0 0,0 0,-1 1,1-1,0 0,-1 0,1 0,-2-1,-1-3,-1 1,1 0,-1 0,0 0,0 1,-1-1,-6-3,-21-13,-2 2,0 1,-41-13,-126-35,-229-32,-8 27,370 60,-40-8,73 8,68 5,257 5,96-6,-374 5,0 0,-1-1,1 0,15-6,-27 8,1 0,-1 0,1 0,0-1,-1 1,1 0,-1 0,1 0,-1-1,1 1,-1 0,1-1,-1 1,1 0,-1-1,0 1,1-1,-1 1,0 0,1-1,-1 1,0-1,1 1,-1-1,0 1,0-1,0 0,1 1,-1-1,0 1,0-1,0 1,0-1,0 0,0 1,0-1,0 1,0-1,0 1,-1-1,1 1,0-1,0 0,0 1,-1-1,1 1,0-1,-1 1,1 0,0-1,-1 0,-8-6,-1 0,1 0,-1 1,-1 1,1 0,-1 0,0 1,0 0,-20-4,12 2,-57-17,-1 4,-1 2,-1 4,-127-5,138 18,-45-3,0 6,-169 25,265-25,0 0,1 2,-1 0,-19 9,30-11,1 0,0 0,0 1,0 0,0 0,0 0,1 0,0 1,0-1,0 1,1 0,-1 0,1 1,0-1,-2 7,-1 6,1-1,1 0,0 1,1 0,1 0,1 0,1 0,0 0,1 0,1 0,1-1,0 1,1 0,9 21,11 24,4-1,52 88,-19-36,-54-103,-1 2,-1-1,0 1,-1-1,5 23,-9-32,1 1,-1-1,0 1,0-1,0 1,-1 0,1-1,-1 1,0-1,0 0,0 1,-1-1,1 0,-1 0,1 1,-1-1,0-1,-1 1,1 0,0 0,-1-1,1 1,-1-1,0 0,0 0,-6 4,-11 4,0 0,-1-1,-1-1,-36 9,-99 12,110-21,-135 19,-82 14,203-29,1 3,-71 28,119-38,-1 0,1 1,0 0,0 1,-17 14,27-20,0 1,0 0,0-1,0 1,0 0,1 0,-1 1,1-1,-1 0,1 0,0 1,0-1,0 1,0-1,1 1,-1-1,0 1,1-1,0 1,0 0,0-1,0 1,0-1,0 1,1 0,-1-1,1 1,0-1,-1 1,1-1,0 1,1-1,-1 0,0 0,2 3,5 5,1 0,0 0,0-1,1 0,0-1,0 0,1 0,0-1,1-1,13 7,24 7,59 18,-90-32,244 85,-254-89,1 0,0 0,0-1,0 0,0-1,0 0,16-2,6 1,67-1,479-29,-502 19,-23-2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14T15:09:09.6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5T16:50:48.6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1766 126,'-2'3,"0"0,0 0,0 0,0 0,0 0,-1 0,1-1,-1 1,0-1,0 1,0-1,0 0,0 0,0-1,0 1,-1-1,1 1,-1-1,1 0,-1-1,1 1,-1 0,0-1,-5 0,-7-1,0 0,1-1,-1-1,-22-8,-4 1,-24 1,0 2,-1 3,-81 7,84 0,0-3,0-3,-96-16,117 8,-61-26,76 26,0 0,0 2,-1 1,0 2,-57-6,71 11,-37-1,0 2,-1 2,-54 10,98-10,0 1,0 0,0 1,0-1,0 2,1 0,0 0,0 0,0 1,1 0,0 0,0 1,0 0,1 0,0 1,0 0,1 0,0 0,1 0,-5 12,2-3,0 1,2 0,0 0,1 1,1-1,1 1,0-1,2 1,1 27,0-41,-1 1,1-1,0 0,0 0,0 0,1 0,-1 0,1 0,1 0,-1 0,1-1,-1 0,1 1,1-1,-1 0,6 5,-2-4,1 0,-1 0,1-1,0 0,0-1,1 0,-1 0,17 3,94 16,150 10,-202-26,451 7,-405-13,-51 2,79 15,31 1,-27-14,219 17,-307-12,1-4,0-1,62-6,-116 2,-1 0,1-1,-1 0,1 0,-1 0,0 0,1 0,-1-1,0 1,0-1,0 0,0 0,0 0,0-1,-1 1,1 0,-1-1,5-5,-4 2,1-1,-1 1,0-1,-1 1,1-1,-2 0,1 0,-1 0,1-7,0-10,-2 1,-1 0,-1 0,0 0,-7-23,8 39,-1-1,0 1,-1 0,0 0,0 1,0-1,-1 0,0 1,0 0,0 0,-1 0,0 1,0-1,-8-5,2 3,0 1,-1 1,0 0,0 0,0 1,-1 1,-18-5,-37-9,-2-2,-1 3,-133-14,169 30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5T16:46:13.2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850 3,'-86'-2,"-71"2,137 1,0 1,0 1,1 1,0 1,-34 13,-39 25,-52 21,130-57,-1 0,2 1,-1 0,1 1,1 1,-1 0,2 0,-1 1,1 1,1 0,0 0,1 1,0 0,1 1,1 0,0 0,1 1,0 0,1 0,1 0,1 0,0 1,-2 21,5-33,1 0,-1 0,1 0,-1-1,1 1,0 0,0-1,1 1,-1-1,1 1,-1-1,1 0,0 0,1 1,-1-1,0-1,1 1,0 0,0-1,-1 1,2-1,-1 0,0 0,0 0,1 0,-1-1,0 1,1-1,0 0,4 1,13 3,0-1,0 0,0-2,23 0,-38-2,177-3,-125 0,-1 2,0 2,80 13,-46-2,0-3,173-7,10 0,-99 16,45 2,359-21,-569 1,0 0,0-1,0 0,0 0,0-2,0 1,0-1,15-7,-23 9,1 0,-1-1,1 0,-1 1,1-1,-1 0,0 0,0-1,0 1,0 0,0-1,-1 1,1-1,-1 1,1-1,-1 0,0 0,0 1,0-1,-1 0,1 0,-1 0,1 0,-1 0,0 0,0 0,0 0,-1 0,1 0,-1 0,1 0,-1 0,-3-5,2 1,-2 0,1 1,-1-1,0 1,0 0,-1 0,0 1,0-1,0 1,-10-7,-66-44,71 50,-30-16,-1 2,-1 2,-53-16,48 18,-16-3,-2 3,1 3,-74-6,54 9,-382-25,-40 36,428 6,45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3T10:45:56.946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0 81,'561'-39,"-118"2,371 32,-440 8,-316-1,84 16,-80-9,69 2,-23-6,0 4,0 5,165 43,-222-45,1-3,0-1,55-1,160-8,-96-3,2425 4,-2363-19,-16-1,761 18,-466 5,-401-3,-63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3T10:46:02.516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1 64,'116'-3,"118"-18,-74 8,212 9,-196 5,-161-1,-1-1,1 0,-1-1,0-1,14-5,-3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3T10:46:04.234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0 237,'18'-2,"0"0,0-1,-1-1,1 0,-1-1,18-9,52-13,129-3,-20 3,148-15,-136 7,-142 20,92-6,397 15,-296 9,-58-3,-159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3T10:46:07.187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0,'5'1,"1"0,0 0,-1 0,1 1,-1 0,9 3,16 6,102 24,-77-19,1-2,1-2,112 8,92-23,127 4,-238 18,30 1,-89-20,-50-2,1 3,0 1,56 11,-40-2,-1-2,77 0,120-10,-85-3,-140 4,210 7,-194-3,0 2,0 2,56 18,-39-10,84 12,-88-18,34 0,0-3,149-9,-83-1,2046 3,-2113-5,0-3,105-25,-19 2,4-5,-6 0,-136 31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3T10:46:09.541"/>
    </inkml:context>
    <inkml:brush xml:id="br0">
      <inkml:brushProperty name="width" value="0.2" units="cm"/>
      <inkml:brushProperty name="height" value="0.4" units="cm"/>
      <inkml:brushProperty name="color" value="#E1FC3E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0,'4492'0,"-4450"3,-1 1,0 2,73 21,-65-14,99 13,63-26,7 1,-214-1,0 0,0 1,0 0,0 0,0 0,0 0,0 1,0 0,0 0,0 0,-1 0,5 4,9 11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084B1-55A8-40EF-9ED9-6A166B872451}" type="datetimeFigureOut">
              <a:rPr lang="de-AT" smtClean="0"/>
              <a:t>24.04.2025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B6DD7-F428-4341-ACA3-2B2B10D66EA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29509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45AEE-9226-4C44-9812-C4525AFA86BC}" type="slidenum">
              <a:rPr lang="de-DE" smtClean="0"/>
              <a:t>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0632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B6DD7-F428-4341-ACA3-2B2B10D66EA9}" type="slidenum">
              <a:rPr lang="de-AT" smtClean="0"/>
              <a:t>61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24434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B6DD7-F428-4341-ACA3-2B2B10D66EA9}" type="slidenum">
              <a:rPr lang="de-AT" smtClean="0"/>
              <a:t>62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67851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B6DD7-F428-4341-ACA3-2B2B10D66EA9}" type="slidenum">
              <a:rPr lang="de-AT" smtClean="0"/>
              <a:t>67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9810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An dieser Stelle soll den Schulleiter/innen IQES Österreich (www.iqesonline.net/at) zum ersten Mal vorgestellt werden, indem durch die Website durchgegangen wird und die einzelnen Teile erklärt bzw. gezeigt werden. Dafür vorgesehene Zeit = 10-15 Minuten!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B6DD7-F428-4341-ACA3-2B2B10D66EA9}" type="slidenum">
              <a:rPr lang="de-AT" smtClean="0"/>
              <a:t>77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20405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B6DD7-F428-4341-ACA3-2B2B10D66EA9}" type="slidenum">
              <a:rPr lang="de-AT" smtClean="0"/>
              <a:t>80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27332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B6DD7-F428-4341-ACA3-2B2B10D66EA9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79520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B6DD7-F428-4341-ACA3-2B2B10D66EA9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48891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B6DD7-F428-4341-ACA3-2B2B10D66EA9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19018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B6DD7-F428-4341-ACA3-2B2B10D66EA9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00142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B6DD7-F428-4341-ACA3-2B2B10D66EA9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14604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B6DD7-F428-4341-ACA3-2B2B10D66EA9}" type="slidenum">
              <a:rPr lang="de-AT" smtClean="0"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45913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B6DD7-F428-4341-ACA3-2B2B10D66EA9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22698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B6DD7-F428-4341-ACA3-2B2B10D66EA9}" type="slidenum">
              <a:rPr lang="de-AT" smtClean="0"/>
              <a:t>30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93847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111558" y="1909358"/>
            <a:ext cx="7968885" cy="1519642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rgbClr val="004D5A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111558" y="3429000"/>
            <a:ext cx="7968885" cy="1447230"/>
          </a:xfrm>
        </p:spPr>
        <p:txBody>
          <a:bodyPr tIns="108000" anchor="t">
            <a:normAutofit/>
          </a:bodyPr>
          <a:lstStyle>
            <a:lvl1pPr marL="0" indent="0" algn="l">
              <a:buNone/>
              <a:defRPr sz="2000">
                <a:solidFill>
                  <a:srgbClr val="004D5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endParaRPr lang="de-AT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4FD2D39-BC7B-1943-A7A5-1AC854CAB5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11557" y="5198105"/>
            <a:ext cx="3934883" cy="963740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1200" kern="1200" noProof="0" dirty="0" smtClean="0">
                <a:solidFill>
                  <a:srgbClr val="004D5A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4D5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Mastertextformat bearbeiten</a:t>
            </a:r>
          </a:p>
        </p:txBody>
      </p:sp>
      <p:grpSp>
        <p:nvGrpSpPr>
          <p:cNvPr id="37" name="Grafik 26">
            <a:extLst>
              <a:ext uri="{FF2B5EF4-FFF2-40B4-BE49-F238E27FC236}">
                <a16:creationId xmlns:a16="http://schemas.microsoft.com/office/drawing/2014/main" id="{D258341C-AA37-7544-87E3-9F90BBC08ADB}"/>
              </a:ext>
            </a:extLst>
          </p:cNvPr>
          <p:cNvGrpSpPr/>
          <p:nvPr userDrawn="1"/>
        </p:nvGrpSpPr>
        <p:grpSpPr>
          <a:xfrm>
            <a:off x="-528736" y="1843281"/>
            <a:ext cx="1847491" cy="3171438"/>
            <a:chOff x="-822" y="3075890"/>
            <a:chExt cx="1019104" cy="2332551"/>
          </a:xfrm>
        </p:grpSpPr>
        <p:sp>
          <p:nvSpPr>
            <p:cNvPr id="38" name="Freihandform 37">
              <a:extLst>
                <a:ext uri="{FF2B5EF4-FFF2-40B4-BE49-F238E27FC236}">
                  <a16:creationId xmlns:a16="http://schemas.microsoft.com/office/drawing/2014/main" id="{651926EB-2D7C-654B-B424-7F8CADDE39D3}"/>
                </a:ext>
              </a:extLst>
            </p:cNvPr>
            <p:cNvSpPr/>
            <p:nvPr/>
          </p:nvSpPr>
          <p:spPr>
            <a:xfrm>
              <a:off x="-822" y="3075890"/>
              <a:ext cx="1019104" cy="1486352"/>
            </a:xfrm>
            <a:custGeom>
              <a:avLst/>
              <a:gdLst>
                <a:gd name="connsiteX0" fmla="*/ 1019104 w 1019104"/>
                <a:gd name="connsiteY0" fmla="*/ 845709 h 1486352"/>
                <a:gd name="connsiteX1" fmla="*/ 0 w 1019104"/>
                <a:gd name="connsiteY1" fmla="*/ 0 h 1486352"/>
                <a:gd name="connsiteX2" fmla="*/ 0 w 1019104"/>
                <a:gd name="connsiteY2" fmla="*/ 640155 h 1486352"/>
                <a:gd name="connsiteX3" fmla="*/ 1019104 w 1019104"/>
                <a:gd name="connsiteY3" fmla="*/ 1486353 h 1486352"/>
                <a:gd name="connsiteX4" fmla="*/ 1019104 w 1019104"/>
                <a:gd name="connsiteY4" fmla="*/ 845709 h 148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104" h="1486352">
                  <a:moveTo>
                    <a:pt x="1019104" y="845709"/>
                  </a:moveTo>
                  <a:lnTo>
                    <a:pt x="0" y="0"/>
                  </a:lnTo>
                  <a:lnTo>
                    <a:pt x="0" y="640155"/>
                  </a:lnTo>
                  <a:lnTo>
                    <a:pt x="1019104" y="1486353"/>
                  </a:lnTo>
                  <a:lnTo>
                    <a:pt x="1019104" y="845709"/>
                  </a:lnTo>
                  <a:close/>
                </a:path>
              </a:pathLst>
            </a:custGeom>
            <a:solidFill>
              <a:srgbClr val="E95F5F"/>
            </a:solidFill>
            <a:ln w="48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800"/>
            </a:p>
          </p:txBody>
        </p:sp>
        <p:sp>
          <p:nvSpPr>
            <p:cNvPr id="39" name="Freihandform 38">
              <a:extLst>
                <a:ext uri="{FF2B5EF4-FFF2-40B4-BE49-F238E27FC236}">
                  <a16:creationId xmlns:a16="http://schemas.microsoft.com/office/drawing/2014/main" id="{BE7CB1D9-0202-4244-9D54-79684648B155}"/>
                </a:ext>
              </a:extLst>
            </p:cNvPr>
            <p:cNvSpPr/>
            <p:nvPr/>
          </p:nvSpPr>
          <p:spPr>
            <a:xfrm>
              <a:off x="-822" y="4242166"/>
              <a:ext cx="1019104" cy="1166275"/>
            </a:xfrm>
            <a:custGeom>
              <a:avLst/>
              <a:gdLst>
                <a:gd name="connsiteX0" fmla="*/ 0 w 1019104"/>
                <a:gd name="connsiteY0" fmla="*/ 526121 h 1166275"/>
                <a:gd name="connsiteX1" fmla="*/ 0 w 1019104"/>
                <a:gd name="connsiteY1" fmla="*/ 1166275 h 1166275"/>
                <a:gd name="connsiteX2" fmla="*/ 1019104 w 1019104"/>
                <a:gd name="connsiteY2" fmla="*/ 320077 h 1166275"/>
                <a:gd name="connsiteX3" fmla="*/ 633577 w 1019104"/>
                <a:gd name="connsiteY3" fmla="*/ 0 h 1166275"/>
                <a:gd name="connsiteX4" fmla="*/ 0 w 1019104"/>
                <a:gd name="connsiteY4" fmla="*/ 526121 h 116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104" h="1166275">
                  <a:moveTo>
                    <a:pt x="0" y="526121"/>
                  </a:moveTo>
                  <a:lnTo>
                    <a:pt x="0" y="1166275"/>
                  </a:lnTo>
                  <a:lnTo>
                    <a:pt x="1019104" y="320077"/>
                  </a:lnTo>
                  <a:lnTo>
                    <a:pt x="633577" y="0"/>
                  </a:lnTo>
                  <a:lnTo>
                    <a:pt x="0" y="526121"/>
                  </a:lnTo>
                  <a:close/>
                </a:path>
              </a:pathLst>
            </a:custGeom>
            <a:solidFill>
              <a:srgbClr val="004D5A"/>
            </a:solidFill>
            <a:ln w="48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800"/>
            </a:p>
          </p:txBody>
        </p:sp>
        <p:sp>
          <p:nvSpPr>
            <p:cNvPr id="40" name="Freihandform 39">
              <a:extLst>
                <a:ext uri="{FF2B5EF4-FFF2-40B4-BE49-F238E27FC236}">
                  <a16:creationId xmlns:a16="http://schemas.microsoft.com/office/drawing/2014/main" id="{F47D23B6-EE5B-C947-A83F-5D4715C2ABA8}"/>
                </a:ext>
              </a:extLst>
            </p:cNvPr>
            <p:cNvSpPr/>
            <p:nvPr/>
          </p:nvSpPr>
          <p:spPr>
            <a:xfrm>
              <a:off x="632754" y="3921599"/>
              <a:ext cx="385527" cy="640643"/>
            </a:xfrm>
            <a:custGeom>
              <a:avLst/>
              <a:gdLst>
                <a:gd name="connsiteX0" fmla="*/ 0 w 385527"/>
                <a:gd name="connsiteY0" fmla="*/ 320567 h 640643"/>
                <a:gd name="connsiteX1" fmla="*/ 385528 w 385527"/>
                <a:gd name="connsiteY1" fmla="*/ 640644 h 640643"/>
                <a:gd name="connsiteX2" fmla="*/ 385528 w 385527"/>
                <a:gd name="connsiteY2" fmla="*/ 0 h 640643"/>
                <a:gd name="connsiteX3" fmla="*/ 0 w 385527"/>
                <a:gd name="connsiteY3" fmla="*/ 320567 h 64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5527" h="640643">
                  <a:moveTo>
                    <a:pt x="0" y="320567"/>
                  </a:moveTo>
                  <a:lnTo>
                    <a:pt x="385528" y="640644"/>
                  </a:lnTo>
                  <a:lnTo>
                    <a:pt x="385528" y="0"/>
                  </a:lnTo>
                  <a:lnTo>
                    <a:pt x="0" y="320567"/>
                  </a:lnTo>
                  <a:close/>
                </a:path>
              </a:pathLst>
            </a:custGeom>
            <a:solidFill>
              <a:srgbClr val="C90039"/>
            </a:solidFill>
            <a:ln w="48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800"/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BBA61154-743E-47B1-AE89-5BAEC2C214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8368" y="184931"/>
            <a:ext cx="2590800" cy="9906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EBED839-6566-4AD7-8BBF-3335D084C5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504" y="203798"/>
            <a:ext cx="2891222" cy="96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8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E648-02ED-46B4-9DC8-77A19B4FD776}" type="datetimeFigureOut">
              <a:rPr lang="de-AT" smtClean="0"/>
              <a:t>24.04.2025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21CB-2371-4AC2-A33C-D81DEFA798C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1349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+BMBW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111558" y="2668846"/>
            <a:ext cx="7968885" cy="1519642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rgbClr val="004D5A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grpSp>
        <p:nvGrpSpPr>
          <p:cNvPr id="37" name="Grafik 26">
            <a:extLst>
              <a:ext uri="{FF2B5EF4-FFF2-40B4-BE49-F238E27FC236}">
                <a16:creationId xmlns:a16="http://schemas.microsoft.com/office/drawing/2014/main" id="{D258341C-AA37-7544-87E3-9F90BBC08ADB}"/>
              </a:ext>
            </a:extLst>
          </p:cNvPr>
          <p:cNvGrpSpPr/>
          <p:nvPr userDrawn="1"/>
        </p:nvGrpSpPr>
        <p:grpSpPr>
          <a:xfrm>
            <a:off x="-528736" y="1843281"/>
            <a:ext cx="1847491" cy="3171438"/>
            <a:chOff x="-822" y="3075890"/>
            <a:chExt cx="1019104" cy="2332551"/>
          </a:xfrm>
        </p:grpSpPr>
        <p:sp>
          <p:nvSpPr>
            <p:cNvPr id="38" name="Freihandform 37">
              <a:extLst>
                <a:ext uri="{FF2B5EF4-FFF2-40B4-BE49-F238E27FC236}">
                  <a16:creationId xmlns:a16="http://schemas.microsoft.com/office/drawing/2014/main" id="{651926EB-2D7C-654B-B424-7F8CADDE39D3}"/>
                </a:ext>
              </a:extLst>
            </p:cNvPr>
            <p:cNvSpPr/>
            <p:nvPr/>
          </p:nvSpPr>
          <p:spPr>
            <a:xfrm>
              <a:off x="-822" y="3075890"/>
              <a:ext cx="1019104" cy="1486352"/>
            </a:xfrm>
            <a:custGeom>
              <a:avLst/>
              <a:gdLst>
                <a:gd name="connsiteX0" fmla="*/ 1019104 w 1019104"/>
                <a:gd name="connsiteY0" fmla="*/ 845709 h 1486352"/>
                <a:gd name="connsiteX1" fmla="*/ 0 w 1019104"/>
                <a:gd name="connsiteY1" fmla="*/ 0 h 1486352"/>
                <a:gd name="connsiteX2" fmla="*/ 0 w 1019104"/>
                <a:gd name="connsiteY2" fmla="*/ 640155 h 1486352"/>
                <a:gd name="connsiteX3" fmla="*/ 1019104 w 1019104"/>
                <a:gd name="connsiteY3" fmla="*/ 1486353 h 1486352"/>
                <a:gd name="connsiteX4" fmla="*/ 1019104 w 1019104"/>
                <a:gd name="connsiteY4" fmla="*/ 845709 h 148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104" h="1486352">
                  <a:moveTo>
                    <a:pt x="1019104" y="845709"/>
                  </a:moveTo>
                  <a:lnTo>
                    <a:pt x="0" y="0"/>
                  </a:lnTo>
                  <a:lnTo>
                    <a:pt x="0" y="640155"/>
                  </a:lnTo>
                  <a:lnTo>
                    <a:pt x="1019104" y="1486353"/>
                  </a:lnTo>
                  <a:lnTo>
                    <a:pt x="1019104" y="845709"/>
                  </a:lnTo>
                  <a:close/>
                </a:path>
              </a:pathLst>
            </a:custGeom>
            <a:solidFill>
              <a:srgbClr val="BDC7C6"/>
            </a:solidFill>
            <a:ln w="48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800" dirty="0"/>
            </a:p>
          </p:txBody>
        </p:sp>
        <p:sp>
          <p:nvSpPr>
            <p:cNvPr id="39" name="Freihandform 38">
              <a:extLst>
                <a:ext uri="{FF2B5EF4-FFF2-40B4-BE49-F238E27FC236}">
                  <a16:creationId xmlns:a16="http://schemas.microsoft.com/office/drawing/2014/main" id="{BE7CB1D9-0202-4244-9D54-79684648B155}"/>
                </a:ext>
              </a:extLst>
            </p:cNvPr>
            <p:cNvSpPr/>
            <p:nvPr/>
          </p:nvSpPr>
          <p:spPr>
            <a:xfrm>
              <a:off x="-822" y="4242166"/>
              <a:ext cx="1019104" cy="1166275"/>
            </a:xfrm>
            <a:custGeom>
              <a:avLst/>
              <a:gdLst>
                <a:gd name="connsiteX0" fmla="*/ 0 w 1019104"/>
                <a:gd name="connsiteY0" fmla="*/ 526121 h 1166275"/>
                <a:gd name="connsiteX1" fmla="*/ 0 w 1019104"/>
                <a:gd name="connsiteY1" fmla="*/ 1166275 h 1166275"/>
                <a:gd name="connsiteX2" fmla="*/ 1019104 w 1019104"/>
                <a:gd name="connsiteY2" fmla="*/ 320077 h 1166275"/>
                <a:gd name="connsiteX3" fmla="*/ 633577 w 1019104"/>
                <a:gd name="connsiteY3" fmla="*/ 0 h 1166275"/>
                <a:gd name="connsiteX4" fmla="*/ 0 w 1019104"/>
                <a:gd name="connsiteY4" fmla="*/ 526121 h 116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104" h="1166275">
                  <a:moveTo>
                    <a:pt x="0" y="526121"/>
                  </a:moveTo>
                  <a:lnTo>
                    <a:pt x="0" y="1166275"/>
                  </a:lnTo>
                  <a:lnTo>
                    <a:pt x="1019104" y="320077"/>
                  </a:lnTo>
                  <a:lnTo>
                    <a:pt x="633577" y="0"/>
                  </a:lnTo>
                  <a:lnTo>
                    <a:pt x="0" y="526121"/>
                  </a:lnTo>
                  <a:close/>
                </a:path>
              </a:pathLst>
            </a:custGeom>
            <a:solidFill>
              <a:srgbClr val="E95F5F"/>
            </a:solidFill>
            <a:ln w="48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800">
                <a:ln>
                  <a:solidFill>
                    <a:srgbClr val="E95F5F"/>
                  </a:solidFill>
                </a:ln>
                <a:solidFill>
                  <a:srgbClr val="E95F5F"/>
                </a:solidFill>
              </a:endParaRPr>
            </a:p>
          </p:txBody>
        </p:sp>
        <p:sp>
          <p:nvSpPr>
            <p:cNvPr id="40" name="Freihandform 39">
              <a:extLst>
                <a:ext uri="{FF2B5EF4-FFF2-40B4-BE49-F238E27FC236}">
                  <a16:creationId xmlns:a16="http://schemas.microsoft.com/office/drawing/2014/main" id="{F47D23B6-EE5B-C947-A83F-5D4715C2ABA8}"/>
                </a:ext>
              </a:extLst>
            </p:cNvPr>
            <p:cNvSpPr/>
            <p:nvPr/>
          </p:nvSpPr>
          <p:spPr>
            <a:xfrm>
              <a:off x="632754" y="3921599"/>
              <a:ext cx="385527" cy="640643"/>
            </a:xfrm>
            <a:custGeom>
              <a:avLst/>
              <a:gdLst>
                <a:gd name="connsiteX0" fmla="*/ 0 w 385527"/>
                <a:gd name="connsiteY0" fmla="*/ 320567 h 640643"/>
                <a:gd name="connsiteX1" fmla="*/ 385528 w 385527"/>
                <a:gd name="connsiteY1" fmla="*/ 640644 h 640643"/>
                <a:gd name="connsiteX2" fmla="*/ 385528 w 385527"/>
                <a:gd name="connsiteY2" fmla="*/ 0 h 640643"/>
                <a:gd name="connsiteX3" fmla="*/ 0 w 385527"/>
                <a:gd name="connsiteY3" fmla="*/ 320567 h 64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5527" h="640643">
                  <a:moveTo>
                    <a:pt x="0" y="320567"/>
                  </a:moveTo>
                  <a:lnTo>
                    <a:pt x="385528" y="640644"/>
                  </a:lnTo>
                  <a:lnTo>
                    <a:pt x="385528" y="0"/>
                  </a:lnTo>
                  <a:lnTo>
                    <a:pt x="0" y="320567"/>
                  </a:lnTo>
                  <a:close/>
                </a:path>
              </a:pathLst>
            </a:custGeom>
            <a:solidFill>
              <a:srgbClr val="C90039"/>
            </a:solidFill>
            <a:ln w="48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800"/>
            </a:p>
          </p:txBody>
        </p:sp>
      </p:grp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7C6261C-7C8E-2B45-996D-0EF6048D8FC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3B2B9A1-CC8F-4DE9-92F7-B7DD2DCD95F1}" type="slidenum">
              <a:rPr lang="de-AT" smtClean="0"/>
              <a:t>‹Nr.›</a:t>
            </a:fld>
            <a:endParaRPr lang="de-AT" dirty="0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60090B2C-8855-114C-90B1-0ED1771F8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5680" y="6356351"/>
            <a:ext cx="777617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919E9D"/>
                </a:solidFill>
              </a:defRPr>
            </a:lvl1pPr>
          </a:lstStyle>
          <a:p>
            <a:r>
              <a:rPr lang="nb-NO">
                <a:solidFill>
                  <a:srgbClr val="E95F5F"/>
                </a:solidFill>
              </a:rPr>
              <a:t>QMS-Einführung</a:t>
            </a:r>
            <a:endParaRPr lang="de-AT" dirty="0">
              <a:solidFill>
                <a:srgbClr val="E95F5F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60FC888-96E4-42C8-B708-8B6F0C1744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656" y="188640"/>
            <a:ext cx="648000" cy="72150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E66F61B-B774-4CA4-91DB-641CB55489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550" y="6314573"/>
            <a:ext cx="1346033" cy="44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98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+BMBW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417" y="1628776"/>
            <a:ext cx="10367435" cy="4537075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10F43334-FC2F-4D71-B0F1-B4AE512E37E5}" type="slidenum">
              <a:rPr lang="de-AT" smtClean="0"/>
              <a:t>‹Nr.›</a:t>
            </a:fld>
            <a:endParaRPr lang="de-AT" dirty="0"/>
          </a:p>
        </p:txBody>
      </p:sp>
      <p:sp>
        <p:nvSpPr>
          <p:cNvPr id="11" name="Titelplatzhalter 1">
            <a:extLst>
              <a:ext uri="{FF2B5EF4-FFF2-40B4-BE49-F238E27FC236}">
                <a16:creationId xmlns:a16="http://schemas.microsoft.com/office/drawing/2014/main" id="{AA3AA077-16B7-6E4C-9745-77FFE5A70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417" y="620714"/>
            <a:ext cx="10367435" cy="97948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EEB814AF-CD5A-C447-A69B-3C5D1E07F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5680" y="6356351"/>
            <a:ext cx="777617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919E9D"/>
                </a:solidFill>
              </a:defRPr>
            </a:lvl1pPr>
          </a:lstStyle>
          <a:p>
            <a:r>
              <a:rPr lang="nb-NO">
                <a:solidFill>
                  <a:srgbClr val="E95F5F"/>
                </a:solidFill>
              </a:rPr>
              <a:t>QMS-Einführung</a:t>
            </a:r>
            <a:endParaRPr lang="de-AT" dirty="0">
              <a:solidFill>
                <a:srgbClr val="E95F5F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40EF239-E8D6-487C-8A61-B811EBB535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550" y="6314573"/>
            <a:ext cx="1346033" cy="44867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A340F25-4CFA-463C-80C5-914527CC7F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656" y="188640"/>
            <a:ext cx="648000" cy="72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780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416" y="620714"/>
            <a:ext cx="10367435" cy="1008087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‹Nr.›</a:t>
            </a:fld>
            <a:endParaRPr lang="de-AT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A42777B6-721C-ED4D-8905-1665C54FE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5680" y="6356351"/>
            <a:ext cx="777617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919E9D"/>
                </a:solidFill>
              </a:defRPr>
            </a:lvl1pPr>
          </a:lstStyle>
          <a:p>
            <a:r>
              <a:rPr lang="nb-NO">
                <a:solidFill>
                  <a:srgbClr val="E95F5F"/>
                </a:solidFill>
              </a:rPr>
              <a:t>QMS-Einführung</a:t>
            </a:r>
            <a:endParaRPr lang="de-AT" dirty="0">
              <a:solidFill>
                <a:srgbClr val="E95F5F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EB0CAB5-7B0F-4B58-A6F7-75238EAA1A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656" y="188640"/>
            <a:ext cx="648000" cy="72150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B51325B-B003-477B-9343-B1F25E49B3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0892" y="6314573"/>
            <a:ext cx="1346033" cy="44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90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111558" y="2668846"/>
            <a:ext cx="7968885" cy="1519642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rgbClr val="004D5A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4FD2D39-BC7B-1943-A7A5-1AC854CAB5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11557" y="5198105"/>
            <a:ext cx="3934883" cy="963740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1200" kern="1200" noProof="0" dirty="0" smtClean="0">
                <a:solidFill>
                  <a:srgbClr val="004D5A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srgbClr val="004D5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Kontaktdaten eingeben</a:t>
            </a:r>
          </a:p>
        </p:txBody>
      </p:sp>
      <p:grpSp>
        <p:nvGrpSpPr>
          <p:cNvPr id="37" name="Grafik 26">
            <a:extLst>
              <a:ext uri="{FF2B5EF4-FFF2-40B4-BE49-F238E27FC236}">
                <a16:creationId xmlns:a16="http://schemas.microsoft.com/office/drawing/2014/main" id="{D258341C-AA37-7544-87E3-9F90BBC08ADB}"/>
              </a:ext>
            </a:extLst>
          </p:cNvPr>
          <p:cNvGrpSpPr/>
          <p:nvPr userDrawn="1"/>
        </p:nvGrpSpPr>
        <p:grpSpPr>
          <a:xfrm>
            <a:off x="-528736" y="1843281"/>
            <a:ext cx="1847491" cy="3171438"/>
            <a:chOff x="-822" y="3075890"/>
            <a:chExt cx="1019104" cy="2332551"/>
          </a:xfrm>
        </p:grpSpPr>
        <p:sp>
          <p:nvSpPr>
            <p:cNvPr id="38" name="Freihandform 37">
              <a:extLst>
                <a:ext uri="{FF2B5EF4-FFF2-40B4-BE49-F238E27FC236}">
                  <a16:creationId xmlns:a16="http://schemas.microsoft.com/office/drawing/2014/main" id="{651926EB-2D7C-654B-B424-7F8CADDE39D3}"/>
                </a:ext>
              </a:extLst>
            </p:cNvPr>
            <p:cNvSpPr/>
            <p:nvPr/>
          </p:nvSpPr>
          <p:spPr>
            <a:xfrm>
              <a:off x="-822" y="3075890"/>
              <a:ext cx="1019104" cy="1486352"/>
            </a:xfrm>
            <a:custGeom>
              <a:avLst/>
              <a:gdLst>
                <a:gd name="connsiteX0" fmla="*/ 1019104 w 1019104"/>
                <a:gd name="connsiteY0" fmla="*/ 845709 h 1486352"/>
                <a:gd name="connsiteX1" fmla="*/ 0 w 1019104"/>
                <a:gd name="connsiteY1" fmla="*/ 0 h 1486352"/>
                <a:gd name="connsiteX2" fmla="*/ 0 w 1019104"/>
                <a:gd name="connsiteY2" fmla="*/ 640155 h 1486352"/>
                <a:gd name="connsiteX3" fmla="*/ 1019104 w 1019104"/>
                <a:gd name="connsiteY3" fmla="*/ 1486353 h 1486352"/>
                <a:gd name="connsiteX4" fmla="*/ 1019104 w 1019104"/>
                <a:gd name="connsiteY4" fmla="*/ 845709 h 148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104" h="1486352">
                  <a:moveTo>
                    <a:pt x="1019104" y="845709"/>
                  </a:moveTo>
                  <a:lnTo>
                    <a:pt x="0" y="0"/>
                  </a:lnTo>
                  <a:lnTo>
                    <a:pt x="0" y="640155"/>
                  </a:lnTo>
                  <a:lnTo>
                    <a:pt x="1019104" y="1486353"/>
                  </a:lnTo>
                  <a:lnTo>
                    <a:pt x="1019104" y="845709"/>
                  </a:lnTo>
                  <a:close/>
                </a:path>
              </a:pathLst>
            </a:custGeom>
            <a:solidFill>
              <a:srgbClr val="E95F5F"/>
            </a:solidFill>
            <a:ln w="48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800"/>
            </a:p>
          </p:txBody>
        </p:sp>
        <p:sp>
          <p:nvSpPr>
            <p:cNvPr id="39" name="Freihandform 38">
              <a:extLst>
                <a:ext uri="{FF2B5EF4-FFF2-40B4-BE49-F238E27FC236}">
                  <a16:creationId xmlns:a16="http://schemas.microsoft.com/office/drawing/2014/main" id="{BE7CB1D9-0202-4244-9D54-79684648B155}"/>
                </a:ext>
              </a:extLst>
            </p:cNvPr>
            <p:cNvSpPr/>
            <p:nvPr/>
          </p:nvSpPr>
          <p:spPr>
            <a:xfrm>
              <a:off x="-822" y="4242166"/>
              <a:ext cx="1019104" cy="1166275"/>
            </a:xfrm>
            <a:custGeom>
              <a:avLst/>
              <a:gdLst>
                <a:gd name="connsiteX0" fmla="*/ 0 w 1019104"/>
                <a:gd name="connsiteY0" fmla="*/ 526121 h 1166275"/>
                <a:gd name="connsiteX1" fmla="*/ 0 w 1019104"/>
                <a:gd name="connsiteY1" fmla="*/ 1166275 h 1166275"/>
                <a:gd name="connsiteX2" fmla="*/ 1019104 w 1019104"/>
                <a:gd name="connsiteY2" fmla="*/ 320077 h 1166275"/>
                <a:gd name="connsiteX3" fmla="*/ 633577 w 1019104"/>
                <a:gd name="connsiteY3" fmla="*/ 0 h 1166275"/>
                <a:gd name="connsiteX4" fmla="*/ 0 w 1019104"/>
                <a:gd name="connsiteY4" fmla="*/ 526121 h 116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104" h="1166275">
                  <a:moveTo>
                    <a:pt x="0" y="526121"/>
                  </a:moveTo>
                  <a:lnTo>
                    <a:pt x="0" y="1166275"/>
                  </a:lnTo>
                  <a:lnTo>
                    <a:pt x="1019104" y="320077"/>
                  </a:lnTo>
                  <a:lnTo>
                    <a:pt x="633577" y="0"/>
                  </a:lnTo>
                  <a:lnTo>
                    <a:pt x="0" y="526121"/>
                  </a:lnTo>
                  <a:close/>
                </a:path>
              </a:pathLst>
            </a:custGeom>
            <a:solidFill>
              <a:srgbClr val="004D5A"/>
            </a:solidFill>
            <a:ln w="48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800"/>
            </a:p>
          </p:txBody>
        </p:sp>
        <p:sp>
          <p:nvSpPr>
            <p:cNvPr id="40" name="Freihandform 39">
              <a:extLst>
                <a:ext uri="{FF2B5EF4-FFF2-40B4-BE49-F238E27FC236}">
                  <a16:creationId xmlns:a16="http://schemas.microsoft.com/office/drawing/2014/main" id="{F47D23B6-EE5B-C947-A83F-5D4715C2ABA8}"/>
                </a:ext>
              </a:extLst>
            </p:cNvPr>
            <p:cNvSpPr/>
            <p:nvPr/>
          </p:nvSpPr>
          <p:spPr>
            <a:xfrm>
              <a:off x="632754" y="3921599"/>
              <a:ext cx="385527" cy="640643"/>
            </a:xfrm>
            <a:custGeom>
              <a:avLst/>
              <a:gdLst>
                <a:gd name="connsiteX0" fmla="*/ 0 w 385527"/>
                <a:gd name="connsiteY0" fmla="*/ 320567 h 640643"/>
                <a:gd name="connsiteX1" fmla="*/ 385528 w 385527"/>
                <a:gd name="connsiteY1" fmla="*/ 640644 h 640643"/>
                <a:gd name="connsiteX2" fmla="*/ 385528 w 385527"/>
                <a:gd name="connsiteY2" fmla="*/ 0 h 640643"/>
                <a:gd name="connsiteX3" fmla="*/ 0 w 385527"/>
                <a:gd name="connsiteY3" fmla="*/ 320567 h 64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5527" h="640643">
                  <a:moveTo>
                    <a:pt x="0" y="320567"/>
                  </a:moveTo>
                  <a:lnTo>
                    <a:pt x="385528" y="640644"/>
                  </a:lnTo>
                  <a:lnTo>
                    <a:pt x="385528" y="0"/>
                  </a:lnTo>
                  <a:lnTo>
                    <a:pt x="0" y="320567"/>
                  </a:lnTo>
                  <a:close/>
                </a:path>
              </a:pathLst>
            </a:custGeom>
            <a:solidFill>
              <a:srgbClr val="C90039"/>
            </a:solidFill>
            <a:ln w="48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1800"/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56D0C5A5-0DDF-40CE-B861-E718F86C1D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569" y="260648"/>
            <a:ext cx="1835999" cy="612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7DA389B-8764-4215-BFEE-A8D15477A3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656" y="188640"/>
            <a:ext cx="648000" cy="72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61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417" y="620714"/>
            <a:ext cx="10367433" cy="10080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4D5A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24417" y="1628776"/>
            <a:ext cx="4991529" cy="4537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6000" y="1628776"/>
            <a:ext cx="4895851" cy="4537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‹Nr.›</a:t>
            </a:fld>
            <a:endParaRPr lang="de-AT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11C27772-9503-D24E-B333-6FD396F0D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5680" y="6356351"/>
            <a:ext cx="777617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919E9D"/>
                </a:solidFill>
              </a:defRPr>
            </a:lvl1pPr>
          </a:lstStyle>
          <a:p>
            <a:r>
              <a:rPr lang="de-DE">
                <a:solidFill>
                  <a:srgbClr val="E95F5F"/>
                </a:solidFill>
              </a:rPr>
              <a:t>Ausgewählte QM-Instrumente: SEP und BZG</a:t>
            </a:r>
            <a:endParaRPr lang="de-AT" dirty="0">
              <a:solidFill>
                <a:srgbClr val="E95F5F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EB023CE-FC84-4F77-A5F3-D7E0028006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3955" y="6314573"/>
            <a:ext cx="1346033" cy="44867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8AC1107-A2A1-4624-A092-52129850A6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656" y="188640"/>
            <a:ext cx="648000" cy="72150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AE752A1-C1BD-4A9D-882E-BBD6CF130D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22583" y="6334678"/>
            <a:ext cx="1225402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68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344D41-DF21-4F4C-BEB3-6A399AA44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454B6C-D634-614F-BB57-F3A1DB4E1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B50045-40B3-FB4A-9D5D-0ED194649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ABD7-CD69-4742-A385-7F01563D9A02}" type="datetimeFigureOut">
              <a:rPr lang="de-DE" smtClean="0"/>
              <a:t>24.04.2025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185FBB-2B8D-004E-9C64-B2E0E4ACA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29AFDD-3756-5342-9E7E-AE9A8ACC7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8AA9E-4EA1-EE42-82F7-B677832352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019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‹Nr.›</a:t>
            </a:fld>
            <a:endParaRPr lang="de-AT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CCCAE2E-EA37-45F1-985E-FBF11CD3F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656" y="188640"/>
            <a:ext cx="648000" cy="72150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FF282B2-6479-4A7B-8870-B0A3AFADB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6550" y="6314573"/>
            <a:ext cx="1346033" cy="44867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B7DBF83-0B2C-41C3-943A-A5695AF3CA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22583" y="6334678"/>
            <a:ext cx="1225402" cy="408467"/>
          </a:xfrm>
          <a:prstGeom prst="rect">
            <a:avLst/>
          </a:prstGeom>
        </p:spPr>
      </p:pic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7CAB7522-4894-524E-9431-773740FEB6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5680" y="6356351"/>
            <a:ext cx="777617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919E9D"/>
                </a:solidFill>
              </a:defRPr>
            </a:lvl1pPr>
          </a:lstStyle>
          <a:p>
            <a:r>
              <a:rPr lang="de-AT">
                <a:solidFill>
                  <a:srgbClr val="E95F5F"/>
                </a:solidFill>
              </a:rPr>
              <a:t>Der Schulentwicklungsplan im QMS Teil 2: Projektplanung und Evaluation | 08.03.2023</a:t>
            </a:r>
            <a:endParaRPr lang="de-AT" dirty="0">
              <a:solidFill>
                <a:srgbClr val="E9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78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+BMBW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417" y="1628776"/>
            <a:ext cx="10367435" cy="4537075"/>
          </a:xfrm>
        </p:spPr>
        <p:txBody>
          <a:bodyPr lIns="0" tIns="0" rIns="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10F43334-FC2F-4D71-B0F1-B4AE512E37E5}" type="slidenum">
              <a:rPr lang="de-AT" smtClean="0"/>
              <a:t>‹Nr.›</a:t>
            </a:fld>
            <a:endParaRPr lang="de-AT" dirty="0"/>
          </a:p>
        </p:txBody>
      </p:sp>
      <p:sp>
        <p:nvSpPr>
          <p:cNvPr id="11" name="Titelplatzhalter 1">
            <a:extLst>
              <a:ext uri="{FF2B5EF4-FFF2-40B4-BE49-F238E27FC236}">
                <a16:creationId xmlns:a16="http://schemas.microsoft.com/office/drawing/2014/main" id="{AA3AA077-16B7-6E4C-9745-77FFE5A70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417" y="620714"/>
            <a:ext cx="10367435" cy="97948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EEB814AF-CD5A-C447-A69B-3C5D1E07F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5680" y="6356351"/>
            <a:ext cx="777617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919E9D"/>
                </a:solidFill>
              </a:defRPr>
            </a:lvl1pPr>
          </a:lstStyle>
          <a:p>
            <a:r>
              <a:rPr lang="de-AT">
                <a:solidFill>
                  <a:srgbClr val="E95F5F"/>
                </a:solidFill>
              </a:rPr>
              <a:t>Der Schulentwicklungsplan im QMS Teil 2: Projektplanung und Evaluation | 08.03.2023</a:t>
            </a:r>
            <a:endParaRPr lang="de-AT" dirty="0">
              <a:solidFill>
                <a:srgbClr val="E95F5F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40EF239-E8D6-487C-8A61-B811EBB535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6550" y="6314573"/>
            <a:ext cx="1346033" cy="44867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A340F25-4CFA-463C-80C5-914527CC7F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656" y="188640"/>
            <a:ext cx="648000" cy="72150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B31A565-019C-42E6-A45E-4CC03C6285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22583" y="6334678"/>
            <a:ext cx="1225402" cy="408467"/>
          </a:xfrm>
          <a:prstGeom prst="rect">
            <a:avLst/>
          </a:prstGeom>
        </p:spPr>
      </p:pic>
      <p:sp>
        <p:nvSpPr>
          <p:cNvPr id="7" name="Bildplatzhalter 6">
            <a:extLst>
              <a:ext uri="{FF2B5EF4-FFF2-40B4-BE49-F238E27FC236}">
                <a16:creationId xmlns:a16="http://schemas.microsoft.com/office/drawing/2014/main" id="{D1E40BB7-5ADC-4A43-8E6F-0B8215600F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1984" y="1628800"/>
            <a:ext cx="5687939" cy="2232248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462628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4417" y="620689"/>
            <a:ext cx="10368127" cy="9080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4417" y="1628776"/>
            <a:ext cx="10368127" cy="4537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991851" y="6356351"/>
            <a:ext cx="12001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rgbClr val="004D5A"/>
                </a:solidFill>
              </a:defRPr>
            </a:lvl1pPr>
          </a:lstStyle>
          <a:p>
            <a:fld id="{C3B2B9A1-CC8F-4DE9-92F7-B7DD2DCD95F1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CAB7522-4894-524E-9431-773740FEB6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5680" y="6356351"/>
            <a:ext cx="777617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rgbClr val="919E9D"/>
                </a:solidFill>
              </a:defRPr>
            </a:lvl1pPr>
          </a:lstStyle>
          <a:p>
            <a:r>
              <a:rPr lang="nb-NO">
                <a:solidFill>
                  <a:srgbClr val="E95F5F"/>
                </a:solidFill>
              </a:rPr>
              <a:t>QMS-Einführung</a:t>
            </a:r>
            <a:endParaRPr lang="de-AT" dirty="0">
              <a:solidFill>
                <a:srgbClr val="E9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1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4" r:id="rId4"/>
    <p:sldLayoutId id="2147483658" r:id="rId5"/>
    <p:sldLayoutId id="2147483665" r:id="rId6"/>
    <p:sldLayoutId id="2147483666" r:id="rId7"/>
    <p:sldLayoutId id="2147483667" r:id="rId8"/>
    <p:sldLayoutId id="2147483668" r:id="rId9"/>
    <p:sldLayoutId id="2147483670" r:id="rId1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rgbClr val="004D5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1200"/>
        </a:spcAft>
        <a:buClr>
          <a:srgbClr val="004D5A"/>
        </a:buClr>
        <a:buFont typeface="Systemschrift Normal"/>
        <a:buChar char="▸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spcAft>
          <a:spcPts val="600"/>
        </a:spcAft>
        <a:buClr>
          <a:srgbClr val="004D5A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spcAft>
          <a:spcPts val="300"/>
        </a:spcAft>
        <a:buClr>
          <a:srgbClr val="004D5A"/>
        </a:buClr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93" userDrawn="1">
          <p15:clr>
            <a:srgbClr val="F26B43"/>
          </p15:clr>
        </p15:guide>
        <p15:guide id="3" pos="6924" userDrawn="1">
          <p15:clr>
            <a:srgbClr val="F26B43"/>
          </p15:clr>
        </p15:guide>
        <p15:guide id="4" orient="horz" pos="1026" userDrawn="1">
          <p15:clr>
            <a:srgbClr val="F26B43"/>
          </p15:clr>
        </p15:guide>
        <p15:guide id="5" orient="horz" pos="3884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436" userDrawn="1">
          <p15:clr>
            <a:srgbClr val="F26B43"/>
          </p15:clr>
        </p15:guide>
        <p15:guide id="8" orient="horz" pos="39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customXml" Target="../ink/ink20.xml"/><Relationship Id="rId18" Type="http://schemas.openxmlformats.org/officeDocument/2006/relationships/image" Target="../media/image49.png"/><Relationship Id="rId26" Type="http://schemas.openxmlformats.org/officeDocument/2006/relationships/image" Target="../media/image53.png"/><Relationship Id="rId3" Type="http://schemas.openxmlformats.org/officeDocument/2006/relationships/image" Target="../media/image42.png"/><Relationship Id="rId21" Type="http://schemas.openxmlformats.org/officeDocument/2006/relationships/customXml" Target="../ink/ink24.xml"/><Relationship Id="rId7" Type="http://schemas.openxmlformats.org/officeDocument/2006/relationships/customXml" Target="../ink/ink17.xml"/><Relationship Id="rId12" Type="http://schemas.openxmlformats.org/officeDocument/2006/relationships/image" Target="../media/image46.png"/><Relationship Id="rId17" Type="http://schemas.openxmlformats.org/officeDocument/2006/relationships/customXml" Target="../ink/ink22.xml"/><Relationship Id="rId25" Type="http://schemas.openxmlformats.org/officeDocument/2006/relationships/customXml" Target="../ink/ink26.xml"/><Relationship Id="rId2" Type="http://schemas.openxmlformats.org/officeDocument/2006/relationships/image" Target="../media/image41.png"/><Relationship Id="rId16" Type="http://schemas.openxmlformats.org/officeDocument/2006/relationships/image" Target="../media/image48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customXml" Target="../ink/ink19.xml"/><Relationship Id="rId24" Type="http://schemas.openxmlformats.org/officeDocument/2006/relationships/image" Target="../media/image52.png"/><Relationship Id="rId15" Type="http://schemas.openxmlformats.org/officeDocument/2006/relationships/customXml" Target="../ink/ink21.xml"/><Relationship Id="rId23" Type="http://schemas.openxmlformats.org/officeDocument/2006/relationships/customXml" Target="../ink/ink25.xml"/><Relationship Id="rId28" Type="http://schemas.openxmlformats.org/officeDocument/2006/relationships/image" Target="../media/image54.png"/><Relationship Id="rId10" Type="http://schemas.openxmlformats.org/officeDocument/2006/relationships/image" Target="../media/image45.png"/><Relationship Id="rId19" Type="http://schemas.openxmlformats.org/officeDocument/2006/relationships/customXml" Target="../ink/ink23.xml"/><Relationship Id="rId4" Type="http://schemas.openxmlformats.org/officeDocument/2006/relationships/customXml" Target="../ink/ink16.xml"/><Relationship Id="rId9" Type="http://schemas.openxmlformats.org/officeDocument/2006/relationships/customXml" Target="../ink/ink18.xml"/><Relationship Id="rId14" Type="http://schemas.openxmlformats.org/officeDocument/2006/relationships/image" Target="../media/image47.png"/><Relationship Id="rId22" Type="http://schemas.openxmlformats.org/officeDocument/2006/relationships/image" Target="../media/image51.png"/><Relationship Id="rId27" Type="http://schemas.openxmlformats.org/officeDocument/2006/relationships/customXml" Target="../ink/ink27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18" Type="http://schemas.openxmlformats.org/officeDocument/2006/relationships/customXml" Target="../ink/ink34.xml"/><Relationship Id="rId26" Type="http://schemas.openxmlformats.org/officeDocument/2006/relationships/customXml" Target="../ink/ink38.xml"/><Relationship Id="rId39" Type="http://schemas.openxmlformats.org/officeDocument/2006/relationships/image" Target="../media/image73.png"/><Relationship Id="rId21" Type="http://schemas.openxmlformats.org/officeDocument/2006/relationships/image" Target="../media/image64.png"/><Relationship Id="rId34" Type="http://schemas.openxmlformats.org/officeDocument/2006/relationships/customXml" Target="../ink/ink42.xml"/><Relationship Id="rId7" Type="http://schemas.openxmlformats.org/officeDocument/2006/relationships/image" Target="../media/image57.png"/><Relationship Id="rId12" Type="http://schemas.openxmlformats.org/officeDocument/2006/relationships/customXml" Target="../ink/ink31.xml"/><Relationship Id="rId17" Type="http://schemas.openxmlformats.org/officeDocument/2006/relationships/image" Target="../media/image62.png"/><Relationship Id="rId25" Type="http://schemas.openxmlformats.org/officeDocument/2006/relationships/image" Target="../media/image66.png"/><Relationship Id="rId33" Type="http://schemas.openxmlformats.org/officeDocument/2006/relationships/image" Target="../media/image70.png"/><Relationship Id="rId38" Type="http://schemas.openxmlformats.org/officeDocument/2006/relationships/customXml" Target="../ink/ink44.xml"/><Relationship Id="rId2" Type="http://schemas.openxmlformats.org/officeDocument/2006/relationships/notesSlide" Target="../notesSlides/notesSlide3.xml"/><Relationship Id="rId16" Type="http://schemas.openxmlformats.org/officeDocument/2006/relationships/customXml" Target="../ink/ink33.xml"/><Relationship Id="rId20" Type="http://schemas.openxmlformats.org/officeDocument/2006/relationships/customXml" Target="../ink/ink35.xml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59.png"/><Relationship Id="rId24" Type="http://schemas.openxmlformats.org/officeDocument/2006/relationships/customXml" Target="../ink/ink37.xml"/><Relationship Id="rId32" Type="http://schemas.openxmlformats.org/officeDocument/2006/relationships/customXml" Target="../ink/ink41.xml"/><Relationship Id="rId37" Type="http://schemas.openxmlformats.org/officeDocument/2006/relationships/image" Target="../media/image72.png"/><Relationship Id="rId5" Type="http://schemas.openxmlformats.org/officeDocument/2006/relationships/customXml" Target="../ink/ink28.xml"/><Relationship Id="rId15" Type="http://schemas.openxmlformats.org/officeDocument/2006/relationships/image" Target="../media/image61.png"/><Relationship Id="rId23" Type="http://schemas.openxmlformats.org/officeDocument/2006/relationships/image" Target="../media/image65.png"/><Relationship Id="rId28" Type="http://schemas.openxmlformats.org/officeDocument/2006/relationships/customXml" Target="../ink/ink39.xml"/><Relationship Id="rId36" Type="http://schemas.openxmlformats.org/officeDocument/2006/relationships/customXml" Target="../ink/ink43.xml"/><Relationship Id="rId10" Type="http://schemas.openxmlformats.org/officeDocument/2006/relationships/customXml" Target="../ink/ink30.xml"/><Relationship Id="rId19" Type="http://schemas.openxmlformats.org/officeDocument/2006/relationships/image" Target="../media/image63.png"/><Relationship Id="rId31" Type="http://schemas.openxmlformats.org/officeDocument/2006/relationships/image" Target="../media/image69.png"/><Relationship Id="rId4" Type="http://schemas.openxmlformats.org/officeDocument/2006/relationships/image" Target="../media/image56.png"/><Relationship Id="rId9" Type="http://schemas.openxmlformats.org/officeDocument/2006/relationships/image" Target="../media/image58.png"/><Relationship Id="rId14" Type="http://schemas.openxmlformats.org/officeDocument/2006/relationships/customXml" Target="../ink/ink32.xml"/><Relationship Id="rId22" Type="http://schemas.openxmlformats.org/officeDocument/2006/relationships/customXml" Target="../ink/ink36.xml"/><Relationship Id="rId27" Type="http://schemas.openxmlformats.org/officeDocument/2006/relationships/image" Target="../media/image67.png"/><Relationship Id="rId30" Type="http://schemas.openxmlformats.org/officeDocument/2006/relationships/customXml" Target="../ink/ink40.xml"/><Relationship Id="rId35" Type="http://schemas.openxmlformats.org/officeDocument/2006/relationships/image" Target="../media/image71.png"/><Relationship Id="rId8" Type="http://schemas.openxmlformats.org/officeDocument/2006/relationships/customXml" Target="../ink/ink29.xml"/><Relationship Id="rId3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://www.qms.at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390.png"/><Relationship Id="rId2" Type="http://schemas.openxmlformats.org/officeDocument/2006/relationships/customXml" Target="../ink/ink45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46.xml"/><Relationship Id="rId5" Type="http://schemas.openxmlformats.org/officeDocument/2006/relationships/image" Target="../media/image3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440.png"/><Relationship Id="rId4" Type="http://schemas.openxmlformats.org/officeDocument/2006/relationships/customXml" Target="../ink/ink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.xml"/><Relationship Id="rId18" Type="http://schemas.openxmlformats.org/officeDocument/2006/relationships/image" Target="../media/image24.png"/><Relationship Id="rId26" Type="http://schemas.openxmlformats.org/officeDocument/2006/relationships/image" Target="../media/image28.png"/><Relationship Id="rId3" Type="http://schemas.openxmlformats.org/officeDocument/2006/relationships/image" Target="../media/image11.png"/><Relationship Id="rId21" Type="http://schemas.openxmlformats.org/officeDocument/2006/relationships/customXml" Target="../ink/ink8.xml"/><Relationship Id="rId34" Type="http://schemas.openxmlformats.org/officeDocument/2006/relationships/image" Target="../media/image32.png"/><Relationship Id="rId7" Type="http://schemas.openxmlformats.org/officeDocument/2006/relationships/customXml" Target="../ink/ink1.xml"/><Relationship Id="rId12" Type="http://schemas.openxmlformats.org/officeDocument/2006/relationships/image" Target="../media/image21.png"/><Relationship Id="rId17" Type="http://schemas.openxmlformats.org/officeDocument/2006/relationships/customXml" Target="../ink/ink6.xml"/><Relationship Id="rId25" Type="http://schemas.openxmlformats.org/officeDocument/2006/relationships/customXml" Target="../ink/ink10.xml"/><Relationship Id="rId33" Type="http://schemas.openxmlformats.org/officeDocument/2006/relationships/customXml" Target="../ink/ink14.xml"/><Relationship Id="rId2" Type="http://schemas.openxmlformats.org/officeDocument/2006/relationships/image" Target="../media/image10.pn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29" Type="http://schemas.openxmlformats.org/officeDocument/2006/relationships/customXml" Target="../ink/ink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customXml" Target="../ink/ink3.xml"/><Relationship Id="rId24" Type="http://schemas.openxmlformats.org/officeDocument/2006/relationships/image" Target="../media/image27.png"/><Relationship Id="rId32" Type="http://schemas.openxmlformats.org/officeDocument/2006/relationships/image" Target="../media/image31.png"/><Relationship Id="rId5" Type="http://schemas.openxmlformats.org/officeDocument/2006/relationships/image" Target="../media/image13.png"/><Relationship Id="rId15" Type="http://schemas.openxmlformats.org/officeDocument/2006/relationships/customXml" Target="../ink/ink5.xml"/><Relationship Id="rId23" Type="http://schemas.openxmlformats.org/officeDocument/2006/relationships/customXml" Target="../ink/ink9.xml"/><Relationship Id="rId28" Type="http://schemas.openxmlformats.org/officeDocument/2006/relationships/image" Target="../media/image29.png"/><Relationship Id="rId36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customXml" Target="../ink/ink7.xml"/><Relationship Id="rId31" Type="http://schemas.openxmlformats.org/officeDocument/2006/relationships/customXml" Target="../ink/ink13.xml"/><Relationship Id="rId4" Type="http://schemas.openxmlformats.org/officeDocument/2006/relationships/image" Target="../media/image12.png"/><Relationship Id="rId9" Type="http://schemas.openxmlformats.org/officeDocument/2006/relationships/customXml" Target="../ink/ink2.xml"/><Relationship Id="rId14" Type="http://schemas.openxmlformats.org/officeDocument/2006/relationships/image" Target="../media/image22.png"/><Relationship Id="rId22" Type="http://schemas.openxmlformats.org/officeDocument/2006/relationships/image" Target="../media/image26.png"/><Relationship Id="rId27" Type="http://schemas.openxmlformats.org/officeDocument/2006/relationships/customXml" Target="../ink/ink11.xml"/><Relationship Id="rId30" Type="http://schemas.openxmlformats.org/officeDocument/2006/relationships/image" Target="../media/image30.png"/><Relationship Id="rId35" Type="http://schemas.openxmlformats.org/officeDocument/2006/relationships/customXml" Target="../ink/ink15.xml"/><Relationship Id="rId8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view.officeapps.live.com/op/view.aspx?src=https%3A%2F%2Fwww.qms.at%2Fimages%2FProjektblatt_zu_Teamprojekten_Vorlage.docx&amp;wdOrigin=BROWSELINK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view.officeapps.live.com/op/view.aspx?src=https%3A%2F%2Fwww.qms.at%2Fimages%2FProjektblatt_fuer_individuelle_Projekte_Vorlage.docx&amp;wdOrigin=BROWSELINK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://www.qms.at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ms.at/ueber-qms/einfuehrung-von-qms/zeitplan-umsetzung?highlight=WyJ6ZWl0cGxhbiJd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view.officeapps.live.com/op/view.aspx?src=https%3A%2F%2Fwww.qms.at%2Fimages%2FProjektauftrag_Vorlage.docx&amp;wdOrigin=BROWSELINK" TargetMode="Externa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U6CWY4bwzXc" TargetMode="External"/><Relationship Id="rId13" Type="http://schemas.openxmlformats.org/officeDocument/2006/relationships/image" Target="../media/image132.png"/><Relationship Id="rId3" Type="http://schemas.openxmlformats.org/officeDocument/2006/relationships/hyperlink" Target="https://www.youtube.com/watch?v=VWp6W-KAQ-A" TargetMode="External"/><Relationship Id="rId7" Type="http://schemas.openxmlformats.org/officeDocument/2006/relationships/image" Target="../media/image130.png"/><Relationship Id="rId12" Type="http://schemas.openxmlformats.org/officeDocument/2006/relationships/image" Target="../media/image131.png"/><Relationship Id="rId2" Type="http://schemas.openxmlformats.org/officeDocument/2006/relationships/hyperlink" Target="https://www.youtube.com/watch?v=mTgMiIMHpW0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youtube.com/watch?v=dVwDRioKmrg" TargetMode="External"/><Relationship Id="rId11" Type="http://schemas.openxmlformats.org/officeDocument/2006/relationships/hyperlink" Target="https://www.youtube.com/watch?v=fuFzUCuAYRk" TargetMode="External"/><Relationship Id="rId5" Type="http://schemas.openxmlformats.org/officeDocument/2006/relationships/hyperlink" Target="https://www.youtube.com/watch?v=C0O4WJudmo0" TargetMode="External"/><Relationship Id="rId10" Type="http://schemas.openxmlformats.org/officeDocument/2006/relationships/hyperlink" Target="https://www.youtube.com/watch?v=EVDuXXzl4ZY" TargetMode="External"/><Relationship Id="rId4" Type="http://schemas.openxmlformats.org/officeDocument/2006/relationships/hyperlink" Target="https://www.youtube.com/watch?v=op1Y-9vcoWM" TargetMode="External"/><Relationship Id="rId9" Type="http://schemas.openxmlformats.org/officeDocument/2006/relationships/hyperlink" Target="https://www.youtube.com/watch?v=DRrfrX4vPXw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www.qms.at/ueber-qms/rechtliche-grundlagen" TargetMode="External"/><Relationship Id="rId7" Type="http://schemas.openxmlformats.org/officeDocument/2006/relationships/hyperlink" Target="https://www.iqesonline.net/at/" TargetMode="External"/><Relationship Id="rId2" Type="http://schemas.openxmlformats.org/officeDocument/2006/relationships/hyperlink" Target="https://www.qms.at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qms.at/ueber-qms/qms-modell-und-instrumente" TargetMode="External"/><Relationship Id="rId5" Type="http://schemas.openxmlformats.org/officeDocument/2006/relationships/hyperlink" Target="https://www.qms.at/ueber-qms/akteurinnen-und-akteure" TargetMode="External"/><Relationship Id="rId4" Type="http://schemas.openxmlformats.org/officeDocument/2006/relationships/hyperlink" Target="https://www.qms.at/images/QMS-Erlass_Nr_Erg%C3%A4nzung_GZ_2022-0.243.964.pdf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www.qms.at/images/QMS-Aufgabenprofil_LL.pdf" TargetMode="External"/><Relationship Id="rId7" Type="http://schemas.openxmlformats.org/officeDocument/2006/relationships/image" Target="../media/image34.png"/><Relationship Id="rId2" Type="http://schemas.openxmlformats.org/officeDocument/2006/relationships/hyperlink" Target="http://www.qms.at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hyperlink" Target="https://forms.office.com/Pages/ResponsePage.aspx?id=y78Yk1iVE0KHhnYrI_Aef1whPrWl-iZEv2JYHDyuRsxUMUQ1WEhZWlhNODBKRVJVTEhSM0lZNzVGWi4u" TargetMode="External"/><Relationship Id="rId4" Type="http://schemas.openxmlformats.org/officeDocument/2006/relationships/hyperlink" Target="https://www.qms.at/images/QMS-Aufgabenprofil_SL.pdf" TargetMode="External"/><Relationship Id="rId9" Type="http://schemas.openxmlformats.org/officeDocument/2006/relationships/image" Target="../media/image3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qesonline.net/schulentwicklung/schulen-agil-entwickeln/" TargetMode="Externa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jektmagazin.de/glossarterm/agiles-projektmanagement" TargetMode="Externa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5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qms.at/ueber-qms/qms-modell-und-instrumente/q-handbuch" TargetMode="Externa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qesonline.net/a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qesonline.net/at/" TargetMode="External"/><Relationship Id="rId4" Type="http://schemas.openxmlformats.org/officeDocument/2006/relationships/hyperlink" Target="https://www.iqesonline.ne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6.png"/><Relationship Id="rId7" Type="http://schemas.openxmlformats.org/officeDocument/2006/relationships/image" Target="../media/image158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7.png"/><Relationship Id="rId5" Type="http://schemas.openxmlformats.org/officeDocument/2006/relationships/image" Target="../media/image1500.png"/><Relationship Id="rId4" Type="http://schemas.openxmlformats.org/officeDocument/2006/relationships/customXml" Target="../ink/ink48.xml"/><Relationship Id="rId9" Type="http://schemas.openxmlformats.org/officeDocument/2006/relationships/image" Target="../media/image16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customXml" Target="../ink/ink49.xml"/><Relationship Id="rId7" Type="http://schemas.openxmlformats.org/officeDocument/2006/relationships/image" Target="../media/image164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420.png"/><Relationship Id="rId9" Type="http://schemas.openxmlformats.org/officeDocument/2006/relationships/image" Target="../media/image166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C8AC493D-8A1E-4646-A26B-D108FE6E90B5}"/>
              </a:ext>
            </a:extLst>
          </p:cNvPr>
          <p:cNvSpPr/>
          <p:nvPr/>
        </p:nvSpPr>
        <p:spPr>
          <a:xfrm>
            <a:off x="0" y="-60533"/>
            <a:ext cx="12192000" cy="4983061"/>
          </a:xfrm>
          <a:prstGeom prst="rect">
            <a:avLst/>
          </a:prstGeom>
          <a:solidFill>
            <a:srgbClr val="B70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8D0723F-6C34-4885-B2A1-58216CDE83F5}"/>
              </a:ext>
            </a:extLst>
          </p:cNvPr>
          <p:cNvSpPr/>
          <p:nvPr/>
        </p:nvSpPr>
        <p:spPr>
          <a:xfrm>
            <a:off x="9176978" y="4473345"/>
            <a:ext cx="1939914" cy="193991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F2E3209-3079-4371-8A60-AB6ED729F046}"/>
              </a:ext>
            </a:extLst>
          </p:cNvPr>
          <p:cNvSpPr txBox="1"/>
          <p:nvPr/>
        </p:nvSpPr>
        <p:spPr>
          <a:xfrm>
            <a:off x="560956" y="405107"/>
            <a:ext cx="109319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5400" b="1" dirty="0">
                <a:solidFill>
                  <a:schemeClr val="bg1"/>
                </a:solidFill>
              </a:rPr>
              <a:t>Projektmanagement</a:t>
            </a:r>
          </a:p>
          <a:p>
            <a:endParaRPr lang="de-AT" b="1" dirty="0">
              <a:solidFill>
                <a:schemeClr val="bg1"/>
              </a:solidFill>
            </a:endParaRPr>
          </a:p>
          <a:p>
            <a:endParaRPr lang="de-AT" b="1" dirty="0">
              <a:solidFill>
                <a:schemeClr val="bg1"/>
              </a:solidFill>
            </a:endParaRPr>
          </a:p>
          <a:p>
            <a:endParaRPr lang="de-AT" b="1" dirty="0">
              <a:solidFill>
                <a:schemeClr val="bg1"/>
              </a:solidFill>
            </a:endParaRPr>
          </a:p>
          <a:p>
            <a:endParaRPr lang="de-AT" b="1" dirty="0">
              <a:solidFill>
                <a:schemeClr val="bg1"/>
              </a:solidFill>
            </a:endParaRPr>
          </a:p>
          <a:p>
            <a:endParaRPr lang="de-AT" b="1" dirty="0">
              <a:solidFill>
                <a:schemeClr val="bg1"/>
              </a:solidFill>
            </a:endParaRPr>
          </a:p>
          <a:p>
            <a:endParaRPr lang="de-DE" sz="3200" dirty="0">
              <a:solidFill>
                <a:schemeClr val="bg1"/>
              </a:solidFill>
            </a:endParaRP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6B53D34-128E-439C-8D52-855401FF19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872" y="4663422"/>
            <a:ext cx="1655791" cy="165422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37B0AC0-94A7-43AD-97BB-3CFC1E40F1BB}"/>
              </a:ext>
            </a:extLst>
          </p:cNvPr>
          <p:cNvSpPr txBox="1"/>
          <p:nvPr/>
        </p:nvSpPr>
        <p:spPr>
          <a:xfrm>
            <a:off x="262404" y="5117318"/>
            <a:ext cx="7839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/>
              <a:t>Pädagogische Hochschule Kärnten</a:t>
            </a:r>
          </a:p>
          <a:p>
            <a:r>
              <a:rPr lang="de-AT" sz="2400" b="1" dirty="0">
                <a:solidFill>
                  <a:schemeClr val="bg1">
                    <a:lumMod val="50000"/>
                  </a:schemeClr>
                </a:solidFill>
              </a:rPr>
              <a:t>Viktor Frankl Hochschule </a:t>
            </a:r>
          </a:p>
          <a:p>
            <a:r>
              <a:rPr lang="de-AT" sz="2400" b="1" dirty="0">
                <a:solidFill>
                  <a:schemeClr val="bg1">
                    <a:lumMod val="50000"/>
                  </a:schemeClr>
                </a:solidFill>
              </a:rPr>
              <a:t>Referentin: Prof. Mag. Christine </a:t>
            </a:r>
            <a:r>
              <a:rPr lang="de-AT" sz="2400" b="1" dirty="0" err="1">
                <a:solidFill>
                  <a:schemeClr val="bg1">
                    <a:lumMod val="50000"/>
                  </a:schemeClr>
                </a:solidFill>
              </a:rPr>
              <a:t>Kohlweis-Peternel</a:t>
            </a:r>
            <a:endParaRPr lang="de-D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32CECFE-2679-4AC3-4E09-9FFDAF192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2" y="1442602"/>
            <a:ext cx="3531071" cy="97007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4425023-1E21-9FA8-F87F-6F6423223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62" y="2574859"/>
            <a:ext cx="11897986" cy="173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14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9</a:t>
            </a:fld>
            <a:endParaRPr lang="de-AT" dirty="0"/>
          </a:p>
        </p:txBody>
      </p:sp>
      <p:pic>
        <p:nvPicPr>
          <p:cNvPr id="19" name="Inhaltsplatzhalter 18">
            <a:extLst>
              <a:ext uri="{FF2B5EF4-FFF2-40B4-BE49-F238E27FC236}">
                <a16:creationId xmlns:a16="http://schemas.microsoft.com/office/drawing/2014/main" id="{839528AD-6C42-4F03-A780-4F1C9996E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7148" y="119270"/>
            <a:ext cx="5707484" cy="4187290"/>
          </a:xfr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8E3702F-070E-4602-8E3E-F1904CCE6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8" y="64153"/>
            <a:ext cx="6311403" cy="66486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69DFAC09-EEFA-0EDD-119C-264E9CB09ADB}"/>
                  </a:ext>
                </a:extLst>
              </p14:cNvPr>
              <p14:cNvContentPartPr/>
              <p14:nvPr/>
            </p14:nvContentPartPr>
            <p14:xfrm>
              <a:off x="4495500" y="3679980"/>
              <a:ext cx="426240" cy="3888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69DFAC09-EEFA-0EDD-119C-264E9CB09AD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59860" y="3608340"/>
                <a:ext cx="49788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856E69E9-4947-CD59-E8D1-0AA5C5EDA071}"/>
                  </a:ext>
                </a:extLst>
              </p14:cNvPr>
              <p14:cNvContentPartPr/>
              <p14:nvPr/>
            </p14:nvContentPartPr>
            <p14:xfrm>
              <a:off x="4868820" y="3717780"/>
              <a:ext cx="1059480" cy="3204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856E69E9-4947-CD59-E8D1-0AA5C5EDA07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33180" y="3645780"/>
                <a:ext cx="113112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5FC655AC-B8EC-26A9-B2D4-19C2BFBF3A68}"/>
                  </a:ext>
                </a:extLst>
              </p14:cNvPr>
              <p14:cNvContentPartPr/>
              <p14:nvPr/>
            </p14:nvContentPartPr>
            <p14:xfrm>
              <a:off x="4525740" y="3817140"/>
              <a:ext cx="723600" cy="1584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5FC655AC-B8EC-26A9-B2D4-19C2BFBF3A6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90100" y="3745500"/>
                <a:ext cx="79524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1D33ECDA-4EBE-7425-C7DE-4A82A23BCB41}"/>
                  </a:ext>
                </a:extLst>
              </p14:cNvPr>
              <p14:cNvContentPartPr/>
              <p14:nvPr/>
            </p14:nvContentPartPr>
            <p14:xfrm>
              <a:off x="1675980" y="4396380"/>
              <a:ext cx="2232720" cy="6984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1D33ECDA-4EBE-7425-C7DE-4A82A23BCB4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40340" y="4324380"/>
                <a:ext cx="230436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018C5DD0-A897-B8A3-9A07-0D44E653A63C}"/>
                  </a:ext>
                </a:extLst>
              </p14:cNvPr>
              <p14:cNvContentPartPr/>
              <p14:nvPr/>
            </p14:nvContentPartPr>
            <p14:xfrm>
              <a:off x="4487940" y="4411500"/>
              <a:ext cx="903600" cy="360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018C5DD0-A897-B8A3-9A07-0D44E653A63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51940" y="4339860"/>
                <a:ext cx="97524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64DBCBFB-1B5B-AC74-56DA-5565B2263929}"/>
                  </a:ext>
                </a:extLst>
              </p14:cNvPr>
              <p14:cNvContentPartPr/>
              <p14:nvPr/>
            </p14:nvContentPartPr>
            <p14:xfrm>
              <a:off x="7535940" y="1706820"/>
              <a:ext cx="2263320" cy="6912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64DBCBFB-1B5B-AC74-56DA-5565B226392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99940" y="1634820"/>
                <a:ext cx="233496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5F3A06EF-F45A-81B4-DB6D-8AE448C7CA23}"/>
                  </a:ext>
                </a:extLst>
              </p14:cNvPr>
              <p14:cNvContentPartPr/>
              <p14:nvPr/>
            </p14:nvContentPartPr>
            <p14:xfrm>
              <a:off x="7520460" y="1903380"/>
              <a:ext cx="2330640" cy="2448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5F3A06EF-F45A-81B4-DB6D-8AE448C7CA2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484820" y="1831740"/>
                <a:ext cx="240228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6ACAC516-B969-CE91-C4B7-04AB1A990BA0}"/>
                  </a:ext>
                </a:extLst>
              </p14:cNvPr>
              <p14:cNvContentPartPr/>
              <p14:nvPr/>
            </p14:nvContentPartPr>
            <p14:xfrm>
              <a:off x="7528380" y="2110380"/>
              <a:ext cx="1634760" cy="36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6ACAC516-B969-CE91-C4B7-04AB1A990BA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492740" y="2038740"/>
                <a:ext cx="17064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08C0CD86-8A07-D7C9-B33E-4D1EA0C79AA8}"/>
                  </a:ext>
                </a:extLst>
              </p14:cNvPr>
              <p14:cNvContentPartPr/>
              <p14:nvPr/>
            </p14:nvContentPartPr>
            <p14:xfrm>
              <a:off x="10050540" y="1736340"/>
              <a:ext cx="939960" cy="3240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08C0CD86-8A07-D7C9-B33E-4D1EA0C79AA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014540" y="1664340"/>
                <a:ext cx="101160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9F548A15-3C87-4FDF-B506-EFD73C636EDB}"/>
                  </a:ext>
                </a:extLst>
              </p14:cNvPr>
              <p14:cNvContentPartPr/>
              <p14:nvPr/>
            </p14:nvContentPartPr>
            <p14:xfrm>
              <a:off x="10111380" y="1889340"/>
              <a:ext cx="1266840" cy="2772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9F548A15-3C87-4FDF-B506-EFD73C636ED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075740" y="1817700"/>
                <a:ext cx="133848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1B2F13AE-8B13-DD4C-DE20-5BBB541AF60F}"/>
                  </a:ext>
                </a:extLst>
              </p14:cNvPr>
              <p14:cNvContentPartPr/>
              <p14:nvPr/>
            </p14:nvContentPartPr>
            <p14:xfrm>
              <a:off x="1317780" y="1987980"/>
              <a:ext cx="4275720" cy="9216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1B2F13AE-8B13-DD4C-DE20-5BBB541AF60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282140" y="1916340"/>
                <a:ext cx="434736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18F20E5F-CDE8-1387-F8BB-643385037349}"/>
                  </a:ext>
                </a:extLst>
              </p14:cNvPr>
              <p14:cNvContentPartPr/>
              <p14:nvPr/>
            </p14:nvContentPartPr>
            <p14:xfrm>
              <a:off x="2178900" y="2315940"/>
              <a:ext cx="2293560" cy="3168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18F20E5F-CDE8-1387-F8BB-64338503734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143260" y="2244300"/>
                <a:ext cx="2365200" cy="17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602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10</a:t>
            </a:fld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897C99B-9B82-4743-8C71-1F3B89FB7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91" y="136524"/>
            <a:ext cx="6309581" cy="6584952"/>
          </a:xfrm>
          <a:prstGeom prst="rect">
            <a:avLst/>
          </a:prstGeom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11211BA8-78F4-4B66-9222-BBEA4B82D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72064" y="1444120"/>
            <a:ext cx="5378662" cy="288032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24C52FC6-BBD8-B398-2A21-64CB32E2D5E6}"/>
                  </a:ext>
                </a:extLst>
              </p14:cNvPr>
              <p14:cNvContentPartPr/>
              <p14:nvPr/>
            </p14:nvContentPartPr>
            <p14:xfrm>
              <a:off x="1714140" y="1703700"/>
              <a:ext cx="1802160" cy="201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24C52FC6-BBD8-B398-2A21-64CB32E2D5E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78140" y="1632060"/>
                <a:ext cx="187380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A3C52769-D7D4-C12A-C0C3-2CBE0C6319D0}"/>
                  </a:ext>
                </a:extLst>
              </p14:cNvPr>
              <p14:cNvContentPartPr/>
              <p14:nvPr/>
            </p14:nvContentPartPr>
            <p14:xfrm>
              <a:off x="1904580" y="6038460"/>
              <a:ext cx="2906280" cy="6840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A3C52769-D7D4-C12A-C0C3-2CBE0C6319D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68580" y="5966460"/>
                <a:ext cx="297792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A0FA33EE-3B43-71F1-9968-58E35F60F5DE}"/>
                  </a:ext>
                </a:extLst>
              </p14:cNvPr>
              <p14:cNvContentPartPr/>
              <p14:nvPr/>
            </p14:nvContentPartPr>
            <p14:xfrm>
              <a:off x="4990860" y="6086340"/>
              <a:ext cx="998280" cy="36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A0FA33EE-3B43-71F1-9968-58E35F60F5D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54860" y="6014340"/>
                <a:ext cx="10699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97662EC7-6A73-D93B-0812-62F2A0EE09B3}"/>
                  </a:ext>
                </a:extLst>
              </p14:cNvPr>
              <p14:cNvContentPartPr/>
              <p14:nvPr/>
            </p14:nvContentPartPr>
            <p14:xfrm>
              <a:off x="1828620" y="6219540"/>
              <a:ext cx="2817720" cy="1584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97662EC7-6A73-D93B-0812-62F2A0EE09B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92620" y="6147540"/>
                <a:ext cx="288936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DFD9EE2E-D0A0-3264-59F0-36C3C137A373}"/>
                  </a:ext>
                </a:extLst>
              </p14:cNvPr>
              <p14:cNvContentPartPr/>
              <p14:nvPr/>
            </p14:nvContentPartPr>
            <p14:xfrm>
              <a:off x="1818900" y="6353100"/>
              <a:ext cx="2837160" cy="36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DFD9EE2E-D0A0-3264-59F0-36C3C137A37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82900" y="6281100"/>
                <a:ext cx="29088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F4A42527-1805-5293-760F-CA4C87B72E29}"/>
                  </a:ext>
                </a:extLst>
              </p14:cNvPr>
              <p14:cNvContentPartPr/>
              <p14:nvPr/>
            </p14:nvContentPartPr>
            <p14:xfrm>
              <a:off x="1837980" y="6505380"/>
              <a:ext cx="398520" cy="3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F4A42527-1805-5293-760F-CA4C87B72E2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801980" y="6433380"/>
                <a:ext cx="4701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7D5CC001-8437-3746-0956-6B340A424D2C}"/>
                  </a:ext>
                </a:extLst>
              </p14:cNvPr>
              <p14:cNvContentPartPr/>
              <p14:nvPr/>
            </p14:nvContentPartPr>
            <p14:xfrm>
              <a:off x="8105550" y="1769565"/>
              <a:ext cx="2375280" cy="11736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7D5CC001-8437-3746-0956-6B340A424D2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069550" y="1697565"/>
                <a:ext cx="244692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3F3E8F8A-447D-C866-D0F4-19F60B6745C4}"/>
                  </a:ext>
                </a:extLst>
              </p14:cNvPr>
              <p14:cNvContentPartPr/>
              <p14:nvPr/>
            </p14:nvContentPartPr>
            <p14:xfrm>
              <a:off x="8097270" y="1771365"/>
              <a:ext cx="284760" cy="36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3F3E8F8A-447D-C866-D0F4-19F60B6745C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061270" y="1699365"/>
                <a:ext cx="3564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85DDB367-066D-1CA8-8D79-6FEB285E62E7}"/>
                  </a:ext>
                </a:extLst>
              </p14:cNvPr>
              <p14:cNvContentPartPr/>
              <p14:nvPr/>
            </p14:nvContentPartPr>
            <p14:xfrm>
              <a:off x="8077110" y="1914285"/>
              <a:ext cx="2394720" cy="7596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85DDB367-066D-1CA8-8D79-6FEB285E62E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041110" y="1842285"/>
                <a:ext cx="246636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D215BFA1-7214-BBF1-8040-5D3228F5C716}"/>
                  </a:ext>
                </a:extLst>
              </p14:cNvPr>
              <p14:cNvContentPartPr/>
              <p14:nvPr/>
            </p14:nvContentPartPr>
            <p14:xfrm>
              <a:off x="8114910" y="2066565"/>
              <a:ext cx="2205720" cy="2952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D215BFA1-7214-BBF1-8040-5D3228F5C71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078910" y="1994565"/>
                <a:ext cx="22773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C60D4924-1FEE-58E7-00CA-AD02B5CEB58B}"/>
                  </a:ext>
                </a:extLst>
              </p14:cNvPr>
              <p14:cNvContentPartPr/>
              <p14:nvPr/>
            </p14:nvContentPartPr>
            <p14:xfrm>
              <a:off x="10791510" y="1790445"/>
              <a:ext cx="830160" cy="7380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C60D4924-1FEE-58E7-00CA-AD02B5CEB58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755510" y="1718445"/>
                <a:ext cx="90180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5CCB7416-1A65-771D-B083-1E39E8C94F10}"/>
                  </a:ext>
                </a:extLst>
              </p14:cNvPr>
              <p14:cNvContentPartPr/>
              <p14:nvPr/>
            </p14:nvContentPartPr>
            <p14:xfrm>
              <a:off x="10801230" y="1894485"/>
              <a:ext cx="418320" cy="1080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5CCB7416-1A65-771D-B083-1E39E8C94F1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765230" y="1822845"/>
                <a:ext cx="48996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46FC4923-70C9-D9AA-0CD2-834BB4AEC2BE}"/>
                  </a:ext>
                </a:extLst>
              </p14:cNvPr>
              <p14:cNvContentPartPr/>
              <p14:nvPr/>
            </p14:nvContentPartPr>
            <p14:xfrm>
              <a:off x="8067390" y="3722925"/>
              <a:ext cx="2475720" cy="11160"/>
            </p14:xfrm>
          </p:contentPart>
        </mc:Choice>
        <mc:Fallback xmlns=""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46FC4923-70C9-D9AA-0CD2-834BB4AEC2B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031390" y="3650925"/>
                <a:ext cx="254736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F9BEABD7-6BB8-1889-E626-1C4F008C20D4}"/>
                  </a:ext>
                </a:extLst>
              </p14:cNvPr>
              <p14:cNvContentPartPr/>
              <p14:nvPr/>
            </p14:nvContentPartPr>
            <p14:xfrm>
              <a:off x="8058030" y="3855045"/>
              <a:ext cx="837360" cy="41040"/>
            </p14:xfrm>
          </p:contentPart>
        </mc:Choice>
        <mc:Fallback xmlns=""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F9BEABD7-6BB8-1889-E626-1C4F008C20D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022030" y="3783405"/>
                <a:ext cx="9090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DB138B3F-82B3-9563-378E-B8F765D22B35}"/>
                  </a:ext>
                </a:extLst>
              </p14:cNvPr>
              <p14:cNvContentPartPr/>
              <p14:nvPr/>
            </p14:nvContentPartPr>
            <p14:xfrm>
              <a:off x="9667590" y="3828765"/>
              <a:ext cx="733320" cy="28800"/>
            </p14:xfrm>
          </p:contentPart>
        </mc:Choice>
        <mc:Fallback xmlns=""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DB138B3F-82B3-9563-378E-B8F765D22B3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631590" y="3756765"/>
                <a:ext cx="80496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Freihand 22">
                <a:extLst>
                  <a:ext uri="{FF2B5EF4-FFF2-40B4-BE49-F238E27FC236}">
                    <a16:creationId xmlns:a16="http://schemas.microsoft.com/office/drawing/2014/main" id="{E88C266B-BA45-58D4-19D1-0EA844073225}"/>
                  </a:ext>
                </a:extLst>
              </p14:cNvPr>
              <p14:cNvContentPartPr/>
              <p14:nvPr/>
            </p14:nvContentPartPr>
            <p14:xfrm>
              <a:off x="8077110" y="4019205"/>
              <a:ext cx="1941120" cy="57960"/>
            </p14:xfrm>
          </p:contentPart>
        </mc:Choice>
        <mc:Fallback xmlns="">
          <p:pic>
            <p:nvPicPr>
              <p:cNvPr id="23" name="Freihand 22">
                <a:extLst>
                  <a:ext uri="{FF2B5EF4-FFF2-40B4-BE49-F238E27FC236}">
                    <a16:creationId xmlns:a16="http://schemas.microsoft.com/office/drawing/2014/main" id="{E88C266B-BA45-58D4-19D1-0EA84407322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041110" y="3947205"/>
                <a:ext cx="201276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F3B4AAF8-FAA0-9450-3E4E-E28966159FF8}"/>
                  </a:ext>
                </a:extLst>
              </p14:cNvPr>
              <p14:cNvContentPartPr/>
              <p14:nvPr/>
            </p14:nvContentPartPr>
            <p14:xfrm>
              <a:off x="8830590" y="3875925"/>
              <a:ext cx="913680" cy="1044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F3B4AAF8-FAA0-9450-3E4E-E28966159FF8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794590" y="3803925"/>
                <a:ext cx="985320" cy="15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9401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12FC28C-97DB-4DAF-BD5B-8FC29A87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11</a:t>
            </a:fld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9035F19-C228-4156-9279-0002923BD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741" y="759114"/>
            <a:ext cx="5951759" cy="358736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CDFA444-F04B-4D74-BD70-E5CCBD1CA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312764"/>
            <a:ext cx="5410761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76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1EF87B-1588-5521-0414-E7DC38662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23454"/>
            <a:ext cx="11521280" cy="2225426"/>
          </a:xfrm>
        </p:spPr>
        <p:txBody>
          <a:bodyPr/>
          <a:lstStyle/>
          <a:p>
            <a:r>
              <a:rPr lang="de-DE" sz="4000" b="1" dirty="0">
                <a:solidFill>
                  <a:srgbClr val="C00000"/>
                </a:solidFill>
              </a:rPr>
              <a:t>Arbeitsauftrag </a:t>
            </a:r>
            <a:br>
              <a:rPr lang="de-DE" sz="4000" dirty="0"/>
            </a:br>
            <a:r>
              <a:rPr lang="de-DE" sz="2400" b="1" dirty="0">
                <a:solidFill>
                  <a:srgbClr val="C00000"/>
                </a:solidFill>
              </a:rPr>
              <a:t>Wir verschaffen uns einen Überblick über die Inhalte und Unterstützungsmaterialien für Lehrende und Lehrenden Teams </a:t>
            </a:r>
            <a:br>
              <a:rPr lang="de-DE" sz="2400" b="1" dirty="0">
                <a:solidFill>
                  <a:srgbClr val="C00000"/>
                </a:solidFill>
              </a:rPr>
            </a:br>
            <a:r>
              <a:rPr lang="de-DE" sz="2400" b="1" dirty="0"/>
              <a:t>auf der Website von </a:t>
            </a:r>
            <a:r>
              <a:rPr lang="de-DE" dirty="0">
                <a:hlinkClick r:id="rId2"/>
              </a:rPr>
              <a:t>www.qms.at</a:t>
            </a:r>
            <a:br>
              <a:rPr lang="de-DE" dirty="0"/>
            </a:br>
            <a:br>
              <a:rPr lang="de-DE" dirty="0"/>
            </a:b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CD270C0-0D12-1EE4-79BB-D92F473CD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12</a:t>
            </a:fld>
            <a:endParaRPr lang="de-A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6AD62D5-42FB-3068-4DA4-CBD555643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09" y="2740206"/>
            <a:ext cx="5469260" cy="258270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66BFA70-725F-7073-D238-537DFE2D4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833" y="3275180"/>
            <a:ext cx="5385899" cy="204773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98717-0C2D-24A4-B7BC-A8BFD05E8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53040"/>
            <a:ext cx="2382721" cy="69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32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4B8A54AB-3A98-492D-BD85-81779DA86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4448" y="874949"/>
            <a:ext cx="5738026" cy="5422172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208EA17-0D10-4342-96CF-ABF14C75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13</a:t>
            </a:fld>
            <a:endParaRPr lang="de-AT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CAB1386-5873-4B0F-96A2-9F290564E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298911"/>
            <a:ext cx="4679495" cy="576038"/>
          </a:xfrm>
        </p:spPr>
        <p:txBody>
          <a:bodyPr/>
          <a:lstStyle/>
          <a:p>
            <a:r>
              <a:rPr lang="de-AT" b="1" dirty="0"/>
              <a:t>Qualitätsrahmen für Schulen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5D50D8B-EC96-4B39-B7CD-C917BF4E28D1}"/>
              </a:ext>
            </a:extLst>
          </p:cNvPr>
          <p:cNvSpPr txBox="1"/>
          <p:nvPr/>
        </p:nvSpPr>
        <p:spPr>
          <a:xfrm>
            <a:off x="8443285" y="2076773"/>
            <a:ext cx="289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rgbClr val="FF0000"/>
                </a:solidFill>
              </a:rPr>
              <a:t>Qualitätsdimension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F6ED568-127A-4127-B988-3EE00CAD9055}"/>
              </a:ext>
            </a:extLst>
          </p:cNvPr>
          <p:cNvSpPr txBox="1"/>
          <p:nvPr/>
        </p:nvSpPr>
        <p:spPr>
          <a:xfrm>
            <a:off x="9449720" y="3010445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solidFill>
                  <a:srgbClr val="FF0000"/>
                </a:solidFill>
              </a:rPr>
              <a:t>Qualitätsbereich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9AB517C-6171-48A7-BAA2-2C2BE8CF19A6}"/>
              </a:ext>
            </a:extLst>
          </p:cNvPr>
          <p:cNvSpPr txBox="1"/>
          <p:nvPr/>
        </p:nvSpPr>
        <p:spPr>
          <a:xfrm>
            <a:off x="9446232" y="4015466"/>
            <a:ext cx="24778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400" b="1" dirty="0">
                <a:solidFill>
                  <a:srgbClr val="FF0000"/>
                </a:solidFill>
              </a:rPr>
              <a:t>Qualitätskriterien</a:t>
            </a: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96A561F1-A055-411C-8352-35AD7FD2EE26}"/>
              </a:ext>
            </a:extLst>
          </p:cNvPr>
          <p:cNvCxnSpPr>
            <a:cxnSpLocks/>
          </p:cNvCxnSpPr>
          <p:nvPr/>
        </p:nvCxnSpPr>
        <p:spPr>
          <a:xfrm flipV="1">
            <a:off x="8112224" y="2417186"/>
            <a:ext cx="792088" cy="1168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44357D8B-DF01-4C45-859F-19E552451802}"/>
              </a:ext>
            </a:extLst>
          </p:cNvPr>
          <p:cNvCxnSpPr>
            <a:cxnSpLocks/>
          </p:cNvCxnSpPr>
          <p:nvPr/>
        </p:nvCxnSpPr>
        <p:spPr>
          <a:xfrm flipV="1">
            <a:off x="8845194" y="3429000"/>
            <a:ext cx="1355262" cy="609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5D3B395C-AC58-4804-BF68-FD00BD7E7928}"/>
              </a:ext>
            </a:extLst>
          </p:cNvPr>
          <p:cNvSpPr txBox="1"/>
          <p:nvPr/>
        </p:nvSpPr>
        <p:spPr>
          <a:xfrm>
            <a:off x="7326089" y="4941601"/>
            <a:ext cx="31564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/>
              <a:t>Zu 5.1 Lernende verfügen über die in den Lehrplänen</a:t>
            </a:r>
          </a:p>
          <a:p>
            <a:r>
              <a:rPr lang="de-AT" sz="1600" b="1" dirty="0"/>
              <a:t>vorgegebenen fachlichen Kompetenzen</a:t>
            </a: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A595001A-4363-48FF-8C87-F6BEF6A2D9BD}"/>
              </a:ext>
            </a:extLst>
          </p:cNvPr>
          <p:cNvCxnSpPr>
            <a:cxnSpLocks/>
          </p:cNvCxnSpPr>
          <p:nvPr/>
        </p:nvCxnSpPr>
        <p:spPr>
          <a:xfrm flipV="1">
            <a:off x="8904312" y="4414990"/>
            <a:ext cx="1152128" cy="648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FDDD1447-BB88-418B-B48F-678B80BDE219}"/>
              </a:ext>
            </a:extLst>
          </p:cNvPr>
          <p:cNvSpPr txBox="1"/>
          <p:nvPr/>
        </p:nvSpPr>
        <p:spPr>
          <a:xfrm>
            <a:off x="7326089" y="50635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AT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E4FCC81-FF15-D5D3-F6C3-0DD540D82B6E}"/>
              </a:ext>
            </a:extLst>
          </p:cNvPr>
          <p:cNvSpPr txBox="1"/>
          <p:nvPr/>
        </p:nvSpPr>
        <p:spPr>
          <a:xfrm>
            <a:off x="15902" y="4414990"/>
            <a:ext cx="27551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800" b="1" dirty="0">
                <a:solidFill>
                  <a:srgbClr val="0070C0"/>
                </a:solidFill>
              </a:rPr>
              <a:t>Pädagogische </a:t>
            </a:r>
          </a:p>
          <a:p>
            <a:pPr algn="ctr"/>
            <a:r>
              <a:rPr lang="de-AT" sz="2800" b="1" dirty="0">
                <a:solidFill>
                  <a:srgbClr val="0070C0"/>
                </a:solidFill>
              </a:rPr>
              <a:t>Leitvorstellungen</a:t>
            </a:r>
          </a:p>
        </p:txBody>
      </p:sp>
      <p:sp>
        <p:nvSpPr>
          <p:cNvPr id="12" name="Pfeil: nach links 11">
            <a:extLst>
              <a:ext uri="{FF2B5EF4-FFF2-40B4-BE49-F238E27FC236}">
                <a16:creationId xmlns:a16="http://schemas.microsoft.com/office/drawing/2014/main" id="{D5E74A04-D814-0E7B-12FC-DEEFC0DA85E5}"/>
              </a:ext>
            </a:extLst>
          </p:cNvPr>
          <p:cNvSpPr/>
          <p:nvPr/>
        </p:nvSpPr>
        <p:spPr>
          <a:xfrm>
            <a:off x="2639616" y="4617297"/>
            <a:ext cx="648605" cy="648607"/>
          </a:xfrm>
          <a:prstGeom prst="leftArrow">
            <a:avLst>
              <a:gd name="adj1" fmla="val 50000"/>
              <a:gd name="adj2" fmla="val 652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93593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89820" y="566732"/>
            <a:ext cx="8019304" cy="479540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AT" sz="2400" dirty="0"/>
              <a:t>Der QR trägt auf </a:t>
            </a:r>
            <a:r>
              <a:rPr lang="de-AT" sz="2400" b="1" dirty="0"/>
              <a:t>allen Ebenen des Schulsystems zu einem gemeinsamen Verständnis </a:t>
            </a:r>
            <a:r>
              <a:rPr lang="de-AT" sz="2400" dirty="0"/>
              <a:t>über wesentliche Merkmale von Schulqualität bei (Schul- und Unterrichtsentwicklung). </a:t>
            </a:r>
          </a:p>
          <a:p>
            <a:pPr>
              <a:spcAft>
                <a:spcPts val="600"/>
              </a:spcAft>
            </a:pPr>
            <a:r>
              <a:rPr lang="de-AT" sz="2400" dirty="0"/>
              <a:t>Für </a:t>
            </a:r>
            <a:r>
              <a:rPr lang="de-AT" sz="2400" b="1" dirty="0"/>
              <a:t>alle Schularten die gemeinsame inhaltliche Basis für ein QM-System.</a:t>
            </a:r>
            <a:endParaRPr lang="de-AT" sz="2400" dirty="0"/>
          </a:p>
          <a:p>
            <a:pPr>
              <a:spcAft>
                <a:spcPts val="600"/>
              </a:spcAft>
            </a:pPr>
            <a:r>
              <a:rPr lang="de-AT" sz="2400" dirty="0"/>
              <a:t>Richtet sich insbesondere an </a:t>
            </a:r>
            <a:r>
              <a:rPr lang="de-AT" sz="2400" b="1" dirty="0"/>
              <a:t>Schulleitungen</a:t>
            </a:r>
            <a:r>
              <a:rPr lang="de-AT" sz="2400" dirty="0"/>
              <a:t>, </a:t>
            </a:r>
            <a:r>
              <a:rPr lang="de-AT" sz="2400" b="1" dirty="0"/>
              <a:t>Lehrende</a:t>
            </a:r>
            <a:r>
              <a:rPr lang="de-AT" sz="2400" dirty="0"/>
              <a:t>, </a:t>
            </a:r>
            <a:r>
              <a:rPr lang="de-AT" sz="2400" b="1" dirty="0"/>
              <a:t>Lernende</a:t>
            </a:r>
            <a:r>
              <a:rPr lang="de-AT" sz="2400" dirty="0"/>
              <a:t>, </a:t>
            </a:r>
            <a:r>
              <a:rPr lang="de-AT" sz="2400" b="1" dirty="0"/>
              <a:t>Schulpartner </a:t>
            </a:r>
            <a:r>
              <a:rPr lang="de-AT" sz="2400" dirty="0"/>
              <a:t>sowie an </a:t>
            </a:r>
            <a:r>
              <a:rPr lang="de-AT" sz="2400" b="1" dirty="0"/>
              <a:t>Schulaufsicht</a:t>
            </a:r>
            <a:r>
              <a:rPr lang="de-AT" sz="2400" dirty="0"/>
              <a:t> und </a:t>
            </a:r>
            <a:r>
              <a:rPr lang="de-AT" sz="2400" b="1" dirty="0"/>
              <a:t>Verwaltung</a:t>
            </a:r>
          </a:p>
          <a:p>
            <a:pPr marL="0" indent="0">
              <a:buNone/>
            </a:pPr>
            <a:endParaRPr lang="de-AT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14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89820" y="41356"/>
            <a:ext cx="10367435" cy="612212"/>
          </a:xfrm>
        </p:spPr>
        <p:txBody>
          <a:bodyPr/>
          <a:lstStyle/>
          <a:p>
            <a:r>
              <a:rPr lang="de-AT" b="1" dirty="0">
                <a:solidFill>
                  <a:srgbClr val="FF0000"/>
                </a:solidFill>
              </a:rPr>
              <a:t>Der Qualitätsrahmen für Schulen: Ziele und Funktionen</a:t>
            </a:r>
          </a:p>
        </p:txBody>
      </p:sp>
      <p:pic>
        <p:nvPicPr>
          <p:cNvPr id="6" name="Grafik 5" descr="Ein Bild, das Frau, haltend, Schild, Mann enthält.&#10;&#10;Automatisch generierte Beschreibung">
            <a:extLst>
              <a:ext uri="{FF2B5EF4-FFF2-40B4-BE49-F238E27FC236}">
                <a16:creationId xmlns:a16="http://schemas.microsoft.com/office/drawing/2014/main" id="{8DAA5A69-CAF4-4D98-9044-AE90472437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999" y="136524"/>
            <a:ext cx="1821256" cy="258229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A6D55EC-4177-543B-4CB6-5E398AAEC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465" y="3602722"/>
            <a:ext cx="5660709" cy="81267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67D62FA-7DD5-722B-920B-0B58BE3AB84C}"/>
              </a:ext>
            </a:extLst>
          </p:cNvPr>
          <p:cNvSpPr txBox="1"/>
          <p:nvPr/>
        </p:nvSpPr>
        <p:spPr>
          <a:xfrm>
            <a:off x="5461465" y="4565954"/>
            <a:ext cx="74207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800" b="1" dirty="0"/>
              <a:t>Sondern, dass die Schule: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800" b="1" dirty="0"/>
              <a:t>diesen Qualitätsrahmen dafür NUTZT,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800" b="1" dirty="0"/>
              <a:t>ihre AKTUELLE SITUATION zu analysieren,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800" b="1" dirty="0"/>
              <a:t>GEZIELTE Qualitätsentwicklungsprozesse in Gang zu SETZEN und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800" b="1" dirty="0"/>
              <a:t>KONTINUIERLICH voranzutreiben.</a:t>
            </a:r>
          </a:p>
        </p:txBody>
      </p:sp>
    </p:spTree>
    <p:extLst>
      <p:ext uri="{BB962C8B-B14F-4D97-AF65-F5344CB8AC3E}">
        <p14:creationId xmlns:p14="http://schemas.microsoft.com/office/powerpoint/2010/main" val="2932185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C7683A84-08C6-4D38-9AAE-0A26D8F7F7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308479"/>
              </p:ext>
            </p:extLst>
          </p:nvPr>
        </p:nvGraphicFramePr>
        <p:xfrm>
          <a:off x="263352" y="136524"/>
          <a:ext cx="11629291" cy="660027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12180">
                  <a:extLst>
                    <a:ext uri="{9D8B030D-6E8A-4147-A177-3AD203B41FA5}">
                      <a16:colId xmlns:a16="http://schemas.microsoft.com/office/drawing/2014/main" val="1368526011"/>
                    </a:ext>
                  </a:extLst>
                </a:gridCol>
                <a:gridCol w="2110685">
                  <a:extLst>
                    <a:ext uri="{9D8B030D-6E8A-4147-A177-3AD203B41FA5}">
                      <a16:colId xmlns:a16="http://schemas.microsoft.com/office/drawing/2014/main" val="4133293100"/>
                    </a:ext>
                  </a:extLst>
                </a:gridCol>
                <a:gridCol w="3618317">
                  <a:extLst>
                    <a:ext uri="{9D8B030D-6E8A-4147-A177-3AD203B41FA5}">
                      <a16:colId xmlns:a16="http://schemas.microsoft.com/office/drawing/2014/main" val="1986885304"/>
                    </a:ext>
                  </a:extLst>
                </a:gridCol>
                <a:gridCol w="1969452">
                  <a:extLst>
                    <a:ext uri="{9D8B030D-6E8A-4147-A177-3AD203B41FA5}">
                      <a16:colId xmlns:a16="http://schemas.microsoft.com/office/drawing/2014/main" val="2997818041"/>
                    </a:ext>
                  </a:extLst>
                </a:gridCol>
                <a:gridCol w="2318657">
                  <a:extLst>
                    <a:ext uri="{9D8B030D-6E8A-4147-A177-3AD203B41FA5}">
                      <a16:colId xmlns:a16="http://schemas.microsoft.com/office/drawing/2014/main" val="2127578574"/>
                    </a:ext>
                  </a:extLst>
                </a:gridCol>
              </a:tblGrid>
              <a:tr h="874273">
                <a:tc>
                  <a:txBody>
                    <a:bodyPr/>
                    <a:lstStyle/>
                    <a:p>
                      <a:pPr marL="342900" indent="-342900" algn="ctr">
                        <a:buAutoNum type="arabicPeriod"/>
                      </a:pPr>
                      <a:r>
                        <a:rPr lang="de-AT" dirty="0"/>
                        <a:t>Qualitäts-manage-</a:t>
                      </a:r>
                      <a:r>
                        <a:rPr lang="de-AT" dirty="0" err="1"/>
                        <a:t>ment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800" dirty="0"/>
                        <a:t>2. Führen und Leiten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AT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3. Lernen und Lehren</a:t>
                      </a:r>
                    </a:p>
                    <a:p>
                      <a:pPr algn="ctr"/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4. Schulpartner-</a:t>
                      </a:r>
                      <a:r>
                        <a:rPr lang="de-AT" dirty="0" err="1"/>
                        <a:t>schaft</a:t>
                      </a:r>
                      <a:r>
                        <a:rPr lang="de-AT" dirty="0"/>
                        <a:t> u.  Außen-beziehungen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5. Ergebnisse und Wirkung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293312"/>
                  </a:ext>
                </a:extLst>
              </a:tr>
              <a:tr h="1569031">
                <a:tc>
                  <a:txBody>
                    <a:bodyPr/>
                    <a:lstStyle/>
                    <a:p>
                      <a:r>
                        <a:rPr lang="de-AT" sz="2400" b="1" dirty="0">
                          <a:solidFill>
                            <a:schemeClr val="tx1"/>
                          </a:solidFill>
                        </a:rPr>
                        <a:t>1.1 Qualität entwickeln und sichern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2.1 Führung wahrnehmen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3.1 Lern- und Lehrprozesse gestalten</a:t>
                      </a:r>
                    </a:p>
                    <a:p>
                      <a:pPr marL="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AT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Unterricht gestalten und Lernen initiieren</a:t>
                      </a:r>
                    </a:p>
                    <a:p>
                      <a:pPr marL="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de-AT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Individualisierung und Kompetenzorientierung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AT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Lernen an außerschulischen Orten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b="1" dirty="0"/>
                        <a:t>4.1 Schul-partnerschaft gestalten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b="1" dirty="0"/>
                        <a:t>5.1 Erworbene Kompetenzen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969150"/>
                  </a:ext>
                </a:extLst>
              </a:tr>
              <a:tr h="1113487">
                <a:tc>
                  <a:txBody>
                    <a:bodyPr/>
                    <a:lstStyle/>
                    <a:p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/>
                        <a:t>2.2 Schule und Unterricht organisieren und entwickeln 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b="1" dirty="0"/>
                        <a:t>3.2. Leistungen feststellen und beurteilen</a:t>
                      </a:r>
                    </a:p>
                    <a:p>
                      <a:endParaRPr lang="de-AT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b="1" dirty="0"/>
                        <a:t>4.2 Außen-beziehungen und Kooperationen pflegen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b="1" dirty="0"/>
                        <a:t>5.2 Bildungslaufbahnen, Abschlüsse und Übergänge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785893"/>
                  </a:ext>
                </a:extLst>
              </a:tr>
              <a:tr h="856529">
                <a:tc>
                  <a:txBody>
                    <a:bodyPr/>
                    <a:lstStyle/>
                    <a:p>
                      <a:endParaRPr lang="de-AT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2.3 Personal auswählen und entwickeln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b="1" dirty="0"/>
                        <a:t>3.3 Unterricht kontinuierlich weiterentwickeln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b="1" dirty="0"/>
                        <a:t>5.3 Akzeptanz der Schule nach innen und außen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666655"/>
                  </a:ext>
                </a:extLst>
              </a:tr>
              <a:tr h="582468">
                <a:tc>
                  <a:txBody>
                    <a:bodyPr/>
                    <a:lstStyle/>
                    <a:p>
                      <a:endParaRPr lang="de-AT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AT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3.4 Professionell zusammenarbeiten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686683"/>
                  </a:ext>
                </a:extLst>
              </a:tr>
              <a:tr h="599570">
                <a:tc>
                  <a:txBody>
                    <a:bodyPr/>
                    <a:lstStyle/>
                    <a:p>
                      <a:endParaRPr lang="de-AT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b="1" dirty="0"/>
                        <a:t>3.5 Beratung und Unterstützung anbieten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157794"/>
                  </a:ext>
                </a:extLst>
              </a:tr>
              <a:tr h="342611">
                <a:tc>
                  <a:txBody>
                    <a:bodyPr/>
                    <a:lstStyle/>
                    <a:p>
                      <a:endParaRPr lang="de-AT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b="1" dirty="0"/>
                        <a:t>3.6 Ganztägige Schule gestalten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488660"/>
                  </a:ext>
                </a:extLst>
              </a:tr>
            </a:tbl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4220C6D-2334-4622-9BF4-EE5ADCC49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15</a:t>
            </a:fld>
            <a:endParaRPr lang="de-AT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05D87AB8-E226-2118-F718-5E43D3C3061C}"/>
                  </a:ext>
                </a:extLst>
              </p14:cNvPr>
              <p14:cNvContentPartPr/>
              <p14:nvPr/>
            </p14:nvContentPartPr>
            <p14:xfrm>
              <a:off x="266788" y="1137323"/>
              <a:ext cx="1337760" cy="174852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05D87AB8-E226-2118-F718-5E43D3C3061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2788" y="1029683"/>
                <a:ext cx="1445400" cy="19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07F4FC76-5AF1-3651-A0A5-C1466AD3830F}"/>
                  </a:ext>
                </a:extLst>
              </p14:cNvPr>
              <p14:cNvContentPartPr/>
              <p14:nvPr/>
            </p14:nvContentPartPr>
            <p14:xfrm>
              <a:off x="4065508" y="4990403"/>
              <a:ext cx="2916720" cy="80676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07F4FC76-5AF1-3651-A0A5-C1466AD3830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11508" y="4882403"/>
                <a:ext cx="3024360" cy="102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1029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B88CEF1-0D8B-4473-80E0-C15E045C0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71755"/>
            <a:ext cx="9156391" cy="6111891"/>
          </a:xfrm>
          <a:prstGeom prst="rect">
            <a:avLst/>
          </a:prstGeom>
          <a:noFill/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0330DAED-3034-4DCF-9B84-685CCB5F9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51" y="6356351"/>
            <a:ext cx="120014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0F43334-FC2F-4D71-B0F1-B4AE512E37E5}" type="slidenum">
              <a:rPr lang="de-AT" smtClean="0"/>
              <a:pPr>
                <a:spcAft>
                  <a:spcPts val="600"/>
                </a:spcAft>
              </a:pPr>
              <a:t>16</a:t>
            </a:fld>
            <a:endParaRPr lang="de-AT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7E16FC9-9927-4A6C-8BBF-06BD4D6A6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620714"/>
            <a:ext cx="10367435" cy="979486"/>
          </a:xfrm>
        </p:spPr>
        <p:txBody>
          <a:bodyPr anchor="t">
            <a:normAutofit/>
          </a:bodyPr>
          <a:lstStyle/>
          <a:p>
            <a:r>
              <a:rPr lang="en-US" dirty="0"/>
              <a:t>Das QMS-Modell</a:t>
            </a:r>
          </a:p>
        </p:txBody>
      </p:sp>
      <p:sp>
        <p:nvSpPr>
          <p:cNvPr id="2" name="Foliennummernplatzhalter 1" hidden="1">
            <a:extLst>
              <a:ext uri="{FF2B5EF4-FFF2-40B4-BE49-F238E27FC236}">
                <a16:creationId xmlns:a16="http://schemas.microsoft.com/office/drawing/2014/main" id="{A9959B59-B844-4491-A118-537A2E34D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0F43334-FC2F-4D71-B0F1-B4AE512E37E5}" type="slidenum">
              <a:rPr lang="de-AT" smtClean="0"/>
              <a:pPr>
                <a:spcAft>
                  <a:spcPts val="600"/>
                </a:spcAft>
              </a:pPr>
              <a:t>16</a:t>
            </a:fld>
            <a:endParaRPr lang="de-AT"/>
          </a:p>
        </p:txBody>
      </p:sp>
      <p:sp>
        <p:nvSpPr>
          <p:cNvPr id="8" name="Ellipse 7"/>
          <p:cNvSpPr/>
          <p:nvPr/>
        </p:nvSpPr>
        <p:spPr>
          <a:xfrm>
            <a:off x="5832146" y="2149159"/>
            <a:ext cx="5328593" cy="847793"/>
          </a:xfrm>
          <a:prstGeom prst="ellipse">
            <a:avLst/>
          </a:prstGeom>
          <a:noFill/>
          <a:ln>
            <a:solidFill>
              <a:srgbClr val="C90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B78C1ADB-AA17-BD30-E559-5F2D27A0CEB9}"/>
                  </a:ext>
                </a:extLst>
              </p14:cNvPr>
              <p14:cNvContentPartPr/>
              <p14:nvPr/>
            </p14:nvContentPartPr>
            <p14:xfrm>
              <a:off x="6780268" y="829523"/>
              <a:ext cx="360" cy="36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B78C1ADB-AA17-BD30-E559-5F2D27A0CEB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26628" y="721883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Grafik 2">
            <a:extLst>
              <a:ext uri="{FF2B5EF4-FFF2-40B4-BE49-F238E27FC236}">
                <a16:creationId xmlns:a16="http://schemas.microsoft.com/office/drawing/2014/main" id="{A22370DF-70EE-AFC8-21DA-2C7C811F71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326" y="5893945"/>
            <a:ext cx="3174809" cy="92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50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009D7B33-D1C4-4B9E-86DE-F6379C5C0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09" y="625433"/>
            <a:ext cx="9696400" cy="2124407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17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86927" y="64166"/>
            <a:ext cx="10604317" cy="601790"/>
          </a:xfrm>
        </p:spPr>
        <p:txBody>
          <a:bodyPr/>
          <a:lstStyle/>
          <a:p>
            <a:r>
              <a:rPr lang="de-AT" sz="4000" b="1" dirty="0">
                <a:solidFill>
                  <a:srgbClr val="0070C0"/>
                </a:solidFill>
              </a:rPr>
              <a:t>Pädagogische Leitvorstellungen </a:t>
            </a:r>
            <a:r>
              <a:rPr lang="de-AT" b="1" dirty="0">
                <a:solidFill>
                  <a:srgbClr val="FF0000"/>
                </a:solidFill>
              </a:rPr>
              <a:t>– Wofür wir stehen</a:t>
            </a:r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08CEE496-8F51-4D20-AD7C-C891A8078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>
                <a:solidFill>
                  <a:srgbClr val="E95F5F"/>
                </a:solidFill>
              </a:rPr>
              <a:t>QMS-Einführung</a:t>
            </a:r>
            <a:endParaRPr lang="de-AT" dirty="0">
              <a:solidFill>
                <a:srgbClr val="E95F5F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4845E32-B649-4446-87E8-1E96C4CD6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2" y="6226614"/>
            <a:ext cx="2725148" cy="59746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C5E576E-6219-4680-B627-7E00B6F89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36" y="3695888"/>
            <a:ext cx="8028855" cy="1241873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389B16CE-4C9A-4DE4-AA67-171FF433FB8F}"/>
              </a:ext>
            </a:extLst>
          </p:cNvPr>
          <p:cNvSpPr txBox="1"/>
          <p:nvPr/>
        </p:nvSpPr>
        <p:spPr>
          <a:xfrm>
            <a:off x="190851" y="2709316"/>
            <a:ext cx="8459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b="1" dirty="0">
                <a:solidFill>
                  <a:srgbClr val="FF0000"/>
                </a:solidFill>
              </a:rPr>
              <a:t>konkrete Umsetzungsvorhaben im SEP</a:t>
            </a:r>
          </a:p>
        </p:txBody>
      </p:sp>
      <p:sp>
        <p:nvSpPr>
          <p:cNvPr id="23" name="Pfeil: nach unten 22">
            <a:extLst>
              <a:ext uri="{FF2B5EF4-FFF2-40B4-BE49-F238E27FC236}">
                <a16:creationId xmlns:a16="http://schemas.microsoft.com/office/drawing/2014/main" id="{CE6518F3-15C2-4DD5-8D7A-1C94D2CE0B75}"/>
              </a:ext>
            </a:extLst>
          </p:cNvPr>
          <p:cNvSpPr/>
          <p:nvPr/>
        </p:nvSpPr>
        <p:spPr>
          <a:xfrm>
            <a:off x="4398950" y="2391238"/>
            <a:ext cx="559308" cy="5064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Pfeil: nach unten 23">
            <a:extLst>
              <a:ext uri="{FF2B5EF4-FFF2-40B4-BE49-F238E27FC236}">
                <a16:creationId xmlns:a16="http://schemas.microsoft.com/office/drawing/2014/main" id="{D7799267-94ED-4CBE-A4B7-7B5EBDF7C391}"/>
              </a:ext>
            </a:extLst>
          </p:cNvPr>
          <p:cNvSpPr/>
          <p:nvPr/>
        </p:nvSpPr>
        <p:spPr>
          <a:xfrm>
            <a:off x="2135560" y="3323989"/>
            <a:ext cx="570752" cy="44658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D9256EB-6D2E-AFE1-7BE5-CC3367A4D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006" y="327763"/>
            <a:ext cx="2280022" cy="421037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CB7B2D0-6C07-268B-FC10-98685139A6ED}"/>
              </a:ext>
            </a:extLst>
          </p:cNvPr>
          <p:cNvSpPr txBox="1"/>
          <p:nvPr/>
        </p:nvSpPr>
        <p:spPr>
          <a:xfrm>
            <a:off x="186927" y="4905760"/>
            <a:ext cx="11479074" cy="1846659"/>
          </a:xfrm>
          <a:prstGeom prst="rect">
            <a:avLst/>
          </a:prstGeom>
          <a:solidFill>
            <a:srgbClr val="FDFEDA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</a:rPr>
              <a:t>Ein Projekt im Schulentwicklungsplan </a:t>
            </a:r>
            <a:r>
              <a:rPr lang="de-DE" sz="2400" dirty="0"/>
              <a:t>ist ein </a:t>
            </a:r>
            <a:r>
              <a:rPr lang="de-DE" sz="2400" b="1" dirty="0"/>
              <a:t>einmaliges</a:t>
            </a:r>
            <a:r>
              <a:rPr lang="de-DE" sz="2400" dirty="0"/>
              <a:t>, zielgerichtetes Vorhaben </a:t>
            </a:r>
          </a:p>
          <a:p>
            <a:r>
              <a:rPr lang="de-DE" sz="2400" dirty="0"/>
              <a:t>zur Erreichung </a:t>
            </a:r>
            <a:r>
              <a:rPr lang="de-DE" sz="2400" b="1" dirty="0"/>
              <a:t>eines Schulentwicklungszieles</a:t>
            </a:r>
          </a:p>
          <a:p>
            <a:endParaRPr lang="de-DE" sz="1800" dirty="0"/>
          </a:p>
          <a:p>
            <a:r>
              <a:rPr lang="de-DE" sz="2400" dirty="0"/>
              <a:t>Die konkrete Ausgestaltung </a:t>
            </a:r>
            <a:r>
              <a:rPr lang="de-DE" sz="2400" b="1" dirty="0"/>
              <a:t>immer wiederkehrender </a:t>
            </a:r>
            <a:r>
              <a:rPr lang="de-DE" sz="2400" dirty="0"/>
              <a:t>pädagogischer </a:t>
            </a:r>
            <a:r>
              <a:rPr lang="de-DE" sz="2400" b="1" dirty="0"/>
              <a:t>Prozesse</a:t>
            </a:r>
            <a:r>
              <a:rPr lang="de-DE" sz="2400" dirty="0"/>
              <a:t> </a:t>
            </a:r>
            <a:r>
              <a:rPr lang="de-AT" sz="2400" dirty="0"/>
              <a:t>wird im </a:t>
            </a:r>
          </a:p>
          <a:p>
            <a:r>
              <a:rPr lang="de-AT" sz="2400" b="1" dirty="0">
                <a:solidFill>
                  <a:srgbClr val="FF0000"/>
                </a:solidFill>
              </a:rPr>
              <a:t>Q-Handbuch</a:t>
            </a:r>
            <a:r>
              <a:rPr lang="de-AT" sz="2400" dirty="0"/>
              <a:t> abgebildet. </a:t>
            </a:r>
          </a:p>
        </p:txBody>
      </p:sp>
      <p:sp>
        <p:nvSpPr>
          <p:cNvPr id="14" name="Pfeil: nach unten 13">
            <a:extLst>
              <a:ext uri="{FF2B5EF4-FFF2-40B4-BE49-F238E27FC236}">
                <a16:creationId xmlns:a16="http://schemas.microsoft.com/office/drawing/2014/main" id="{DDC66B36-7938-54CB-6A96-331165F47690}"/>
              </a:ext>
            </a:extLst>
          </p:cNvPr>
          <p:cNvSpPr/>
          <p:nvPr/>
        </p:nvSpPr>
        <p:spPr>
          <a:xfrm>
            <a:off x="6240016" y="4422550"/>
            <a:ext cx="559308" cy="5064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Pfeil: nach unten 14">
            <a:extLst>
              <a:ext uri="{FF2B5EF4-FFF2-40B4-BE49-F238E27FC236}">
                <a16:creationId xmlns:a16="http://schemas.microsoft.com/office/drawing/2014/main" id="{46B707E2-2A10-0E69-45AA-93CC1310DEF8}"/>
              </a:ext>
            </a:extLst>
          </p:cNvPr>
          <p:cNvSpPr/>
          <p:nvPr/>
        </p:nvSpPr>
        <p:spPr>
          <a:xfrm>
            <a:off x="5960362" y="5470136"/>
            <a:ext cx="559308" cy="50641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68484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81202F-F265-4369-BAFD-8C9273258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445717"/>
            <a:ext cx="10367433" cy="1008087"/>
          </a:xfrm>
        </p:spPr>
        <p:txBody>
          <a:bodyPr/>
          <a:lstStyle/>
          <a:p>
            <a:r>
              <a:rPr lang="de-DE" dirty="0"/>
              <a:t>Was ist der Schulentwicklungsplan und wozu dient er?</a:t>
            </a:r>
            <a:endParaRPr lang="de-AT" dirty="0"/>
          </a:p>
        </p:txBody>
      </p:sp>
      <p:graphicFrame>
        <p:nvGraphicFramePr>
          <p:cNvPr id="8" name="Tabelle 8">
            <a:extLst>
              <a:ext uri="{FF2B5EF4-FFF2-40B4-BE49-F238E27FC236}">
                <a16:creationId xmlns:a16="http://schemas.microsoft.com/office/drawing/2014/main" id="{91DE3688-07C1-44F1-A4EA-F913CC6BA2A3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624417" y="1153696"/>
          <a:ext cx="8064500" cy="423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31849705"/>
                    </a:ext>
                  </a:extLst>
                </a:gridCol>
                <a:gridCol w="5904260">
                  <a:extLst>
                    <a:ext uri="{9D8B030D-6E8A-4147-A177-3AD203B41FA5}">
                      <a16:colId xmlns:a16="http://schemas.microsoft.com/office/drawing/2014/main" val="2721823965"/>
                    </a:ext>
                  </a:extLst>
                </a:gridCol>
              </a:tblGrid>
              <a:tr h="734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900" b="1" dirty="0">
                          <a:solidFill>
                            <a:schemeClr val="bg1"/>
                          </a:solidFill>
                        </a:rPr>
                        <a:t>Funktionen</a:t>
                      </a:r>
                      <a:endParaRPr lang="de-AT" sz="1900" b="1" dirty="0">
                        <a:solidFill>
                          <a:schemeClr val="bg1"/>
                        </a:solidFill>
                      </a:endParaRPr>
                    </a:p>
                    <a:p>
                      <a:endParaRPr lang="de-AT" sz="1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D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900" b="0" dirty="0">
                          <a:solidFill>
                            <a:schemeClr val="tx1"/>
                          </a:solidFill>
                        </a:rPr>
                        <a:t>Der</a:t>
                      </a:r>
                      <a:r>
                        <a:rPr lang="de-AT" sz="1900" b="0" baseline="0" dirty="0">
                          <a:solidFill>
                            <a:schemeClr val="tx1"/>
                          </a:solidFill>
                        </a:rPr>
                        <a:t> Schulentwicklungsplan </a:t>
                      </a:r>
                      <a:r>
                        <a:rPr lang="de-AT" sz="1900" b="0" dirty="0">
                          <a:solidFill>
                            <a:schemeClr val="tx1"/>
                          </a:solidFill>
                        </a:rPr>
                        <a:t>dient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900" b="0" dirty="0">
                        <a:solidFill>
                          <a:schemeClr val="tx1"/>
                        </a:solidFill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AT" sz="1900" b="0" dirty="0">
                          <a:solidFill>
                            <a:schemeClr val="tx1"/>
                          </a:solidFill>
                        </a:rPr>
                        <a:t>der </a:t>
                      </a:r>
                      <a:r>
                        <a:rPr lang="de-AT" sz="1900" b="1" dirty="0">
                          <a:solidFill>
                            <a:schemeClr val="tx1"/>
                          </a:solidFill>
                        </a:rPr>
                        <a:t>systematischen</a:t>
                      </a:r>
                      <a:r>
                        <a:rPr lang="de-AT" sz="1900" b="1" baseline="0" dirty="0">
                          <a:solidFill>
                            <a:schemeClr val="tx1"/>
                          </a:solidFill>
                        </a:rPr>
                        <a:t> Steuerung der Schule durch die Schulleitung</a:t>
                      </a:r>
                      <a:endParaRPr lang="de-AT" sz="19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AT" sz="1900" b="0" baseline="0" dirty="0">
                          <a:solidFill>
                            <a:schemeClr val="tx1"/>
                          </a:solidFill>
                        </a:rPr>
                        <a:t>der</a:t>
                      </a:r>
                      <a:r>
                        <a:rPr lang="de-AT" sz="1900" b="1" baseline="0" dirty="0">
                          <a:solidFill>
                            <a:schemeClr val="tx1"/>
                          </a:solidFill>
                        </a:rPr>
                        <a:t> Rechenschaftslegung </a:t>
                      </a:r>
                      <a:r>
                        <a:rPr lang="de-AT" sz="1900" b="0" baseline="0" dirty="0">
                          <a:solidFill>
                            <a:schemeClr val="tx1"/>
                          </a:solidFill>
                        </a:rPr>
                        <a:t>gegenüber der Schulaufsicht</a:t>
                      </a:r>
                      <a:endParaRPr lang="de-AT" sz="1900" dirty="0">
                        <a:solidFill>
                          <a:schemeClr val="tx1"/>
                        </a:solidFill>
                      </a:endParaRPr>
                    </a:p>
                    <a:p>
                      <a:endParaRPr lang="de-AT" sz="19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685025"/>
                  </a:ext>
                </a:extLst>
              </a:tr>
              <a:tr h="23257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900" b="1" dirty="0">
                          <a:solidFill>
                            <a:schemeClr val="bg1"/>
                          </a:solidFill>
                        </a:rPr>
                        <a:t>Bestandteile</a:t>
                      </a:r>
                      <a:endParaRPr lang="de-AT" sz="1900" b="1" dirty="0">
                        <a:solidFill>
                          <a:schemeClr val="bg1"/>
                        </a:solidFill>
                      </a:endParaRPr>
                    </a:p>
                    <a:p>
                      <a:endParaRPr lang="de-AT" sz="1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D5A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900" b="1" dirty="0"/>
                        <a:t>Qualitätsrückblick</a:t>
                      </a:r>
                      <a:r>
                        <a:rPr lang="de-DE" sz="1900" b="1" baseline="0" dirty="0"/>
                        <a:t>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900" b="1" baseline="0" dirty="0"/>
                        <a:t>Ziele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900" b="1" baseline="0" dirty="0"/>
                        <a:t>Indikatoren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900" b="1" baseline="0" dirty="0"/>
                        <a:t>Bezug zum QR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900" b="1" baseline="0" dirty="0"/>
                        <a:t>Maßnahmen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900" b="1" baseline="0" dirty="0"/>
                        <a:t>Interne Schulevaluation</a:t>
                      </a:r>
                      <a:endParaRPr lang="de-DE" sz="1900" b="1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900" b="1" dirty="0"/>
                        <a:t>Projektplan</a:t>
                      </a:r>
                    </a:p>
                    <a:p>
                      <a:endParaRPr lang="de-AT" sz="19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711354"/>
                  </a:ext>
                </a:extLst>
              </a:tr>
            </a:tbl>
          </a:graphicData>
        </a:graphic>
      </p:graphicFrame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5854C5B-AD9B-49A6-8CF3-9314240BF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18</a:t>
            </a:fld>
            <a:endParaRPr lang="de-AT"/>
          </a:p>
        </p:txBody>
      </p:sp>
      <p:pic>
        <p:nvPicPr>
          <p:cNvPr id="7" name="Inhaltsplatzhalter 6" descr="Farbige Buntstifte: &#10;https://pixabay.com/de/photos/pens-buntstifte-farbstift-farben-193379/&#10;&#10;&#10;Lizenzfreies Bildmaterial; für die freie kommerzielle Nutzung frei gegeben&#10;&#10;">
            <a:extLst>
              <a:ext uri="{FF2B5EF4-FFF2-40B4-BE49-F238E27FC236}">
                <a16:creationId xmlns:a16="http://schemas.microsoft.com/office/drawing/2014/main" id="{7CD87B20-B6BD-4E79-A00A-AFCBFBF04B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6320" y="1153696"/>
            <a:ext cx="2691629" cy="423672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3FCF047-7FF6-AFCF-A7EE-CC2DE24AE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9" y="5875166"/>
            <a:ext cx="2905321" cy="84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53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313CCD-0C3E-8EBF-2129-90E2E52A2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8AA9E-4EA1-EE42-82F7-B6778323521E}" type="slidenum">
              <a:rPr lang="de-DE" smtClean="0"/>
              <a:t>1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A88EB49-276F-A3C5-2807-5A14400C9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8" y="98786"/>
            <a:ext cx="7824192" cy="298611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93D30CE-9C88-158C-51DD-BB9792AC9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9" y="3208656"/>
            <a:ext cx="2905125" cy="5143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5B8D6CA-6084-A209-1362-3767B819C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4" y="3846762"/>
            <a:ext cx="11834118" cy="86591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99D3B97-179C-B797-6C27-88035EE8F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552" y="5440974"/>
            <a:ext cx="6984776" cy="117652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6A9C369-10F8-A221-5456-7EA5F487ED39}"/>
              </a:ext>
            </a:extLst>
          </p:cNvPr>
          <p:cNvSpPr txBox="1"/>
          <p:nvPr/>
        </p:nvSpPr>
        <p:spPr>
          <a:xfrm>
            <a:off x="7396118" y="-27805"/>
            <a:ext cx="472802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</a:rPr>
              <a:t>Auszug aus dem Lehrplan S 72</a:t>
            </a:r>
            <a:r>
              <a:rPr lang="de-DE" dirty="0"/>
              <a:t>:</a:t>
            </a:r>
          </a:p>
          <a:p>
            <a:endParaRPr lang="de-AT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527E550-6CD0-6AC9-E3B8-9DF018905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4601" y="544797"/>
            <a:ext cx="3227324" cy="11765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0346D16E-3B39-7667-333E-7344381CEA2F}"/>
                  </a:ext>
                </a:extLst>
              </p14:cNvPr>
              <p14:cNvContentPartPr/>
              <p14:nvPr/>
            </p14:nvContentPartPr>
            <p14:xfrm>
              <a:off x="1518895" y="3909268"/>
              <a:ext cx="4921560" cy="7200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0346D16E-3B39-7667-333E-7344381CEA2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83255" y="3837268"/>
                <a:ext cx="499320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C928DE1C-8304-D2F8-21A1-0A375E8A7D6C}"/>
                  </a:ext>
                </a:extLst>
              </p14:cNvPr>
              <p14:cNvContentPartPr/>
              <p14:nvPr/>
            </p14:nvContentPartPr>
            <p14:xfrm>
              <a:off x="8271415" y="4008628"/>
              <a:ext cx="1561320" cy="2952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C928DE1C-8304-D2F8-21A1-0A375E8A7D6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35775" y="3936628"/>
                <a:ext cx="16329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3B83FBAB-DE66-9645-9885-4AE7CE506701}"/>
                  </a:ext>
                </a:extLst>
              </p14:cNvPr>
              <p14:cNvContentPartPr/>
              <p14:nvPr/>
            </p14:nvContentPartPr>
            <p14:xfrm>
              <a:off x="2207935" y="4289428"/>
              <a:ext cx="1941120" cy="7236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3B83FBAB-DE66-9645-9885-4AE7CE50670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72295" y="4217428"/>
                <a:ext cx="20127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2BBE28EB-D327-9B3F-FD6F-0346E78F059D}"/>
                  </a:ext>
                </a:extLst>
              </p14:cNvPr>
              <p14:cNvContentPartPr/>
              <p14:nvPr/>
            </p14:nvContentPartPr>
            <p14:xfrm>
              <a:off x="4416895" y="4318588"/>
              <a:ext cx="715320" cy="360"/>
            </p14:xfrm>
          </p:contentPart>
        </mc:Choice>
        <mc:Fallback xmlns=""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2BBE28EB-D327-9B3F-FD6F-0346E78F059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80895" y="4246948"/>
                <a:ext cx="7869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7CA7941C-850A-F10C-D5E7-4991A9003563}"/>
                  </a:ext>
                </a:extLst>
              </p14:cNvPr>
              <p14:cNvContentPartPr/>
              <p14:nvPr/>
            </p14:nvContentPartPr>
            <p14:xfrm>
              <a:off x="5697055" y="4190788"/>
              <a:ext cx="3088080" cy="59400"/>
            </p14:xfrm>
          </p:contentPart>
        </mc:Choice>
        <mc:Fallback xmlns=""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7CA7941C-850A-F10C-D5E7-4991A90035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61055" y="4118788"/>
                <a:ext cx="3159720" cy="2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Freihand 22">
                <a:extLst>
                  <a:ext uri="{FF2B5EF4-FFF2-40B4-BE49-F238E27FC236}">
                    <a16:creationId xmlns:a16="http://schemas.microsoft.com/office/drawing/2014/main" id="{FFDB1247-691B-DCD9-8C55-D3C49A6E76EF}"/>
                  </a:ext>
                </a:extLst>
              </p14:cNvPr>
              <p14:cNvContentPartPr/>
              <p14:nvPr/>
            </p14:nvContentPartPr>
            <p14:xfrm>
              <a:off x="730855" y="4520548"/>
              <a:ext cx="426240" cy="23040"/>
            </p14:xfrm>
          </p:contentPart>
        </mc:Choice>
        <mc:Fallback xmlns="">
          <p:pic>
            <p:nvPicPr>
              <p:cNvPr id="23" name="Freihand 22">
                <a:extLst>
                  <a:ext uri="{FF2B5EF4-FFF2-40B4-BE49-F238E27FC236}">
                    <a16:creationId xmlns:a16="http://schemas.microsoft.com/office/drawing/2014/main" id="{FFDB1247-691B-DCD9-8C55-D3C49A6E76E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95215" y="4448908"/>
                <a:ext cx="4978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42A1CF48-843C-3305-BCBB-5473600DBE22}"/>
                  </a:ext>
                </a:extLst>
              </p14:cNvPr>
              <p14:cNvContentPartPr/>
              <p14:nvPr/>
            </p14:nvContentPartPr>
            <p14:xfrm>
              <a:off x="1392535" y="4472308"/>
              <a:ext cx="890640" cy="8532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42A1CF48-843C-3305-BCBB-5473600DBE2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356535" y="4400308"/>
                <a:ext cx="96228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0E1B6884-A752-BAD9-A866-301ED4D8B423}"/>
                  </a:ext>
                </a:extLst>
              </p14:cNvPr>
              <p14:cNvContentPartPr/>
              <p14:nvPr/>
            </p14:nvContentPartPr>
            <p14:xfrm>
              <a:off x="2883295" y="4501108"/>
              <a:ext cx="2527200" cy="114840"/>
            </p14:xfrm>
          </p:contentPart>
        </mc:Choice>
        <mc:Fallback xmlns=""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0E1B6884-A752-BAD9-A866-301ED4D8B42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47655" y="4429108"/>
                <a:ext cx="259884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2D37FFC1-E2E3-82F2-04D5-F3369EEA55E7}"/>
                  </a:ext>
                </a:extLst>
              </p14:cNvPr>
              <p14:cNvContentPartPr/>
              <p14:nvPr/>
            </p14:nvContentPartPr>
            <p14:xfrm>
              <a:off x="5767255" y="4543588"/>
              <a:ext cx="1954440" cy="4248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2D37FFC1-E2E3-82F2-04D5-F3369EEA55E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731255" y="4471588"/>
                <a:ext cx="202608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4E994065-B814-048B-8DEB-A75E6905FC74}"/>
                  </a:ext>
                </a:extLst>
              </p14:cNvPr>
              <p14:cNvContentPartPr/>
              <p14:nvPr/>
            </p14:nvContentPartPr>
            <p14:xfrm>
              <a:off x="2911375" y="6272308"/>
              <a:ext cx="1190160" cy="72360"/>
            </p14:xfrm>
          </p:contentPart>
        </mc:Choice>
        <mc:Fallback xmlns=""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4E994065-B814-048B-8DEB-A75E6905FC7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875735" y="6200308"/>
                <a:ext cx="12618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FC040651-6A28-C7CD-0D4C-227044D3B579}"/>
                  </a:ext>
                </a:extLst>
              </p14:cNvPr>
              <p14:cNvContentPartPr/>
              <p14:nvPr/>
            </p14:nvContentPartPr>
            <p14:xfrm>
              <a:off x="2955655" y="6329908"/>
              <a:ext cx="1109880" cy="2916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FC040651-6A28-C7CD-0D4C-227044D3B57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920015" y="6258268"/>
                <a:ext cx="11815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08E103FD-7CD2-42B7-E719-649C642C5552}"/>
                  </a:ext>
                </a:extLst>
              </p14:cNvPr>
              <p14:cNvContentPartPr/>
              <p14:nvPr/>
            </p14:nvContentPartPr>
            <p14:xfrm>
              <a:off x="562375" y="2659348"/>
              <a:ext cx="1178640" cy="12708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08E103FD-7CD2-42B7-E719-649C642C555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26735" y="2587708"/>
                <a:ext cx="1250280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5B7C171F-6AA8-8A70-890F-1F5399BF8625}"/>
                  </a:ext>
                </a:extLst>
              </p14:cNvPr>
              <p14:cNvContentPartPr/>
              <p14:nvPr/>
            </p14:nvContentPartPr>
            <p14:xfrm>
              <a:off x="660655" y="2517868"/>
              <a:ext cx="5684760" cy="2952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5B7C171F-6AA8-8A70-890F-1F5399BF8625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25015" y="2445868"/>
                <a:ext cx="575640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Freihand 31">
                <a:extLst>
                  <a:ext uri="{FF2B5EF4-FFF2-40B4-BE49-F238E27FC236}">
                    <a16:creationId xmlns:a16="http://schemas.microsoft.com/office/drawing/2014/main" id="{031E9BD4-FE70-9388-5652-823152597F1C}"/>
                  </a:ext>
                </a:extLst>
              </p14:cNvPr>
              <p14:cNvContentPartPr/>
              <p14:nvPr/>
            </p14:nvContentPartPr>
            <p14:xfrm>
              <a:off x="6779935" y="2232748"/>
              <a:ext cx="417960" cy="630720"/>
            </p14:xfrm>
          </p:contentPart>
        </mc:Choice>
        <mc:Fallback xmlns="">
          <p:pic>
            <p:nvPicPr>
              <p:cNvPr id="32" name="Freihand 31">
                <a:extLst>
                  <a:ext uri="{FF2B5EF4-FFF2-40B4-BE49-F238E27FC236}">
                    <a16:creationId xmlns:a16="http://schemas.microsoft.com/office/drawing/2014/main" id="{031E9BD4-FE70-9388-5652-823152597F1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771295" y="2224108"/>
                <a:ext cx="435600" cy="64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CA69E9C7-6B16-24ED-F831-627478FB38E7}"/>
                  </a:ext>
                </a:extLst>
              </p14:cNvPr>
              <p14:cNvContentPartPr/>
              <p14:nvPr/>
            </p14:nvContentPartPr>
            <p14:xfrm>
              <a:off x="6960295" y="3123388"/>
              <a:ext cx="159480" cy="157320"/>
            </p14:xfrm>
          </p:contentPart>
        </mc:Choice>
        <mc:Fallback xmlns=""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CA69E9C7-6B16-24ED-F831-627478FB38E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951295" y="3114748"/>
                <a:ext cx="177120" cy="17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7787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5854C5B-AD9B-49A6-8CF3-9314240BF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19</a:t>
            </a:fld>
            <a:endParaRPr lang="de-AT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215680" y="6356351"/>
            <a:ext cx="7776171" cy="365125"/>
          </a:xfrm>
          <a:prstGeom prst="rect">
            <a:avLst/>
          </a:prstGeom>
        </p:spPr>
        <p:txBody>
          <a:bodyPr/>
          <a:lstStyle/>
          <a:p>
            <a:r>
              <a:rPr lang="de-AT">
                <a:solidFill>
                  <a:srgbClr val="E95F5F"/>
                </a:solidFill>
              </a:rPr>
              <a:t>Der Schulentwicklungsplan im QMS Teil 2: Projektplanung und Evaluation | 08.03.2023</a:t>
            </a:r>
            <a:endParaRPr lang="de-AT" dirty="0">
              <a:solidFill>
                <a:srgbClr val="E95F5F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E5FB874-61A8-65B5-3794-6623EC78C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540" y="34789"/>
            <a:ext cx="12069196" cy="682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78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6EAF910-1747-2B61-7415-56AD38C8E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Projekt: Merkmale und Abgrenzungen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3CB8544-2A71-64A8-E5B5-48AD7A86E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AT" sz="3600" dirty="0">
                <a:solidFill>
                  <a:srgbClr val="C00000"/>
                </a:solidFill>
              </a:rPr>
              <a:t>		Projekt</a:t>
            </a:r>
            <a:r>
              <a:rPr lang="de-AT" sz="3600" dirty="0"/>
              <a:t> </a:t>
            </a:r>
            <a:r>
              <a:rPr lang="de-AT" dirty="0"/>
              <a:t>vs. Prozess</a:t>
            </a:r>
          </a:p>
          <a:p>
            <a:pPr marL="0" indent="0" algn="ctr">
              <a:buNone/>
            </a:pPr>
            <a:endParaRPr lang="de-AT" dirty="0"/>
          </a:p>
          <a:p>
            <a:pPr>
              <a:spcBef>
                <a:spcPts val="400"/>
              </a:spcBef>
            </a:pPr>
            <a:r>
              <a:rPr lang="de-AT" dirty="0"/>
              <a:t>klare inhaltliche Ziele mit definierten Ergebnissen</a:t>
            </a:r>
          </a:p>
          <a:p>
            <a:pPr>
              <a:spcBef>
                <a:spcPts val="400"/>
              </a:spcBef>
            </a:pPr>
            <a:r>
              <a:rPr lang="de-AT" dirty="0"/>
              <a:t>Begrenzung von Zeit und Ressourcen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de-AT" dirty="0"/>
              <a:t>einmaliges und neuartiges Vorhaben 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endParaRPr lang="de-AT" dirty="0"/>
          </a:p>
        </p:txBody>
      </p:sp>
      <p:sp>
        <p:nvSpPr>
          <p:cNvPr id="7" name="Pfeil: nach unten 6">
            <a:extLst>
              <a:ext uri="{FF2B5EF4-FFF2-40B4-BE49-F238E27FC236}">
                <a16:creationId xmlns:a16="http://schemas.microsoft.com/office/drawing/2014/main" id="{582B96D0-4714-6261-6EF1-C4FEEA77330B}"/>
              </a:ext>
            </a:extLst>
          </p:cNvPr>
          <p:cNvSpPr/>
          <p:nvPr/>
        </p:nvSpPr>
        <p:spPr>
          <a:xfrm>
            <a:off x="2999656" y="2204864"/>
            <a:ext cx="288032" cy="561200"/>
          </a:xfrm>
          <a:prstGeom prst="downArrow">
            <a:avLst/>
          </a:prstGeom>
          <a:solidFill>
            <a:srgbClr val="FFBDB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F2FBE29-008C-27D0-6622-639FF97807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" t="2611" r="48149"/>
          <a:stretch/>
        </p:blipFill>
        <p:spPr>
          <a:xfrm>
            <a:off x="6600056" y="384422"/>
            <a:ext cx="4135879" cy="6089156"/>
          </a:xfrm>
          <a:prstGeom prst="rect">
            <a:avLst/>
          </a:prstGeom>
          <a:noFill/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9CA27D9-C4D6-1088-925F-086A2FAF1338}"/>
              </a:ext>
            </a:extLst>
          </p:cNvPr>
          <p:cNvSpPr/>
          <p:nvPr/>
        </p:nvSpPr>
        <p:spPr>
          <a:xfrm>
            <a:off x="7879404" y="2568101"/>
            <a:ext cx="1198654" cy="564205"/>
          </a:xfrm>
          <a:prstGeom prst="ellipse">
            <a:avLst/>
          </a:prstGeom>
          <a:noFill/>
          <a:ln w="28575">
            <a:solidFill>
              <a:srgbClr val="C90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B8B9C7F-6C41-1022-AB43-3D860768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20</a:t>
            </a:fld>
            <a:endParaRPr lang="de-AT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3FD4094-6EDD-04E9-BB05-B9953BC23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96" y="5988336"/>
            <a:ext cx="2526737" cy="73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76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6EAF910-1747-2B61-7415-56AD38C8E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Projekt: Abgrenzungen und Merkmale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3CB8544-2A71-64A8-E5B5-48AD7A86E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17" y="1330519"/>
            <a:ext cx="10367435" cy="45370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AT" sz="3600" dirty="0">
                <a:solidFill>
                  <a:srgbClr val="C00000"/>
                </a:solidFill>
              </a:rPr>
              <a:t>Schulprojekt</a:t>
            </a:r>
            <a:r>
              <a:rPr lang="de-AT" dirty="0"/>
              <a:t> – Teamprojekt – individuelles Projekt</a:t>
            </a:r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r>
              <a:rPr lang="de-AT" dirty="0"/>
              <a:t>Projekt im Rahmen des QMS (NICHT im Rahmen des Unterrichts)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de-AT" dirty="0"/>
              <a:t>Schule als Organisation im Blick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de-AT" dirty="0"/>
              <a:t>klarer Bezug zu den strategischen Zielen der Schule</a:t>
            </a:r>
          </a:p>
          <a:p>
            <a:pPr>
              <a:spcBef>
                <a:spcPts val="400"/>
              </a:spcBef>
              <a:spcAft>
                <a:spcPts val="0"/>
              </a:spcAft>
            </a:pPr>
            <a:r>
              <a:rPr lang="de-AT" dirty="0"/>
              <a:t>abgebildet im SEP</a:t>
            </a:r>
          </a:p>
        </p:txBody>
      </p:sp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58BA4240-B1AB-6650-BC4C-37930456F873}"/>
              </a:ext>
            </a:extLst>
          </p:cNvPr>
          <p:cNvSpPr/>
          <p:nvPr/>
        </p:nvSpPr>
        <p:spPr>
          <a:xfrm>
            <a:off x="3575720" y="1916832"/>
            <a:ext cx="288032" cy="540831"/>
          </a:xfrm>
          <a:prstGeom prst="downArrow">
            <a:avLst/>
          </a:prstGeom>
          <a:solidFill>
            <a:srgbClr val="FFBDB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1937EDF-C1D1-56C8-7144-1F636DD9A4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7" r="6390" b="52457"/>
          <a:stretch/>
        </p:blipFill>
        <p:spPr>
          <a:xfrm>
            <a:off x="4295800" y="3315126"/>
            <a:ext cx="7636213" cy="2872845"/>
          </a:xfrm>
          <a:prstGeom prst="rect">
            <a:avLst/>
          </a:prstGeom>
          <a:noFill/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CB9DB56-FF57-F181-4B7E-318FEB37A6EB}"/>
              </a:ext>
            </a:extLst>
          </p:cNvPr>
          <p:cNvSpPr/>
          <p:nvPr/>
        </p:nvSpPr>
        <p:spPr>
          <a:xfrm>
            <a:off x="6384032" y="5543558"/>
            <a:ext cx="1297021" cy="648072"/>
          </a:xfrm>
          <a:prstGeom prst="ellipse">
            <a:avLst/>
          </a:prstGeom>
          <a:noFill/>
          <a:ln w="28575">
            <a:solidFill>
              <a:srgbClr val="C90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3F7A7A5-8832-C9B2-9998-0E0F464B1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21</a:t>
            </a:fld>
            <a:endParaRPr lang="de-AT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1852BBF-10D8-FBB0-2B14-EBBE55FD1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22" y="6060704"/>
            <a:ext cx="2745844" cy="79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59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6EAF910-1747-2B61-7415-56AD38C8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87" y="166090"/>
            <a:ext cx="10367435" cy="979486"/>
          </a:xfrm>
        </p:spPr>
        <p:txBody>
          <a:bodyPr/>
          <a:lstStyle/>
          <a:p>
            <a:r>
              <a:rPr lang="de-AT" dirty="0"/>
              <a:t>Projekt: Abgrenzungen und Merkmale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3CB8544-2A71-64A8-E5B5-48AD7A86E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680170"/>
            <a:ext cx="10367435" cy="45370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de-AT" dirty="0"/>
              <a:t>Schulprojekt –</a:t>
            </a:r>
            <a:r>
              <a:rPr lang="de-AT" sz="3600" dirty="0">
                <a:solidFill>
                  <a:srgbClr val="C00000"/>
                </a:solidFill>
              </a:rPr>
              <a:t> Teamprojekt </a:t>
            </a:r>
            <a:r>
              <a:rPr lang="de-AT" dirty="0"/>
              <a:t>– individuelles Projekt</a:t>
            </a:r>
          </a:p>
          <a:p>
            <a:pPr marL="0" indent="0">
              <a:buNone/>
            </a:pPr>
            <a:endParaRPr lang="de-AT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AT" sz="2100" dirty="0"/>
              <a:t>Projekte im Rahmen von Teams z.B. Jahrgangteams, Fachgruppenteams, Klassenvorstandsteams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AT" sz="21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100" dirty="0"/>
              <a:t>Eckpunkte eines Projektes des jeweiligen Teams können im Projektblatt zur Teamarbeit festgehalten werden.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100" b="1" dirty="0"/>
              <a:t>Beispiele: </a:t>
            </a:r>
            <a:r>
              <a:rPr lang="de-DE" sz="2100" dirty="0"/>
              <a:t>Implementierung des neuen Fachlehrplanes, Neustrukturierung und Erweiterung der Biologiesammlung, Gestaltung der Kennenlern-Tage etc.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Das Projektblatt unterstützt bei der Planung, Umsetzung und Dokumentation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Quelle: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dirty="0">
                <a:hlinkClick r:id="rId2"/>
              </a:rPr>
              <a:t>Projektblatt_zu_Teamprojekten_Vorlage.docx (live.com)</a:t>
            </a:r>
            <a:endParaRPr lang="de-DE" sz="1800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AT" dirty="0"/>
          </a:p>
        </p:txBody>
      </p:sp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58BA4240-B1AB-6650-BC4C-37930456F873}"/>
              </a:ext>
            </a:extLst>
          </p:cNvPr>
          <p:cNvSpPr/>
          <p:nvPr/>
        </p:nvSpPr>
        <p:spPr>
          <a:xfrm>
            <a:off x="4943872" y="1268786"/>
            <a:ext cx="288032" cy="540831"/>
          </a:xfrm>
          <a:prstGeom prst="downArrow">
            <a:avLst/>
          </a:prstGeom>
          <a:solidFill>
            <a:srgbClr val="FFBDB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1937EDF-C1D1-56C8-7144-1F636DD9A4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7" r="6390" b="52457"/>
          <a:stretch/>
        </p:blipFill>
        <p:spPr>
          <a:xfrm>
            <a:off x="5999312" y="3876534"/>
            <a:ext cx="6192688" cy="2329772"/>
          </a:xfrm>
          <a:prstGeom prst="rect">
            <a:avLst/>
          </a:prstGeom>
          <a:noFill/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CB9DB56-FF57-F181-4B7E-318FEB37A6EB}"/>
              </a:ext>
            </a:extLst>
          </p:cNvPr>
          <p:cNvSpPr/>
          <p:nvPr/>
        </p:nvSpPr>
        <p:spPr>
          <a:xfrm>
            <a:off x="8976320" y="5529758"/>
            <a:ext cx="1297021" cy="648072"/>
          </a:xfrm>
          <a:prstGeom prst="ellipse">
            <a:avLst/>
          </a:prstGeom>
          <a:noFill/>
          <a:ln w="28575">
            <a:solidFill>
              <a:srgbClr val="C90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3F7A7A5-8832-C9B2-9998-0E0F464B1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22</a:t>
            </a:fld>
            <a:endParaRPr lang="de-AT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F3692B3-29BE-D19E-C2E6-3CA0965AF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96" y="6175820"/>
            <a:ext cx="2125043" cy="61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46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6EAF910-1747-2B61-7415-56AD38C8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87" y="166090"/>
            <a:ext cx="10367435" cy="979486"/>
          </a:xfrm>
        </p:spPr>
        <p:txBody>
          <a:bodyPr/>
          <a:lstStyle/>
          <a:p>
            <a:r>
              <a:rPr lang="de-AT" dirty="0"/>
              <a:t>Projekt: Abgrenzungen und Merkmale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3CB8544-2A71-64A8-E5B5-48AD7A86E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680170"/>
            <a:ext cx="11015945" cy="45370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AT" dirty="0"/>
              <a:t>Schulprojekt –</a:t>
            </a:r>
            <a:r>
              <a:rPr lang="de-AT" sz="3600" dirty="0">
                <a:solidFill>
                  <a:srgbClr val="C00000"/>
                </a:solidFill>
              </a:rPr>
              <a:t> </a:t>
            </a:r>
            <a:r>
              <a:rPr lang="de-AT" dirty="0"/>
              <a:t>Teamprojekt</a:t>
            </a:r>
            <a:r>
              <a:rPr lang="de-AT" sz="3600" dirty="0">
                <a:solidFill>
                  <a:srgbClr val="C00000"/>
                </a:solidFill>
              </a:rPr>
              <a:t> </a:t>
            </a:r>
            <a:r>
              <a:rPr lang="de-AT" dirty="0"/>
              <a:t>– </a:t>
            </a:r>
            <a:r>
              <a:rPr lang="de-AT" sz="3600" dirty="0">
                <a:solidFill>
                  <a:srgbClr val="C00000"/>
                </a:solidFill>
              </a:rPr>
              <a:t>individuelles Projekt</a:t>
            </a:r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r>
              <a:rPr lang="de-DE" dirty="0"/>
              <a:t>Mit dem Begriff „individuelles Projekt“ werden Vorhaben bezeichnet, die ein/e Lehrende/r sich im Zuge seiner/ihrer professionellen Weiterentwicklung vornimmt.</a:t>
            </a:r>
          </a:p>
          <a:p>
            <a:pPr marL="0" indent="0">
              <a:buNone/>
            </a:pPr>
            <a:r>
              <a:rPr lang="de-DE" dirty="0"/>
              <a:t>Beispiel: Konkrete Maßnahmen zur Weiterentwicklung des eigenen Unterrichts, Erwerb zusätzlicher Kompetenzen </a:t>
            </a:r>
          </a:p>
          <a:p>
            <a:pPr marL="0" indent="0">
              <a:buNone/>
            </a:pPr>
            <a:r>
              <a:rPr lang="de-DE" dirty="0"/>
              <a:t>Im Projektblatt werden die Eckpunkte eines individuellen Projektes festgehalten.</a:t>
            </a:r>
          </a:p>
          <a:p>
            <a:pPr marL="0" indent="0">
              <a:buNone/>
            </a:pPr>
            <a:r>
              <a:rPr lang="de-AT" dirty="0"/>
              <a:t>Quelle: </a:t>
            </a:r>
          </a:p>
          <a:p>
            <a:pPr marL="0" indent="0">
              <a:buNone/>
            </a:pPr>
            <a:r>
              <a:rPr lang="de-AT" sz="1600" dirty="0">
                <a:hlinkClick r:id="rId2"/>
              </a:rPr>
              <a:t>Projektblatt_fuer_individuelle_Projekte_Vorlage.docx (live.com</a:t>
            </a:r>
            <a:r>
              <a:rPr lang="de-AT" dirty="0">
                <a:hlinkClick r:id="rId2"/>
              </a:rPr>
              <a:t>)</a:t>
            </a:r>
            <a:endParaRPr lang="de-AT" dirty="0"/>
          </a:p>
        </p:txBody>
      </p:sp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58BA4240-B1AB-6650-BC4C-37930456F873}"/>
              </a:ext>
            </a:extLst>
          </p:cNvPr>
          <p:cNvSpPr/>
          <p:nvPr/>
        </p:nvSpPr>
        <p:spPr>
          <a:xfrm>
            <a:off x="7125345" y="1148652"/>
            <a:ext cx="288032" cy="540831"/>
          </a:xfrm>
          <a:prstGeom prst="downArrow">
            <a:avLst/>
          </a:prstGeom>
          <a:solidFill>
            <a:srgbClr val="FFBDB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1937EDF-C1D1-56C8-7144-1F636DD9A4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7" r="6390" b="52457"/>
          <a:stretch/>
        </p:blipFill>
        <p:spPr>
          <a:xfrm>
            <a:off x="5786304" y="3728029"/>
            <a:ext cx="6192688" cy="2329772"/>
          </a:xfrm>
          <a:prstGeom prst="rect">
            <a:avLst/>
          </a:prstGeom>
          <a:noFill/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CB9DB56-FF57-F181-4B7E-318FEB37A6EB}"/>
              </a:ext>
            </a:extLst>
          </p:cNvPr>
          <p:cNvSpPr/>
          <p:nvPr/>
        </p:nvSpPr>
        <p:spPr>
          <a:xfrm>
            <a:off x="10294904" y="5462762"/>
            <a:ext cx="1297021" cy="648072"/>
          </a:xfrm>
          <a:prstGeom prst="ellipse">
            <a:avLst/>
          </a:prstGeom>
          <a:noFill/>
          <a:ln w="28575">
            <a:solidFill>
              <a:srgbClr val="C90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3F7A7A5-8832-C9B2-9998-0E0F464B1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23</a:t>
            </a:fld>
            <a:endParaRPr lang="de-AT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1985524-0AFB-3684-A259-540F2A1C7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85" y="6013597"/>
            <a:ext cx="2430098" cy="70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10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05BABBF-A7B6-1E03-1CDD-02225E0C7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9081" y="817048"/>
            <a:ext cx="10367435" cy="4537075"/>
          </a:xfrm>
        </p:spPr>
        <p:txBody>
          <a:bodyPr/>
          <a:lstStyle/>
          <a:p>
            <a:pPr marL="457200" indent="-457200" algn="ctr">
              <a:buFont typeface="+mj-lt"/>
              <a:buAutoNum type="arabicPeriod"/>
            </a:pPr>
            <a:r>
              <a:rPr lang="de-AT" sz="3600" dirty="0">
                <a:solidFill>
                  <a:srgbClr val="C00000"/>
                </a:solidFill>
              </a:rPr>
              <a:t>„einfaches“ Schulprojekt </a:t>
            </a:r>
            <a:r>
              <a:rPr lang="de-AT" dirty="0"/>
              <a:t>(ausformuliert im SEP)</a:t>
            </a:r>
          </a:p>
          <a:p>
            <a:pPr marL="0" indent="0" algn="ctr">
              <a:buNone/>
            </a:pPr>
            <a:endParaRPr lang="de-AT" dirty="0"/>
          </a:p>
          <a:p>
            <a:pPr marL="0" indent="0" algn="ctr">
              <a:buNone/>
            </a:pPr>
            <a:endParaRPr lang="de-AT" dirty="0"/>
          </a:p>
          <a:p>
            <a:pPr marL="0" indent="0" algn="ctr">
              <a:buNone/>
            </a:pPr>
            <a:r>
              <a:rPr lang="de-AT" dirty="0"/>
              <a:t>keine oder wenig Differenzierung in verschiedene Teilprojekte und Arbeitspakete</a:t>
            </a:r>
          </a:p>
          <a:p>
            <a:pPr marL="0" indent="0" algn="ctr">
              <a:buNone/>
            </a:pPr>
            <a:endParaRPr lang="de-AT" dirty="0"/>
          </a:p>
          <a:p>
            <a:pPr marL="0" indent="0" algn="ctr">
              <a:buNone/>
            </a:pPr>
            <a:r>
              <a:rPr lang="de-AT" b="1" dirty="0"/>
              <a:t>Projektplan</a:t>
            </a:r>
            <a:r>
              <a:rPr lang="de-AT" dirty="0"/>
              <a:t> (im SEP) zur Umsetzung der Maßnahmen und Erreichung der Ziele</a:t>
            </a:r>
          </a:p>
          <a:p>
            <a:endParaRPr lang="de-AT" dirty="0"/>
          </a:p>
          <a:p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E04020C-96B2-7D54-03E3-22513FFD8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097" y="131093"/>
            <a:ext cx="10367435" cy="979486"/>
          </a:xfrm>
        </p:spPr>
        <p:txBody>
          <a:bodyPr/>
          <a:lstStyle/>
          <a:p>
            <a:r>
              <a:rPr lang="de-AT" dirty="0"/>
              <a:t>Vorgehensweisen</a:t>
            </a:r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CA4D31DC-D348-2BD4-9264-4F969CEA1727}"/>
              </a:ext>
            </a:extLst>
          </p:cNvPr>
          <p:cNvSpPr/>
          <p:nvPr/>
        </p:nvSpPr>
        <p:spPr>
          <a:xfrm>
            <a:off x="2538095" y="1443975"/>
            <a:ext cx="263950" cy="602909"/>
          </a:xfrm>
          <a:prstGeom prst="downArrow">
            <a:avLst/>
          </a:prstGeom>
          <a:solidFill>
            <a:srgbClr val="FFBDB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5" name="Pfeil: nach unten 4">
            <a:extLst>
              <a:ext uri="{FF2B5EF4-FFF2-40B4-BE49-F238E27FC236}">
                <a16:creationId xmlns:a16="http://schemas.microsoft.com/office/drawing/2014/main" id="{F202A996-09BB-34C8-F4A2-29CFDD78C4BE}"/>
              </a:ext>
            </a:extLst>
          </p:cNvPr>
          <p:cNvSpPr/>
          <p:nvPr/>
        </p:nvSpPr>
        <p:spPr>
          <a:xfrm>
            <a:off x="2480415" y="3085585"/>
            <a:ext cx="263950" cy="395926"/>
          </a:xfrm>
          <a:prstGeom prst="downArrow">
            <a:avLst/>
          </a:prstGeom>
          <a:solidFill>
            <a:srgbClr val="FFBDB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7C6A31D-25F2-906F-48C0-26A972E72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24</a:t>
            </a:fld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928547B-BA0D-2E0B-E71D-05DDBFF55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208" y="4151256"/>
            <a:ext cx="4119297" cy="257022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A5FCAC3-5DF1-CDAE-D85F-67211E801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97" y="6225287"/>
            <a:ext cx="2160222" cy="62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76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A0E6900-95BC-4C4F-8178-82122ED2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25</a:t>
            </a:fld>
            <a:endParaRPr lang="de-AT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2E2BB89-FA6E-4341-953F-422CABC32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40155"/>
            <a:ext cx="10367435" cy="641665"/>
          </a:xfrm>
        </p:spPr>
        <p:txBody>
          <a:bodyPr/>
          <a:lstStyle/>
          <a:p>
            <a:pPr algn="ctr"/>
            <a:r>
              <a:rPr lang="de-AT" sz="2800" b="1" dirty="0">
                <a:solidFill>
                  <a:srgbClr val="C00000"/>
                </a:solidFill>
              </a:rPr>
              <a:t>Schulprojekt</a:t>
            </a:r>
            <a:r>
              <a:rPr lang="de-AT" b="1" dirty="0"/>
              <a:t> </a:t>
            </a:r>
            <a:r>
              <a:rPr lang="de-AT" dirty="0"/>
              <a:t>– Schulentwicklungsplan</a:t>
            </a:r>
            <a:br>
              <a:rPr lang="de-AT" dirty="0"/>
            </a:br>
            <a:r>
              <a:rPr lang="de-DE" b="1" dirty="0"/>
              <a:t>Projektplan zur Erreichung des Zieles</a:t>
            </a:r>
            <a:endParaRPr lang="de-AT" b="1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9D18F5B-FB4D-4AEC-AA1D-1489E84F8765}"/>
              </a:ext>
            </a:extLst>
          </p:cNvPr>
          <p:cNvSpPr txBox="1"/>
          <p:nvPr/>
        </p:nvSpPr>
        <p:spPr>
          <a:xfrm>
            <a:off x="1055440" y="1602718"/>
            <a:ext cx="914450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Der SEP enthält einen Projektplan, dieser hält fest, wer, welche Maßnahmen umsetzt und in welchem Zeitraum das passieren soll.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Die Schulleitung verteilt in Abstimmung mit dem Kollegium die einzelnen Maßnahmen im Team der Lehrenden bzw. auf einzelne Lehrende.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C90039"/>
                </a:solidFill>
              </a:rPr>
              <a:t>Es ist wichtig, dass möglichst viele Lehrende in die Durchführung von Schulentwicklungsprojekten eingebunden sind und die Arbeit nicht nur auf einzelne Personen verteilt wird.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Bei größeren Projekten sind Projektmanagement-Methoden erforderlich (Meilensteinpläne, Projektstrukturpläne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C90039"/>
                </a:solidFill>
              </a:rPr>
              <a:t>Abstimmung des Projektplanes mit dem Kollegium</a:t>
            </a:r>
            <a:endParaRPr lang="de-DE" sz="2400" dirty="0"/>
          </a:p>
          <a:p>
            <a:endParaRPr lang="de-DE" sz="2400" b="1" dirty="0"/>
          </a:p>
          <a:p>
            <a:endParaRPr lang="de-AT" sz="2400" b="1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CFA274B-6FF8-C7AF-BAC2-BEBEE1BE8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1713"/>
            <a:ext cx="2341067" cy="6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11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5">
            <a:extLst>
              <a:ext uri="{FF2B5EF4-FFF2-40B4-BE49-F238E27FC236}">
                <a16:creationId xmlns:a16="http://schemas.microsoft.com/office/drawing/2014/main" id="{44CB6A70-5D06-4D6E-A99F-10D8D629A4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277527"/>
              </p:ext>
            </p:extLst>
          </p:nvPr>
        </p:nvGraphicFramePr>
        <p:xfrm>
          <a:off x="623888" y="1628775"/>
          <a:ext cx="10367961" cy="3588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1990">
                  <a:extLst>
                    <a:ext uri="{9D8B030D-6E8A-4147-A177-3AD203B41FA5}">
                      <a16:colId xmlns:a16="http://schemas.microsoft.com/office/drawing/2014/main" val="3718922958"/>
                    </a:ext>
                  </a:extLst>
                </a:gridCol>
                <a:gridCol w="2591990">
                  <a:extLst>
                    <a:ext uri="{9D8B030D-6E8A-4147-A177-3AD203B41FA5}">
                      <a16:colId xmlns:a16="http://schemas.microsoft.com/office/drawing/2014/main" val="3025488282"/>
                    </a:ext>
                  </a:extLst>
                </a:gridCol>
                <a:gridCol w="2663865">
                  <a:extLst>
                    <a:ext uri="{9D8B030D-6E8A-4147-A177-3AD203B41FA5}">
                      <a16:colId xmlns:a16="http://schemas.microsoft.com/office/drawing/2014/main" val="3402215009"/>
                    </a:ext>
                  </a:extLst>
                </a:gridCol>
                <a:gridCol w="2520116">
                  <a:extLst>
                    <a:ext uri="{9D8B030D-6E8A-4147-A177-3AD203B41FA5}">
                      <a16:colId xmlns:a16="http://schemas.microsoft.com/office/drawing/2014/main" val="304504536"/>
                    </a:ext>
                  </a:extLst>
                </a:gridCol>
              </a:tblGrid>
              <a:tr h="1368177">
                <a:tc>
                  <a:txBody>
                    <a:bodyPr/>
                    <a:lstStyle/>
                    <a:p>
                      <a:r>
                        <a:rPr lang="de-AT" sz="1900" dirty="0"/>
                        <a:t>Was?</a:t>
                      </a:r>
                      <a:r>
                        <a:rPr lang="de-AT" sz="1900" baseline="0" dirty="0"/>
                        <a:t> </a:t>
                      </a:r>
                      <a:br>
                        <a:rPr lang="de-AT" sz="1900" baseline="0" dirty="0"/>
                      </a:br>
                      <a:r>
                        <a:rPr lang="de-AT" sz="1900" baseline="0" dirty="0"/>
                        <a:t>(Maßnahme, Projekt)</a:t>
                      </a:r>
                      <a:endParaRPr lang="de-AT" sz="1900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4D5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Wer? </a:t>
                      </a:r>
                      <a:br>
                        <a:rPr lang="de-DE" sz="1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Welche Person/en? Welches Team?</a:t>
                      </a:r>
                      <a:br>
                        <a:rPr lang="de-DE" sz="1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Verantwortliche?</a:t>
                      </a:r>
                      <a:endParaRPr lang="de-AT" sz="19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4D5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Bis wann?</a:t>
                      </a:r>
                      <a:endParaRPr lang="de-AT" sz="1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1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Ende der</a:t>
                      </a:r>
                      <a:r>
                        <a:rPr lang="de-DE" sz="19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Maßnahme/</a:t>
                      </a:r>
                      <a:br>
                        <a:rPr lang="de-DE" sz="1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 Projekts</a:t>
                      </a:r>
                      <a:endParaRPr lang="de-AT" sz="19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4D5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Produkte/Ergebnisse</a:t>
                      </a:r>
                      <a:endParaRPr lang="de-AT" sz="19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4D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789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AT" sz="1800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EEE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1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EEE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1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EEE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1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221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AT" sz="1800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EEE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1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EEE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1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EEE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1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560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AT" sz="1800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EEE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1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EEE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1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EEE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1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715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AT" sz="1800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EEE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1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EEE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1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EEE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1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142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AT" sz="1800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EEE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1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EEE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1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EEE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1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691424"/>
                  </a:ext>
                </a:extLst>
              </a:tr>
              <a:tr h="306015">
                <a:tc>
                  <a:txBody>
                    <a:bodyPr/>
                    <a:lstStyle/>
                    <a:p>
                      <a:endParaRPr lang="de-AT" sz="1800" dirty="0"/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EEE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1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EEE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1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EEE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AT" sz="18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94064"/>
                  </a:ext>
                </a:extLst>
              </a:tr>
            </a:tbl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26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4417" y="620714"/>
            <a:ext cx="10872183" cy="979486"/>
          </a:xfrm>
        </p:spPr>
        <p:txBody>
          <a:bodyPr/>
          <a:lstStyle/>
          <a:p>
            <a:pPr algn="ctr"/>
            <a:r>
              <a:rPr lang="de-AT" dirty="0"/>
              <a:t>Allgemeiner Aufbau eines Projektplans</a:t>
            </a:r>
            <a:br>
              <a:rPr lang="de-AT" dirty="0"/>
            </a:br>
            <a:r>
              <a:rPr lang="de-AT" dirty="0"/>
              <a:t>zum strategischen Ziel und zu den dazugehörigen Maßnahmen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6D5D9E02-7575-4468-84B1-7022636C66EB}"/>
              </a:ext>
            </a:extLst>
          </p:cNvPr>
          <p:cNvGrpSpPr/>
          <p:nvPr/>
        </p:nvGrpSpPr>
        <p:grpSpPr>
          <a:xfrm>
            <a:off x="623392" y="4164175"/>
            <a:ext cx="10368458" cy="1785105"/>
            <a:chOff x="623392" y="4164175"/>
            <a:chExt cx="10368458" cy="1785105"/>
          </a:xfrm>
        </p:grpSpPr>
        <p:pic>
          <p:nvPicPr>
            <p:cNvPr id="10" name="Grafik 9" descr="Zielscheibe. entnommen aus: &#10;https://pixabay.com/de/photos/ziel-zielscheibe-pfeil-mitte-755802/&#10;&#10;">
              <a:extLst>
                <a:ext uri="{FF2B5EF4-FFF2-40B4-BE49-F238E27FC236}">
                  <a16:creationId xmlns:a16="http://schemas.microsoft.com/office/drawing/2014/main" id="{88381AB3-758E-4E14-8956-277F7A7CE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7781" y="4164797"/>
              <a:ext cx="2613005" cy="1784483"/>
            </a:xfrm>
            <a:prstGeom prst="rect">
              <a:avLst/>
            </a:prstGeom>
          </p:spPr>
        </p:pic>
        <p:pic>
          <p:nvPicPr>
            <p:cNvPr id="12" name="Grafik 11" descr="Zielscheibe. entnommen aus: &#10;https://pixabay.com/de/photos/ziel-zielscheibe-pfeil-mitte-755802/&#10;&#10;">
              <a:extLst>
                <a:ext uri="{FF2B5EF4-FFF2-40B4-BE49-F238E27FC236}">
                  <a16:creationId xmlns:a16="http://schemas.microsoft.com/office/drawing/2014/main" id="{8D11CF75-9629-4D64-BE1A-0635E5E01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0787" y="4164796"/>
              <a:ext cx="2667694" cy="1784483"/>
            </a:xfrm>
            <a:prstGeom prst="rect">
              <a:avLst/>
            </a:prstGeom>
          </p:spPr>
        </p:pic>
        <p:pic>
          <p:nvPicPr>
            <p:cNvPr id="4" name="Grafik 3" descr="Zielscheibe. entnommen aus: &#10;https://pixabay.com/de/photos/ziel-zielscheibe-pfeil-mitte-755802/&#10;&#10;">
              <a:extLst>
                <a:ext uri="{FF2B5EF4-FFF2-40B4-BE49-F238E27FC236}">
                  <a16:creationId xmlns:a16="http://schemas.microsoft.com/office/drawing/2014/main" id="{2F157F63-3F0A-4889-AA7B-9E34EA9EC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92" y="4164795"/>
              <a:ext cx="2585107" cy="1784483"/>
            </a:xfrm>
            <a:prstGeom prst="rect">
              <a:avLst/>
            </a:prstGeom>
          </p:spPr>
        </p:pic>
        <p:pic>
          <p:nvPicPr>
            <p:cNvPr id="9" name="Grafik 8" descr="Zielscheibe. entnommen aus: &#10;https://pixabay.com/de/photos/ziel-zielscheibe-pfeil-mitte-755802/&#10;&#10;&#10;">
              <a:extLst>
                <a:ext uri="{FF2B5EF4-FFF2-40B4-BE49-F238E27FC236}">
                  <a16:creationId xmlns:a16="http://schemas.microsoft.com/office/drawing/2014/main" id="{32C3215C-E561-4F0E-9F42-578F1C042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790" y="4164175"/>
              <a:ext cx="2533060" cy="1784483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BA42485C-A3E7-0C4A-5716-C5F6F21B3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336" y="6237286"/>
            <a:ext cx="1916528" cy="55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7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05BABBF-A7B6-1E03-1CDD-02225E0C7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71802" y="755904"/>
            <a:ext cx="10367435" cy="4537075"/>
          </a:xfrm>
        </p:spPr>
        <p:txBody>
          <a:bodyPr/>
          <a:lstStyle/>
          <a:p>
            <a:pPr marL="742950" indent="-742950" algn="ctr">
              <a:buFont typeface="+mj-lt"/>
              <a:buAutoNum type="arabicPeriod" startAt="2"/>
            </a:pPr>
            <a:r>
              <a:rPr lang="de-AT" sz="3600" dirty="0">
                <a:solidFill>
                  <a:srgbClr val="C00000"/>
                </a:solidFill>
              </a:rPr>
              <a:t>„komplexes“ Schulprojekt </a:t>
            </a:r>
            <a:r>
              <a:rPr lang="de-AT" dirty="0"/>
              <a:t>(ausformuliert im SEP)</a:t>
            </a:r>
          </a:p>
          <a:p>
            <a:pPr marL="0" indent="0" algn="ctr">
              <a:buNone/>
            </a:pPr>
            <a:endParaRPr lang="de-AT" dirty="0"/>
          </a:p>
          <a:p>
            <a:pPr marL="0" indent="0" algn="ctr">
              <a:buNone/>
            </a:pPr>
            <a:endParaRPr lang="de-AT" dirty="0"/>
          </a:p>
          <a:p>
            <a:pPr marL="0" indent="0" algn="ctr">
              <a:buNone/>
            </a:pPr>
            <a:r>
              <a:rPr lang="de-AT" dirty="0"/>
              <a:t>hohe Differenzierung in verschiedene Teilprojekte oder Arbeitspakete</a:t>
            </a:r>
          </a:p>
          <a:p>
            <a:pPr marL="0" indent="0" algn="ctr">
              <a:buNone/>
            </a:pPr>
            <a:endParaRPr lang="de-AT" dirty="0"/>
          </a:p>
          <a:p>
            <a:pPr marL="0" indent="0" algn="ctr">
              <a:buNone/>
            </a:pPr>
            <a:r>
              <a:rPr lang="de-AT" dirty="0"/>
              <a:t>Instrumente aus der Handreichung „Projektmanagement in QMS“</a:t>
            </a:r>
            <a:br>
              <a:rPr lang="de-AT" dirty="0"/>
            </a:br>
            <a:r>
              <a:rPr lang="de-AT" i="1" dirty="0"/>
              <a:t>Auswahl und Verwendung angepasst an Schul- und Projektgröße</a:t>
            </a:r>
          </a:p>
          <a:p>
            <a:endParaRPr lang="de-AT" dirty="0"/>
          </a:p>
          <a:p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E04020C-96B2-7D54-03E3-22513FFD8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072" y="225899"/>
            <a:ext cx="10367435" cy="979486"/>
          </a:xfrm>
        </p:spPr>
        <p:txBody>
          <a:bodyPr/>
          <a:lstStyle/>
          <a:p>
            <a:r>
              <a:rPr lang="de-AT" dirty="0"/>
              <a:t>Vorgehensweisen</a:t>
            </a:r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CA4D31DC-D348-2BD4-9264-4F969CEA1727}"/>
              </a:ext>
            </a:extLst>
          </p:cNvPr>
          <p:cNvSpPr/>
          <p:nvPr/>
        </p:nvSpPr>
        <p:spPr>
          <a:xfrm>
            <a:off x="2951730" y="1579337"/>
            <a:ext cx="263950" cy="539943"/>
          </a:xfrm>
          <a:prstGeom prst="downArrow">
            <a:avLst/>
          </a:prstGeom>
          <a:solidFill>
            <a:srgbClr val="FFBDB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5" name="Pfeil: nach unten 4">
            <a:extLst>
              <a:ext uri="{FF2B5EF4-FFF2-40B4-BE49-F238E27FC236}">
                <a16:creationId xmlns:a16="http://schemas.microsoft.com/office/drawing/2014/main" id="{F202A996-09BB-34C8-F4A2-29CFDD78C4BE}"/>
              </a:ext>
            </a:extLst>
          </p:cNvPr>
          <p:cNvSpPr/>
          <p:nvPr/>
        </p:nvSpPr>
        <p:spPr>
          <a:xfrm>
            <a:off x="2951730" y="3047140"/>
            <a:ext cx="263950" cy="395926"/>
          </a:xfrm>
          <a:prstGeom prst="downArrow">
            <a:avLst/>
          </a:prstGeom>
          <a:solidFill>
            <a:srgbClr val="FFBDB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C301C1B-31DB-72F1-5F68-AB74DC466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>
                <a:solidFill>
                  <a:srgbClr val="E95F5F"/>
                </a:solidFill>
              </a:rPr>
              <a:t>Der Schulentwicklungsplan im QMS Teil 2: Projektplanung und Evaluation | 08.03.2023</a:t>
            </a:r>
            <a:endParaRPr lang="de-AT" dirty="0">
              <a:solidFill>
                <a:srgbClr val="E95F5F"/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218104-6F4F-AA16-34BD-CBBB080DF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27</a:t>
            </a:fld>
            <a:endParaRPr lang="de-AT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05E6D1D-3B38-3398-D7A0-96EC6257A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88" y="4653207"/>
            <a:ext cx="4901720" cy="214075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207D0AF-17E3-4FEF-8EFE-8A6B630DA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286" y="4570651"/>
            <a:ext cx="7130592" cy="20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06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684CD-FB6F-4557-5FC5-7F4B20045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9B648B8B-2CCE-2DB4-F8E0-50662A2EB3A3}"/>
              </a:ext>
            </a:extLst>
          </p:cNvPr>
          <p:cNvSpPr txBox="1"/>
          <p:nvPr/>
        </p:nvSpPr>
        <p:spPr>
          <a:xfrm>
            <a:off x="263352" y="5448302"/>
            <a:ext cx="10368127" cy="90804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de-DE" sz="2800" kern="1200" dirty="0">
                <a:solidFill>
                  <a:srgbClr val="004D5A"/>
                </a:solidFill>
                <a:latin typeface="+mj-lt"/>
                <a:ea typeface="+mj-ea"/>
                <a:cs typeface="+mj-cs"/>
              </a:rPr>
              <a:t>https://www.qms.at/ueber-qms/qms-modell-und-instrumente/sep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B1EE8BC-2260-094E-6422-A3DAB8FC8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8183681" cy="3375767"/>
          </a:xfrm>
          <a:prstGeom prst="rect">
            <a:avLst/>
          </a:prstGeom>
          <a:noFill/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737E18B-9726-C79D-E0C9-ED88A8500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51" y="6356351"/>
            <a:ext cx="1200149" cy="365125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10F43334-FC2F-4D71-B0F1-B4AE512E37E5}" type="slidenum">
              <a:rPr lang="de-DE" smtClean="0"/>
              <a:pPr>
                <a:spcAft>
                  <a:spcPts val="600"/>
                </a:spcAft>
              </a:pPr>
              <a:t>28</a:t>
            </a:fld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B227E81-5F66-D28E-00F7-1119AF559EF7}"/>
              </a:ext>
            </a:extLst>
          </p:cNvPr>
          <p:cNvSpPr txBox="1"/>
          <p:nvPr/>
        </p:nvSpPr>
        <p:spPr>
          <a:xfrm>
            <a:off x="29151" y="115302"/>
            <a:ext cx="113772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C00000"/>
                </a:solidFill>
              </a:rPr>
              <a:t>Arbeitsauftrag: Recherche zu den Unterlagen auf www.qms .at </a:t>
            </a:r>
          </a:p>
          <a:p>
            <a:r>
              <a:rPr lang="de-DE" sz="3200" b="1" dirty="0">
                <a:solidFill>
                  <a:srgbClr val="C00000"/>
                </a:solidFill>
              </a:rPr>
              <a:t>Instrument – Schulentwicklungsplan</a:t>
            </a:r>
            <a:r>
              <a:rPr lang="de-DE" sz="2800" b="1" dirty="0">
                <a:solidFill>
                  <a:srgbClr val="FF0000"/>
                </a:solidFill>
              </a:rPr>
              <a:t>.</a:t>
            </a:r>
            <a:endParaRPr lang="de-AT" sz="2800" b="1" dirty="0">
              <a:solidFill>
                <a:srgbClr val="FF0000"/>
              </a:solidFill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3D30DE6-21D7-B1BD-C57D-272F173D0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681" y="1585152"/>
            <a:ext cx="3613738" cy="174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16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nhaltsplatzhalter 19"/>
          <p:cNvPicPr>
            <a:picLocks/>
          </p:cNvPicPr>
          <p:nvPr/>
        </p:nvPicPr>
        <p:blipFill rotWithShape="1">
          <a:blip r:embed="rId2"/>
          <a:srcRect l="31085" t="39741" r="32540" b="42387"/>
          <a:stretch/>
        </p:blipFill>
        <p:spPr bwMode="auto">
          <a:xfrm>
            <a:off x="61207" y="4723301"/>
            <a:ext cx="5448782" cy="19819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384B2ECB-6E2A-4DCF-A9FC-C6305BD00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6" y="631045"/>
            <a:ext cx="10367435" cy="1008087"/>
          </a:xfrm>
        </p:spPr>
        <p:txBody>
          <a:bodyPr/>
          <a:lstStyle/>
          <a:p>
            <a:br>
              <a:rPr lang="de-AT" dirty="0"/>
            </a:b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A6F3DF2-7C8D-46B8-8282-8FC19E88E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2B9A1-CC8F-4DE9-92F7-B7DD2DCD95F1}" type="slidenum">
              <a:rPr lang="de-AT" smtClean="0"/>
              <a:t>2</a:t>
            </a:fld>
            <a:endParaRPr lang="de-AT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629BCB8-9446-4D10-8F84-6BB3CB51DD92}"/>
              </a:ext>
            </a:extLst>
          </p:cNvPr>
          <p:cNvSpPr txBox="1"/>
          <p:nvPr/>
        </p:nvSpPr>
        <p:spPr>
          <a:xfrm>
            <a:off x="5554822" y="4975627"/>
            <a:ext cx="21869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Wissen über die professionelle Zusammenarbeit</a:t>
            </a:r>
          </a:p>
          <a:p>
            <a:r>
              <a:rPr lang="de-AT" dirty="0"/>
              <a:t>im Team</a:t>
            </a:r>
          </a:p>
          <a:p>
            <a:r>
              <a:rPr lang="de-AT" dirty="0"/>
              <a:t>Projektmanagement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B2DB827-8B92-40EC-A05C-869D20F1777C}"/>
              </a:ext>
            </a:extLst>
          </p:cNvPr>
          <p:cNvSpPr txBox="1"/>
          <p:nvPr/>
        </p:nvSpPr>
        <p:spPr>
          <a:xfrm>
            <a:off x="140926" y="4253244"/>
            <a:ext cx="2541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dirty="0"/>
              <a:t>Kenntnisse über das Zusammenspiel der </a:t>
            </a:r>
          </a:p>
          <a:p>
            <a:pPr algn="r"/>
            <a:r>
              <a:rPr lang="de-AT" dirty="0"/>
              <a:t>Teilbereiche des SEP/PL/Q-Handbuch</a:t>
            </a:r>
          </a:p>
        </p:txBody>
      </p:sp>
      <p:sp>
        <p:nvSpPr>
          <p:cNvPr id="2" name="Rechteck 1"/>
          <p:cNvSpPr/>
          <p:nvPr/>
        </p:nvSpPr>
        <p:spPr>
          <a:xfrm>
            <a:off x="3810118" y="3911692"/>
            <a:ext cx="5599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/>
              <a:t>Kompetenz, in eigener Rolle als Lehrende/r</a:t>
            </a:r>
          </a:p>
          <a:p>
            <a:r>
              <a:rPr lang="de-AT" dirty="0"/>
              <a:t>Unterstützungsarbeit zur Umsetzung des SEP als Lehrende und im Lehrenden Team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8E7163D-50C3-CCB8-CE1D-E37859254436}"/>
              </a:ext>
            </a:extLst>
          </p:cNvPr>
          <p:cNvSpPr txBox="1"/>
          <p:nvPr/>
        </p:nvSpPr>
        <p:spPr>
          <a:xfrm>
            <a:off x="8794729" y="4652947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Kompetenz, das IQES Evaluationscenter zu nutzen</a:t>
            </a:r>
            <a:endParaRPr lang="de-AT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1E9D146-F031-29CF-6CCA-EEAC16AA9F5B}"/>
              </a:ext>
            </a:extLst>
          </p:cNvPr>
          <p:cNvSpPr txBox="1"/>
          <p:nvPr/>
        </p:nvSpPr>
        <p:spPr>
          <a:xfrm>
            <a:off x="7879220" y="5690873"/>
            <a:ext cx="39841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/>
              <a:t>Kenntnisse zu Umsetzungsmöglichkeiten von interner Schulevaluation für die </a:t>
            </a:r>
          </a:p>
          <a:p>
            <a:r>
              <a:rPr lang="de-AT" dirty="0"/>
              <a:t>Evaluierung von Projekten </a:t>
            </a:r>
            <a:r>
              <a:rPr lang="de-AT" dirty="0" err="1"/>
              <a:t>uvm</a:t>
            </a:r>
            <a:r>
              <a:rPr lang="de-AT" dirty="0"/>
              <a:t>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D76898E-D6B1-EE03-DF9C-4E949C775579}"/>
              </a:ext>
            </a:extLst>
          </p:cNvPr>
          <p:cNvSpPr txBox="1"/>
          <p:nvPr/>
        </p:nvSpPr>
        <p:spPr>
          <a:xfrm>
            <a:off x="474119" y="38465"/>
            <a:ext cx="10770536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none" strike="noStrike" kern="1200" cap="none" spc="0" baseline="0" dirty="0">
                <a:uFillTx/>
              </a:rPr>
              <a:t>Das österreichische Bildungssystem verfolgt das Ziel, Schüler/innen – unabhängig von sozialer Herkunft, Geschlecht, Sprache, ethnischer/kultureller Herkunft, Religionszugehörigkeit und Beeinträchtigung –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none" strike="noStrike" kern="1200" cap="none" spc="0" baseline="0" dirty="0">
                <a:solidFill>
                  <a:srgbClr val="FF0000"/>
                </a:solidFill>
                <a:uFillTx/>
              </a:rPr>
              <a:t>ihren individuell besten Bildungsweg beschreiten zu lassen.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2F19F29-B386-0384-5144-BA2307F1794B}"/>
              </a:ext>
            </a:extLst>
          </p:cNvPr>
          <p:cNvSpPr txBox="1"/>
          <p:nvPr/>
        </p:nvSpPr>
        <p:spPr>
          <a:xfrm>
            <a:off x="474119" y="1802807"/>
            <a:ext cx="10770536" cy="1981981"/>
          </a:xfrm>
          <a:prstGeom prst="rect">
            <a:avLst/>
          </a:prstGeom>
          <a:solidFill>
            <a:srgbClr val="FDFEDA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none" strike="noStrike" kern="1200" cap="none" spc="0" baseline="0" dirty="0">
                <a:uFillTx/>
              </a:rPr>
              <a:t>“Junge selbstbestimmte Menschen sehen ihre Perspektiven. </a:t>
            </a:r>
            <a:r>
              <a:rPr lang="de-DE" sz="2400" b="1" i="0" u="none" strike="noStrike" kern="1200" cap="none" spc="0" baseline="0" dirty="0">
                <a:solidFill>
                  <a:srgbClr val="FF0000"/>
                </a:solidFill>
                <a:uFillTx/>
              </a:rPr>
              <a:t>Sie nutzen ihre Chancen und blicken dem weiteren Leben erwartungsvoll, neugierig und positiv entgegen. </a:t>
            </a:r>
            <a:r>
              <a:rPr lang="de-DE" sz="2400" b="1" i="0" u="none" strike="noStrike" kern="1200" cap="none" spc="0" baseline="0" dirty="0">
                <a:uFillTx/>
              </a:rPr>
              <a:t>Sie wissen, dass sie ihr privates und berufliches Leben meistern können. Als aktive Mitglieder der Gesellschaft übernehmen sie Verantwortung. Sie wissen um die Bedeutung von Mitbestimmung und Mitgestaltung an ihr.“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63B6590-E657-F482-0085-D0AE92F3970E}"/>
              </a:ext>
            </a:extLst>
          </p:cNvPr>
          <p:cNvSpPr/>
          <p:nvPr/>
        </p:nvSpPr>
        <p:spPr>
          <a:xfrm>
            <a:off x="2430438" y="5931487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3837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BC908EE-CC9E-9718-E934-4725EBFFE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17" y="1124744"/>
            <a:ext cx="10367435" cy="554461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de-DE" sz="5800" b="1" dirty="0">
                <a:solidFill>
                  <a:srgbClr val="C00000"/>
                </a:solidFill>
              </a:rPr>
              <a:t>Projektmanagement</a:t>
            </a:r>
            <a:r>
              <a:rPr lang="de-DE" sz="8000" b="1" dirty="0">
                <a:solidFill>
                  <a:srgbClr val="C00000"/>
                </a:solidFill>
              </a:rPr>
              <a:t> </a:t>
            </a:r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sz="5000" dirty="0"/>
              <a:t>Planung, Organisation und aktive Steuerung eines Projekts</a:t>
            </a:r>
            <a:br>
              <a:rPr lang="de-DE" sz="5000" dirty="0"/>
            </a:br>
            <a:r>
              <a:rPr lang="de-DE" sz="5000" dirty="0"/>
              <a:t> und </a:t>
            </a:r>
            <a:br>
              <a:rPr lang="de-DE" sz="5000" dirty="0"/>
            </a:br>
            <a:r>
              <a:rPr lang="de-DE" sz="5000" dirty="0"/>
              <a:t>Führung/Kommunikation im Team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3600" dirty="0"/>
              <a:t>WICHTIG: </a:t>
            </a:r>
          </a:p>
          <a:p>
            <a:r>
              <a:rPr lang="de-DE" sz="3600" dirty="0"/>
              <a:t>Strukturierung der Vorhaben und Abläufe</a:t>
            </a:r>
          </a:p>
          <a:p>
            <a:r>
              <a:rPr lang="de-DE" sz="3600" dirty="0"/>
              <a:t>Sorgen für Transparenz</a:t>
            </a:r>
          </a:p>
          <a:p>
            <a:r>
              <a:rPr lang="de-DE" sz="3600" dirty="0"/>
              <a:t>nachvollziehbare Dokumentation</a:t>
            </a:r>
          </a:p>
          <a:p>
            <a:r>
              <a:rPr lang="de-DE" sz="3600" dirty="0"/>
              <a:t>Möglichkeit zum Nachsteuern durch integrierte Evaluationen und Fortschrittsüberprüfungen</a:t>
            </a:r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66A09D7-6220-1491-810D-909B6F27A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620714"/>
            <a:ext cx="10367435" cy="504030"/>
          </a:xfrm>
        </p:spPr>
        <p:txBody>
          <a:bodyPr/>
          <a:lstStyle/>
          <a:p>
            <a:r>
              <a:rPr lang="de-AT" dirty="0"/>
              <a:t>Projektmanagement: Aufgaben</a:t>
            </a:r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E52D0615-9C86-0F18-7056-147135882984}"/>
              </a:ext>
            </a:extLst>
          </p:cNvPr>
          <p:cNvSpPr/>
          <p:nvPr/>
        </p:nvSpPr>
        <p:spPr>
          <a:xfrm>
            <a:off x="5577517" y="1708304"/>
            <a:ext cx="263950" cy="395926"/>
          </a:xfrm>
          <a:prstGeom prst="downArrow">
            <a:avLst/>
          </a:prstGeom>
          <a:solidFill>
            <a:srgbClr val="FFBDB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C1D4112-7110-2ADE-157B-52FD2AB21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449" y="4437112"/>
            <a:ext cx="5572134" cy="1013115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B7967EC-0C51-A828-C5E9-1273E8EB2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29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49193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hteck: abgerundete Ecken 48">
            <a:extLst>
              <a:ext uri="{FF2B5EF4-FFF2-40B4-BE49-F238E27FC236}">
                <a16:creationId xmlns:a16="http://schemas.microsoft.com/office/drawing/2014/main" id="{CFB7DAF8-62F7-E6E8-877E-4A03EBB4D2C1}"/>
              </a:ext>
            </a:extLst>
          </p:cNvPr>
          <p:cNvSpPr/>
          <p:nvPr/>
        </p:nvSpPr>
        <p:spPr>
          <a:xfrm>
            <a:off x="9669878" y="896408"/>
            <a:ext cx="2052904" cy="753074"/>
          </a:xfrm>
          <a:prstGeom prst="roundRect">
            <a:avLst/>
          </a:prstGeom>
          <a:pattFill prst="pct25">
            <a:fgClr>
              <a:srgbClr val="FF8989"/>
            </a:fgClr>
            <a:bgClr>
              <a:schemeClr val="bg1"/>
            </a:bgClr>
          </a:patt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40" name="Rechteck: abgerundete Ecken 39">
            <a:extLst>
              <a:ext uri="{FF2B5EF4-FFF2-40B4-BE49-F238E27FC236}">
                <a16:creationId xmlns:a16="http://schemas.microsoft.com/office/drawing/2014/main" id="{1438AA53-5E23-2AF2-AA81-F5243BA74917}"/>
              </a:ext>
            </a:extLst>
          </p:cNvPr>
          <p:cNvSpPr/>
          <p:nvPr/>
        </p:nvSpPr>
        <p:spPr>
          <a:xfrm>
            <a:off x="6792752" y="973071"/>
            <a:ext cx="2052904" cy="753074"/>
          </a:xfrm>
          <a:prstGeom prst="roundRect">
            <a:avLst/>
          </a:prstGeom>
          <a:pattFill prst="pct25">
            <a:fgClr>
              <a:srgbClr val="FF8989"/>
            </a:fgClr>
            <a:bgClr>
              <a:schemeClr val="bg1"/>
            </a:bgClr>
          </a:patt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35" name="Rechteck: abgerundete Ecken 34">
            <a:extLst>
              <a:ext uri="{FF2B5EF4-FFF2-40B4-BE49-F238E27FC236}">
                <a16:creationId xmlns:a16="http://schemas.microsoft.com/office/drawing/2014/main" id="{D3FAEE2E-8D5D-74A1-4AFC-42AE6084E8DA}"/>
              </a:ext>
            </a:extLst>
          </p:cNvPr>
          <p:cNvSpPr/>
          <p:nvPr/>
        </p:nvSpPr>
        <p:spPr>
          <a:xfrm>
            <a:off x="1071514" y="1977910"/>
            <a:ext cx="2121847" cy="612156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E1886C2-ED62-1E55-8F80-98DEA81A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20" y="184380"/>
            <a:ext cx="10367435" cy="1008087"/>
          </a:xfrm>
        </p:spPr>
        <p:txBody>
          <a:bodyPr/>
          <a:lstStyle/>
          <a:p>
            <a:r>
              <a:rPr lang="de-AT" dirty="0"/>
              <a:t>SEP: Projektplanung in der Praxis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DC6CA071-791E-2D9D-022C-42CC12E18BE8}"/>
              </a:ext>
            </a:extLst>
          </p:cNvPr>
          <p:cNvGrpSpPr/>
          <p:nvPr/>
        </p:nvGrpSpPr>
        <p:grpSpPr>
          <a:xfrm>
            <a:off x="835586" y="1378744"/>
            <a:ext cx="7571766" cy="4592823"/>
            <a:chOff x="3308808" y="2154198"/>
            <a:chExt cx="7571766" cy="4592823"/>
          </a:xfrm>
        </p:grpSpPr>
        <p:sp>
          <p:nvSpPr>
            <p:cNvPr id="30" name="Rechteck: abgerundete Ecken 29">
              <a:extLst>
                <a:ext uri="{FF2B5EF4-FFF2-40B4-BE49-F238E27FC236}">
                  <a16:creationId xmlns:a16="http://schemas.microsoft.com/office/drawing/2014/main" id="{046CBA26-D049-26EE-A177-62E06817491E}"/>
                </a:ext>
              </a:extLst>
            </p:cNvPr>
            <p:cNvSpPr/>
            <p:nvPr/>
          </p:nvSpPr>
          <p:spPr>
            <a:xfrm>
              <a:off x="9000865" y="3995577"/>
              <a:ext cx="1879709" cy="545078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33" name="Rechteck: abgerundete Ecken 4">
              <a:extLst>
                <a:ext uri="{FF2B5EF4-FFF2-40B4-BE49-F238E27FC236}">
                  <a16:creationId xmlns:a16="http://schemas.microsoft.com/office/drawing/2014/main" id="{27F97BA2-FFB1-9F11-80AE-9254DC90B4A2}"/>
                </a:ext>
              </a:extLst>
            </p:cNvPr>
            <p:cNvSpPr txBox="1"/>
            <p:nvPr/>
          </p:nvSpPr>
          <p:spPr>
            <a:xfrm>
              <a:off x="9005351" y="4072213"/>
              <a:ext cx="1760422" cy="5450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AT" sz="1600" dirty="0"/>
                <a:t>2.1 </a:t>
              </a:r>
              <a:r>
                <a:rPr lang="de-AT" sz="1600" kern="1200" dirty="0"/>
                <a:t>Ausgangslage</a:t>
              </a:r>
              <a:br>
                <a:rPr lang="de-AT" kern="1200" dirty="0"/>
              </a:br>
              <a:endParaRPr lang="de-AT" sz="1400" kern="1200" dirty="0"/>
            </a:p>
          </p:txBody>
        </p: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3EDAE1EC-32AC-3A62-160D-C734CE8C9D0E}"/>
                </a:ext>
              </a:extLst>
            </p:cNvPr>
            <p:cNvGrpSpPr/>
            <p:nvPr/>
          </p:nvGrpSpPr>
          <p:grpSpPr>
            <a:xfrm>
              <a:off x="8185659" y="5294535"/>
              <a:ext cx="1990022" cy="600108"/>
              <a:chOff x="3093638" y="-1469"/>
              <a:chExt cx="2797958" cy="1079635"/>
            </a:xfrm>
          </p:grpSpPr>
          <p:sp>
            <p:nvSpPr>
              <p:cNvPr id="28" name="Rechteck: abgerundete Ecken 27">
                <a:extLst>
                  <a:ext uri="{FF2B5EF4-FFF2-40B4-BE49-F238E27FC236}">
                    <a16:creationId xmlns:a16="http://schemas.microsoft.com/office/drawing/2014/main" id="{5057793D-3AA7-43F0-CB24-B924ECB068A0}"/>
                  </a:ext>
                </a:extLst>
              </p:cNvPr>
              <p:cNvSpPr/>
              <p:nvPr/>
            </p:nvSpPr>
            <p:spPr>
              <a:xfrm>
                <a:off x="3145144" y="-1469"/>
                <a:ext cx="2642859" cy="1054637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de-AT"/>
              </a:p>
            </p:txBody>
          </p:sp>
          <p:sp>
            <p:nvSpPr>
              <p:cNvPr id="29" name="Rechteck: abgerundete Ecken 4">
                <a:extLst>
                  <a:ext uri="{FF2B5EF4-FFF2-40B4-BE49-F238E27FC236}">
                    <a16:creationId xmlns:a16="http://schemas.microsoft.com/office/drawing/2014/main" id="{833B78E9-8279-181E-29E8-4DDA55D1194C}"/>
                  </a:ext>
                </a:extLst>
              </p:cNvPr>
              <p:cNvSpPr txBox="1"/>
              <p:nvPr/>
            </p:nvSpPr>
            <p:spPr>
              <a:xfrm>
                <a:off x="3093638" y="23529"/>
                <a:ext cx="2797958" cy="105463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1600" kern="1200" dirty="0"/>
                  <a:t>2.2 Zielformulierung</a:t>
                </a:r>
              </a:p>
            </p:txBody>
          </p:sp>
        </p:grp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91C1098D-6281-FA78-971E-2647D570A310}"/>
                </a:ext>
              </a:extLst>
            </p:cNvPr>
            <p:cNvGrpSpPr/>
            <p:nvPr/>
          </p:nvGrpSpPr>
          <p:grpSpPr>
            <a:xfrm>
              <a:off x="6028759" y="6240029"/>
              <a:ext cx="2044737" cy="506992"/>
              <a:chOff x="2261982" y="-59773"/>
              <a:chExt cx="3232875" cy="1012885"/>
            </a:xfrm>
          </p:grpSpPr>
          <p:sp>
            <p:nvSpPr>
              <p:cNvPr id="26" name="Rechteck: abgerundete Ecken 25">
                <a:extLst>
                  <a:ext uri="{FF2B5EF4-FFF2-40B4-BE49-F238E27FC236}">
                    <a16:creationId xmlns:a16="http://schemas.microsoft.com/office/drawing/2014/main" id="{98699ED6-C7BD-9009-B484-92C3F8FD10ED}"/>
                  </a:ext>
                </a:extLst>
              </p:cNvPr>
              <p:cNvSpPr/>
              <p:nvPr/>
            </p:nvSpPr>
            <p:spPr>
              <a:xfrm>
                <a:off x="2261982" y="-59773"/>
                <a:ext cx="3232875" cy="1012885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de-AT"/>
              </a:p>
            </p:txBody>
          </p:sp>
          <p:sp>
            <p:nvSpPr>
              <p:cNvPr id="27" name="Rechteck: abgerundete Ecken 4">
                <a:extLst>
                  <a:ext uri="{FF2B5EF4-FFF2-40B4-BE49-F238E27FC236}">
                    <a16:creationId xmlns:a16="http://schemas.microsoft.com/office/drawing/2014/main" id="{802D9E87-BA54-8C2C-043E-F4ADE8FD6803}"/>
                  </a:ext>
                </a:extLst>
              </p:cNvPr>
              <p:cNvSpPr txBox="1"/>
              <p:nvPr/>
            </p:nvSpPr>
            <p:spPr>
              <a:xfrm>
                <a:off x="2330834" y="6211"/>
                <a:ext cx="3164023" cy="81002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390" tIns="72390" rIns="72390" bIns="72390" numCol="1" spcCol="1270" anchor="ctr" anchorCtr="0">
                <a:noAutofit/>
              </a:bodyPr>
              <a:lstStyle/>
              <a:p>
                <a:pPr marL="0" lvl="0" indent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1600" kern="1200" dirty="0"/>
                  <a:t>2.3 Indikatoren</a:t>
                </a:r>
              </a:p>
            </p:txBody>
          </p:sp>
        </p:grp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7C98B601-F5D6-D790-1383-66F9624C7189}"/>
                </a:ext>
              </a:extLst>
            </p:cNvPr>
            <p:cNvGrpSpPr/>
            <p:nvPr/>
          </p:nvGrpSpPr>
          <p:grpSpPr>
            <a:xfrm>
              <a:off x="6104250" y="2154198"/>
              <a:ext cx="2078174" cy="753074"/>
              <a:chOff x="9622231" y="-5973896"/>
              <a:chExt cx="4848035" cy="1508814"/>
            </a:xfrm>
            <a:solidFill>
              <a:srgbClr val="C00000"/>
            </a:solidFill>
          </p:grpSpPr>
          <p:sp>
            <p:nvSpPr>
              <p:cNvPr id="24" name="Rechteck: abgerundete Ecken 23">
                <a:extLst>
                  <a:ext uri="{FF2B5EF4-FFF2-40B4-BE49-F238E27FC236}">
                    <a16:creationId xmlns:a16="http://schemas.microsoft.com/office/drawing/2014/main" id="{C6B620F3-1F00-AE90-67C8-2AF0097AFF34}"/>
                  </a:ext>
                </a:extLst>
              </p:cNvPr>
              <p:cNvSpPr/>
              <p:nvPr/>
            </p:nvSpPr>
            <p:spPr>
              <a:xfrm>
                <a:off x="9622231" y="-5973896"/>
                <a:ext cx="4848035" cy="1508814"/>
              </a:xfrm>
              <a:prstGeom prst="roundRect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de-AT"/>
              </a:p>
            </p:txBody>
          </p:sp>
          <p:sp>
            <p:nvSpPr>
              <p:cNvPr id="25" name="Rechteck: abgerundete Ecken 4">
                <a:extLst>
                  <a:ext uri="{FF2B5EF4-FFF2-40B4-BE49-F238E27FC236}">
                    <a16:creationId xmlns:a16="http://schemas.microsoft.com/office/drawing/2014/main" id="{CC201300-F28A-6518-0047-AA03C9C325B0}"/>
                  </a:ext>
                </a:extLst>
              </p:cNvPr>
              <p:cNvSpPr txBox="1"/>
              <p:nvPr/>
            </p:nvSpPr>
            <p:spPr>
              <a:xfrm>
                <a:off x="9791110" y="-5826590"/>
                <a:ext cx="4510278" cy="136150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5250" tIns="95250" rIns="95250" bIns="95250" numCol="1" spcCol="1270" anchor="ctr" anchorCtr="0">
                <a:noAutofit/>
              </a:bodyPr>
              <a:lstStyle/>
              <a:p>
                <a:pPr marL="0" lvl="0" indent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1600" dirty="0"/>
                  <a:t>2.7</a:t>
                </a:r>
                <a:r>
                  <a:rPr lang="de-AT" sz="1600" kern="1200" dirty="0"/>
                  <a:t> Projektplan</a:t>
                </a:r>
                <a:br>
                  <a:rPr lang="de-AT" kern="1200" dirty="0"/>
                </a:br>
                <a:r>
                  <a:rPr lang="de-AT" sz="1400" kern="1200" dirty="0"/>
                  <a:t> Aufgaben, Personal, Termine, Ergebnisse</a:t>
                </a:r>
              </a:p>
            </p:txBody>
          </p:sp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ECAEEA08-861F-F895-77AB-FAB44ACCB74B}"/>
                </a:ext>
              </a:extLst>
            </p:cNvPr>
            <p:cNvGrpSpPr/>
            <p:nvPr/>
          </p:nvGrpSpPr>
          <p:grpSpPr>
            <a:xfrm>
              <a:off x="3601040" y="5353222"/>
              <a:ext cx="2036802" cy="586213"/>
              <a:chOff x="744509" y="6004954"/>
              <a:chExt cx="7173937" cy="2043423"/>
            </a:xfrm>
            <a:solidFill>
              <a:schemeClr val="bg1">
                <a:lumMod val="65000"/>
              </a:schemeClr>
            </a:solidFill>
          </p:grpSpPr>
          <p:sp>
            <p:nvSpPr>
              <p:cNvPr id="22" name="Rechteck: abgerundete Ecken 21">
                <a:extLst>
                  <a:ext uri="{FF2B5EF4-FFF2-40B4-BE49-F238E27FC236}">
                    <a16:creationId xmlns:a16="http://schemas.microsoft.com/office/drawing/2014/main" id="{6A32CE03-F571-F310-83A5-7B3FEBD4A378}"/>
                  </a:ext>
                </a:extLst>
              </p:cNvPr>
              <p:cNvSpPr/>
              <p:nvPr/>
            </p:nvSpPr>
            <p:spPr>
              <a:xfrm>
                <a:off x="744509" y="6004954"/>
                <a:ext cx="7173937" cy="2043423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de-AT"/>
              </a:p>
            </p:txBody>
          </p:sp>
          <p:sp>
            <p:nvSpPr>
              <p:cNvPr id="23" name="Rechteck: abgerundete Ecken 4">
                <a:extLst>
                  <a:ext uri="{FF2B5EF4-FFF2-40B4-BE49-F238E27FC236}">
                    <a16:creationId xmlns:a16="http://schemas.microsoft.com/office/drawing/2014/main" id="{AD1BAF51-F663-D087-1299-CE88575C4EA6}"/>
                  </a:ext>
                </a:extLst>
              </p:cNvPr>
              <p:cNvSpPr txBox="1"/>
              <p:nvPr/>
            </p:nvSpPr>
            <p:spPr>
              <a:xfrm>
                <a:off x="882725" y="6163269"/>
                <a:ext cx="6440835" cy="187148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marL="0" lvl="0" indent="0" algn="ctr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1600" kern="1200" dirty="0"/>
                  <a:t>2.4 Bezug zum QR</a:t>
                </a:r>
              </a:p>
            </p:txBody>
          </p:sp>
        </p:grp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4CE43BA0-B919-9D41-BB49-722789C49CC5}"/>
                </a:ext>
              </a:extLst>
            </p:cNvPr>
            <p:cNvGrpSpPr/>
            <p:nvPr/>
          </p:nvGrpSpPr>
          <p:grpSpPr>
            <a:xfrm>
              <a:off x="3308808" y="4176074"/>
              <a:ext cx="2103066" cy="577564"/>
              <a:chOff x="-4546552" y="8201861"/>
              <a:chExt cx="9168161" cy="3046140"/>
            </a:xfrm>
          </p:grpSpPr>
          <p:sp>
            <p:nvSpPr>
              <p:cNvPr id="20" name="Rechteck: abgerundete Ecken 19">
                <a:extLst>
                  <a:ext uri="{FF2B5EF4-FFF2-40B4-BE49-F238E27FC236}">
                    <a16:creationId xmlns:a16="http://schemas.microsoft.com/office/drawing/2014/main" id="{FCFCD6FF-DBAF-D1AC-3154-D24735D83B45}"/>
                  </a:ext>
                </a:extLst>
              </p:cNvPr>
              <p:cNvSpPr/>
              <p:nvPr/>
            </p:nvSpPr>
            <p:spPr>
              <a:xfrm>
                <a:off x="-4546552" y="8201861"/>
                <a:ext cx="9168161" cy="3046140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de-AT"/>
              </a:p>
            </p:txBody>
          </p:sp>
          <p:sp>
            <p:nvSpPr>
              <p:cNvPr id="21" name="Rechteck: abgerundete Ecken 4">
                <a:extLst>
                  <a:ext uri="{FF2B5EF4-FFF2-40B4-BE49-F238E27FC236}">
                    <a16:creationId xmlns:a16="http://schemas.microsoft.com/office/drawing/2014/main" id="{A82A8C99-6560-839B-BF16-A53E9E6A0284}"/>
                  </a:ext>
                </a:extLst>
              </p:cNvPr>
              <p:cNvSpPr txBox="1"/>
              <p:nvPr/>
            </p:nvSpPr>
            <p:spPr>
              <a:xfrm>
                <a:off x="-4364786" y="8627715"/>
                <a:ext cx="8804633" cy="246907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0980" tIns="220980" rIns="220980" bIns="220980" numCol="1" spcCol="1270" anchor="ctr" anchorCtr="0">
                <a:noAutofit/>
              </a:bodyPr>
              <a:lstStyle/>
              <a:p>
                <a:pPr marL="0" lvl="0" indent="0" algn="ctr" defTabSz="2578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de-AT" sz="1600" kern="1200" dirty="0"/>
                  <a:t>2.5 Maßnahmen</a:t>
                </a:r>
              </a:p>
            </p:txBody>
          </p:sp>
        </p:grpSp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AFC7AF3A-58D9-C9CD-B181-8F709B5F36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68944" y="2443273"/>
              <a:ext cx="451970" cy="185587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16CE9720-C8F4-4453-821C-CCB973D55A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44631" y="4692702"/>
              <a:ext cx="247942" cy="47729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2452717C-E8E2-DD60-D31D-925CD74591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54918" y="6043387"/>
              <a:ext cx="475743" cy="393285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36B09FFC-D0AC-C2E1-B877-350E084532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13332" y="6139988"/>
              <a:ext cx="433518" cy="30738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671E224F-4847-0DAC-97AD-D11517B2A4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03842" y="4822172"/>
              <a:ext cx="256028" cy="41356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6BDA2944-EF15-B457-E983-0B939AD265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3842" y="3520109"/>
              <a:ext cx="256028" cy="491965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5A93168D-7CE9-A0E9-EC05-5C9AF3123935}"/>
                </a:ext>
              </a:extLst>
            </p:cNvPr>
            <p:cNvSpPr/>
            <p:nvPr/>
          </p:nvSpPr>
          <p:spPr>
            <a:xfrm>
              <a:off x="5854599" y="3977481"/>
              <a:ext cx="2391657" cy="998989"/>
            </a:xfrm>
            <a:prstGeom prst="ellipse">
              <a:avLst/>
            </a:prstGeom>
            <a:solidFill>
              <a:srgbClr val="FFBD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664B8A99-F643-596A-7181-955FB2AFA670}"/>
                </a:ext>
              </a:extLst>
            </p:cNvPr>
            <p:cNvSpPr txBox="1"/>
            <p:nvPr/>
          </p:nvSpPr>
          <p:spPr>
            <a:xfrm>
              <a:off x="5782125" y="4230480"/>
              <a:ext cx="24994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dirty="0"/>
                <a:t>Projektentwicklung </a:t>
              </a:r>
              <a:br>
                <a:rPr lang="de-AT" dirty="0"/>
              </a:br>
              <a:r>
                <a:rPr lang="de-AT" dirty="0"/>
                <a:t>im SEP</a:t>
              </a:r>
            </a:p>
          </p:txBody>
        </p:sp>
        <p:sp>
          <p:nvSpPr>
            <p:cNvPr id="34" name="Rechteck: abgerundete Ecken 4">
              <a:extLst>
                <a:ext uri="{FF2B5EF4-FFF2-40B4-BE49-F238E27FC236}">
                  <a16:creationId xmlns:a16="http://schemas.microsoft.com/office/drawing/2014/main" id="{D7A31B2D-6A3D-C3C0-81CD-0DE28CA4F9F7}"/>
                </a:ext>
              </a:extLst>
            </p:cNvPr>
            <p:cNvSpPr txBox="1"/>
            <p:nvPr/>
          </p:nvSpPr>
          <p:spPr>
            <a:xfrm>
              <a:off x="3447120" y="2710097"/>
              <a:ext cx="2344641" cy="6617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0980" tIns="220980" rIns="220980" bIns="220980" numCol="1" spcCol="1270" anchor="ctr" anchorCtr="0">
              <a:noAutofit/>
            </a:bodyPr>
            <a:lstStyle/>
            <a:p>
              <a:pPr marL="0" lvl="0" indent="0" algn="ctr" defTabSz="2578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AT" sz="1600" kern="1200" dirty="0"/>
                <a:t>2.6 Interne Evaluation</a:t>
              </a:r>
            </a:p>
          </p:txBody>
        </p:sp>
      </p:grp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3B0985CB-004F-60F6-5A6C-E59C57DB6396}"/>
              </a:ext>
            </a:extLst>
          </p:cNvPr>
          <p:cNvCxnSpPr>
            <a:cxnSpLocks/>
          </p:cNvCxnSpPr>
          <p:nvPr/>
        </p:nvCxnSpPr>
        <p:spPr>
          <a:xfrm flipV="1">
            <a:off x="5935651" y="1403146"/>
            <a:ext cx="703044" cy="241117"/>
          </a:xfrm>
          <a:prstGeom prst="straightConnector1">
            <a:avLst/>
          </a:prstGeom>
          <a:ln w="28575">
            <a:solidFill>
              <a:srgbClr val="FF898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hteck: abgerundete Ecken 4">
            <a:extLst>
              <a:ext uri="{FF2B5EF4-FFF2-40B4-BE49-F238E27FC236}">
                <a16:creationId xmlns:a16="http://schemas.microsoft.com/office/drawing/2014/main" id="{FFAA7E78-8681-6CA1-BBDF-D776BDE5FF2B}"/>
              </a:ext>
            </a:extLst>
          </p:cNvPr>
          <p:cNvSpPr txBox="1"/>
          <p:nvPr/>
        </p:nvSpPr>
        <p:spPr>
          <a:xfrm>
            <a:off x="7019201" y="1023176"/>
            <a:ext cx="1600006" cy="679551"/>
          </a:xfrm>
          <a:prstGeom prst="rect">
            <a:avLst/>
          </a:prstGeom>
          <a:pattFill prst="pct25">
            <a:fgClr>
              <a:srgbClr val="FF8989"/>
            </a:fgClr>
            <a:bgClr>
              <a:schemeClr val="bg1"/>
            </a:bgClr>
          </a:patt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1600" kern="1200" dirty="0">
                <a:solidFill>
                  <a:schemeClr val="tx1"/>
                </a:solidFill>
              </a:rPr>
              <a:t>Durchführung</a:t>
            </a:r>
          </a:p>
        </p:txBody>
      </p: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784D779A-710C-47B9-502B-41FFE671E483}"/>
              </a:ext>
            </a:extLst>
          </p:cNvPr>
          <p:cNvCxnSpPr>
            <a:cxnSpLocks/>
          </p:cNvCxnSpPr>
          <p:nvPr/>
        </p:nvCxnSpPr>
        <p:spPr>
          <a:xfrm>
            <a:off x="8945174" y="1294375"/>
            <a:ext cx="687423" cy="0"/>
          </a:xfrm>
          <a:prstGeom prst="straightConnector1">
            <a:avLst/>
          </a:prstGeom>
          <a:ln w="28575">
            <a:solidFill>
              <a:srgbClr val="FF898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hteck: abgerundete Ecken 4">
            <a:extLst>
              <a:ext uri="{FF2B5EF4-FFF2-40B4-BE49-F238E27FC236}">
                <a16:creationId xmlns:a16="http://schemas.microsoft.com/office/drawing/2014/main" id="{7624794B-19B7-B1CE-345B-B7F99BB4260B}"/>
              </a:ext>
            </a:extLst>
          </p:cNvPr>
          <p:cNvSpPr txBox="1"/>
          <p:nvPr/>
        </p:nvSpPr>
        <p:spPr>
          <a:xfrm>
            <a:off x="9929206" y="933169"/>
            <a:ext cx="1600006" cy="679551"/>
          </a:xfrm>
          <a:prstGeom prst="rect">
            <a:avLst/>
          </a:prstGeom>
          <a:pattFill prst="pct25">
            <a:fgClr>
              <a:srgbClr val="FF8989"/>
            </a:fgClr>
            <a:bgClr>
              <a:schemeClr val="bg1"/>
            </a:bgClr>
          </a:patt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1600" kern="1200" dirty="0">
                <a:solidFill>
                  <a:schemeClr val="tx1"/>
                </a:solidFill>
              </a:rPr>
              <a:t>Abschluss</a:t>
            </a:r>
          </a:p>
        </p:txBody>
      </p:sp>
      <p:sp>
        <p:nvSpPr>
          <p:cNvPr id="42" name="Foliennummernplatzhalter 41">
            <a:extLst>
              <a:ext uri="{FF2B5EF4-FFF2-40B4-BE49-F238E27FC236}">
                <a16:creationId xmlns:a16="http://schemas.microsoft.com/office/drawing/2014/main" id="{3AC274C8-1DB9-F2D8-EB2F-399D5DED6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30</a:t>
            </a:fld>
            <a:endParaRPr lang="de-AT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5DC3B37-9DF9-BF2F-8880-70E5D7ABF2DF}"/>
              </a:ext>
            </a:extLst>
          </p:cNvPr>
          <p:cNvSpPr txBox="1"/>
          <p:nvPr/>
        </p:nvSpPr>
        <p:spPr>
          <a:xfrm>
            <a:off x="8619207" y="2210818"/>
            <a:ext cx="3445101" cy="2677656"/>
          </a:xfrm>
          <a:prstGeom prst="rect">
            <a:avLst/>
          </a:prstGeom>
          <a:solidFill>
            <a:srgbClr val="FDFEDA"/>
          </a:solidFill>
        </p:spPr>
        <p:txBody>
          <a:bodyPr wrap="square">
            <a:sp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b="1" dirty="0">
                <a:solidFill>
                  <a:srgbClr val="FF0000"/>
                </a:solidFill>
              </a:rPr>
              <a:t>Wichtige Erfolgsfaktoren:</a:t>
            </a:r>
          </a:p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b="1" dirty="0"/>
              <a:t>Teambuilding</a:t>
            </a:r>
          </a:p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b="1" dirty="0"/>
              <a:t>Kommunikationsstrukturen</a:t>
            </a:r>
          </a:p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b="1" dirty="0">
                <a:solidFill>
                  <a:schemeClr val="tx1"/>
                </a:solidFill>
              </a:rPr>
              <a:t>Verantwortlichkeiten</a:t>
            </a:r>
          </a:p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b="1" dirty="0">
                <a:solidFill>
                  <a:schemeClr val="tx1"/>
                </a:solidFill>
              </a:rPr>
              <a:t>Berichtwesen</a:t>
            </a:r>
          </a:p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b="1" dirty="0">
                <a:solidFill>
                  <a:schemeClr val="tx1"/>
                </a:solidFill>
              </a:rPr>
              <a:t>Ablagesystem</a:t>
            </a:r>
          </a:p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2000" b="1" dirty="0">
                <a:solidFill>
                  <a:schemeClr val="tx1"/>
                </a:solidFill>
              </a:rPr>
              <a:t>Archivierung</a:t>
            </a:r>
          </a:p>
        </p:txBody>
      </p:sp>
    </p:spTree>
    <p:extLst>
      <p:ext uri="{BB962C8B-B14F-4D97-AF65-F5344CB8AC3E}">
        <p14:creationId xmlns:p14="http://schemas.microsoft.com/office/powerpoint/2010/main" val="567255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02C627-2569-C624-38A6-714C5B36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dirty="0">
                <a:solidFill>
                  <a:schemeClr val="bg2">
                    <a:lumMod val="75000"/>
                  </a:schemeClr>
                </a:solidFill>
              </a:rPr>
              <a:t>Zieleplan</a:t>
            </a:r>
          </a:p>
          <a:p>
            <a:r>
              <a:rPr lang="de-AT" dirty="0"/>
              <a:t>Projektauftrag</a:t>
            </a:r>
          </a:p>
          <a:p>
            <a:r>
              <a:rPr lang="de-AT" dirty="0"/>
              <a:t>Meilensteinplan</a:t>
            </a:r>
          </a:p>
          <a:p>
            <a:r>
              <a:rPr lang="de-AT" dirty="0"/>
              <a:t>Projektstrukturplan</a:t>
            </a:r>
          </a:p>
          <a:p>
            <a:r>
              <a:rPr lang="de-AT" dirty="0"/>
              <a:t>Projektablaufplan</a:t>
            </a:r>
          </a:p>
          <a:p>
            <a:r>
              <a:rPr lang="de-AT" i="1" dirty="0">
                <a:solidFill>
                  <a:schemeClr val="bg2">
                    <a:lumMod val="75000"/>
                  </a:schemeClr>
                </a:solidFill>
              </a:rPr>
              <a:t>Arbeitspaketspezifikation</a:t>
            </a:r>
          </a:p>
          <a:p>
            <a:r>
              <a:rPr lang="de-AT" dirty="0"/>
              <a:t>Besprechungsprotokoll</a:t>
            </a:r>
          </a:p>
          <a:p>
            <a:r>
              <a:rPr lang="de-AT" dirty="0"/>
              <a:t>Projektdokumentation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87EF12-2FBE-F73B-225A-D2CD5D27D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C8F3-C26A-47DC-AE8C-48687EBBCAA3}" type="slidenum">
              <a:rPr lang="de-AT" smtClean="0"/>
              <a:t>31</a:t>
            </a:fld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625E4A-7E19-F136-ABB5-25CFCED5F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Tools aus dem Projektmanagement</a:t>
            </a:r>
            <a:br>
              <a:rPr lang="de-AT" dirty="0"/>
            </a:br>
            <a:r>
              <a:rPr lang="de-AT" sz="1600" i="1" dirty="0"/>
              <a:t>vgl. auch Handreichung „Projektmanagement in QMS“</a:t>
            </a:r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2AE0E437-7118-92CD-4DE6-A5F19C7AA4DF}"/>
              </a:ext>
            </a:extLst>
          </p:cNvPr>
          <p:cNvSpPr/>
          <p:nvPr/>
        </p:nvSpPr>
        <p:spPr>
          <a:xfrm>
            <a:off x="4799856" y="2766691"/>
            <a:ext cx="432048" cy="1846658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09F97F2-D081-7695-1A12-60245494BC58}"/>
              </a:ext>
            </a:extLst>
          </p:cNvPr>
          <p:cNvSpPr txBox="1"/>
          <p:nvPr/>
        </p:nvSpPr>
        <p:spPr>
          <a:xfrm>
            <a:off x="5874629" y="2766691"/>
            <a:ext cx="5110018" cy="1846659"/>
          </a:xfrm>
          <a:prstGeom prst="rect">
            <a:avLst/>
          </a:prstGeom>
          <a:noFill/>
          <a:ln w="22225">
            <a:solidFill>
              <a:srgbClr val="FFBD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2400" dirty="0"/>
              <a:t>Kurzversion </a:t>
            </a:r>
            <a:br>
              <a:rPr lang="de-AT" sz="2400" dirty="0"/>
            </a:br>
            <a:r>
              <a:rPr lang="de-AT" sz="2400" dirty="0"/>
              <a:t>(Was? Wer? Bis wann? Ergebnisse?)</a:t>
            </a:r>
          </a:p>
          <a:p>
            <a:pPr algn="ctr"/>
            <a:r>
              <a:rPr lang="de-AT" sz="2400" dirty="0"/>
              <a:t> = </a:t>
            </a:r>
          </a:p>
          <a:p>
            <a:pPr algn="ctr"/>
            <a:r>
              <a:rPr lang="de-AT" sz="2400" dirty="0"/>
              <a:t>Projektplan im SEP </a:t>
            </a:r>
          </a:p>
          <a:p>
            <a:pPr algn="ctr"/>
            <a:r>
              <a:rPr lang="de-AT" dirty="0"/>
              <a:t>für wenig komplexe Projekte</a:t>
            </a:r>
          </a:p>
        </p:txBody>
      </p:sp>
    </p:spTree>
    <p:extLst>
      <p:ext uri="{BB962C8B-B14F-4D97-AF65-F5344CB8AC3E}">
        <p14:creationId xmlns:p14="http://schemas.microsoft.com/office/powerpoint/2010/main" val="683576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9A519-B21A-DF50-11B7-EF43A05B1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C8E0C7-E32A-4548-EEF8-7C7D90041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53" y="303725"/>
            <a:ext cx="7648164" cy="908049"/>
          </a:xfrm>
        </p:spPr>
        <p:txBody>
          <a:bodyPr/>
          <a:lstStyle/>
          <a:p>
            <a:r>
              <a:rPr lang="de-AT" sz="4000" b="1" dirty="0">
                <a:solidFill>
                  <a:srgbClr val="C00000"/>
                </a:solidFill>
              </a:rPr>
              <a:t>Individualphase – Arbeitsauftrag 2:</a:t>
            </a:r>
            <a:endParaRPr lang="de-AT" sz="4000" b="1" u="sng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F0BEB0-2EE6-36BA-4086-5B33DECE4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9" y="1040249"/>
            <a:ext cx="11135211" cy="551402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sz="2600" b="1" dirty="0"/>
              <a:t>Öffnen Sie die Website </a:t>
            </a:r>
            <a:r>
              <a:rPr lang="de-DE" sz="2600" b="1" dirty="0">
                <a:hlinkClick r:id="rId2"/>
              </a:rPr>
              <a:t>www.qms.at</a:t>
            </a:r>
            <a:r>
              <a:rPr lang="de-DE" sz="2600" b="1" dirty="0"/>
              <a:t>.</a:t>
            </a:r>
          </a:p>
          <a:p>
            <a:pPr marL="0" indent="0">
              <a:buNone/>
            </a:pPr>
            <a:r>
              <a:rPr lang="de-DE" sz="2600" b="1" dirty="0"/>
              <a:t>Laden Sie die Unterlagen zum Projektmanagement auf Ihren PC.</a:t>
            </a:r>
          </a:p>
          <a:p>
            <a:pPr marL="0" indent="0">
              <a:buNone/>
            </a:pPr>
            <a:endParaRPr lang="de-DE" sz="6000" dirty="0"/>
          </a:p>
          <a:p>
            <a:pPr marL="0" indent="0">
              <a:buNone/>
            </a:pPr>
            <a:endParaRPr lang="de-DE" sz="6000" dirty="0"/>
          </a:p>
          <a:p>
            <a:pPr marL="0" indent="0">
              <a:buNone/>
            </a:pPr>
            <a:endParaRPr lang="de-DE" sz="6000" dirty="0"/>
          </a:p>
          <a:p>
            <a:pPr marL="0" indent="0">
              <a:buNone/>
            </a:pPr>
            <a:endParaRPr lang="de-DE" sz="6000" dirty="0"/>
          </a:p>
          <a:p>
            <a:pPr marL="0" indent="0">
              <a:buNone/>
            </a:pPr>
            <a:r>
              <a:rPr lang="de-DE" sz="3800" b="1" dirty="0"/>
              <a:t>Lesen Sie die Handreichung Projektmanagement in QMS durch.</a:t>
            </a:r>
          </a:p>
          <a:p>
            <a:pPr marL="0" indent="0">
              <a:buNone/>
            </a:pPr>
            <a:r>
              <a:rPr lang="de-DE" dirty="0"/>
              <a:t> 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A7F7E21-6523-CA8F-1D19-3CFA62FB3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8AA9E-4EA1-EE42-82F7-B6778323521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D5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4D5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092F57C-4C57-5558-1D31-87A85C500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12" t="2101" r="30712" b="6745"/>
          <a:stretch/>
        </p:blipFill>
        <p:spPr>
          <a:xfrm>
            <a:off x="9429196" y="303725"/>
            <a:ext cx="2250459" cy="299125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B574ABA-E1BF-8029-B9AA-571C57D4D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37" y="2029414"/>
            <a:ext cx="5906479" cy="316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1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30712" t="2101" r="30712" b="6745"/>
          <a:stretch/>
        </p:blipFill>
        <p:spPr>
          <a:xfrm>
            <a:off x="950286" y="357912"/>
            <a:ext cx="4235932" cy="563029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33</a:t>
            </a:fld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85C71E9-1134-D220-3900-9E8AD92C8FD0}"/>
              </a:ext>
            </a:extLst>
          </p:cNvPr>
          <p:cNvSpPr txBox="1"/>
          <p:nvPr/>
        </p:nvSpPr>
        <p:spPr>
          <a:xfrm>
            <a:off x="5402615" y="5612551"/>
            <a:ext cx="639259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AT" sz="2000" dirty="0"/>
              <a:t>Link PJM Leitfaden auf QMS.at: </a:t>
            </a:r>
            <a:r>
              <a:rPr lang="de-AT" sz="1400" dirty="0">
                <a:solidFill>
                  <a:srgbClr val="C90039"/>
                </a:solidFill>
              </a:rPr>
              <a:t>https://www.qms.at/images/Handreichung_Projektmanagement_in_QMS_V1.pdf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F12C99E-5467-B945-096E-00FEA0BB1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966" y="136524"/>
            <a:ext cx="3171825" cy="19431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8BC2ADD-2314-7B2D-19EA-3A0181471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986" y="109182"/>
            <a:ext cx="3362325" cy="19621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60B4977-132A-0832-A52C-546310CFB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1124" y="1846081"/>
            <a:ext cx="4348300" cy="128949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88CCCAA-C6F8-ACE0-CECF-FC9FA8BDD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991" y="3168666"/>
            <a:ext cx="3206566" cy="237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634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70C127-6FD9-E420-F5DF-9A26AA689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34</a:t>
            </a:fld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808B003-6642-C290-D1EB-23D27686D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611412"/>
            <a:ext cx="8928992" cy="611006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ED186E1-D982-8E63-6E86-B1BE4F83DF0C}"/>
              </a:ext>
            </a:extLst>
          </p:cNvPr>
          <p:cNvSpPr txBox="1"/>
          <p:nvPr/>
        </p:nvSpPr>
        <p:spPr>
          <a:xfrm>
            <a:off x="407368" y="90590"/>
            <a:ext cx="8064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200" b="1" dirty="0">
                <a:solidFill>
                  <a:srgbClr val="FF0000"/>
                </a:solidFill>
              </a:rPr>
              <a:t>Arbeitsschritte in den Projektphasen</a:t>
            </a:r>
          </a:p>
        </p:txBody>
      </p:sp>
    </p:spTree>
    <p:extLst>
      <p:ext uri="{BB962C8B-B14F-4D97-AF65-F5344CB8AC3E}">
        <p14:creationId xmlns:p14="http://schemas.microsoft.com/office/powerpoint/2010/main" val="41134574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82AB8AF-4E08-69EF-3E93-B783AEB1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340768"/>
            <a:ext cx="10367435" cy="4537075"/>
          </a:xfrm>
        </p:spPr>
        <p:txBody>
          <a:bodyPr>
            <a:normAutofit fontScale="92500"/>
          </a:bodyPr>
          <a:lstStyle/>
          <a:p>
            <a:r>
              <a:rPr lang="de-DE" sz="2400" dirty="0"/>
              <a:t>Projektideen können in Teams oder im Gesamtkollegium entwickelt werden</a:t>
            </a:r>
          </a:p>
          <a:p>
            <a:r>
              <a:rPr lang="de-DE" sz="2400" dirty="0"/>
              <a:t>Was ist die Ausgangslage? </a:t>
            </a:r>
          </a:p>
          <a:p>
            <a:r>
              <a:rPr lang="de-DE" sz="2400" dirty="0"/>
              <a:t>Worum soll es inhaltlich gehen? </a:t>
            </a:r>
          </a:p>
          <a:p>
            <a:r>
              <a:rPr lang="de-DE" sz="2400" dirty="0"/>
              <a:t>Was soll es bringen und wer könnte mitarbeiten? </a:t>
            </a:r>
          </a:p>
          <a:p>
            <a:r>
              <a:rPr lang="de-DE" sz="2400" dirty="0"/>
              <a:t>Wann soll das Projekt laufen? </a:t>
            </a:r>
          </a:p>
          <a:p>
            <a:r>
              <a:rPr lang="de-DE" sz="2400" dirty="0"/>
              <a:t>Können wir mit unseren Ressourcen die Problemstellung lösen? </a:t>
            </a:r>
          </a:p>
          <a:p>
            <a:r>
              <a:rPr lang="de-DE" sz="2400" dirty="0"/>
              <a:t>In welcher Relation stehen Aufwand und Ertrag? </a:t>
            </a:r>
          </a:p>
          <a:p>
            <a:r>
              <a:rPr lang="de-DE" sz="2400" dirty="0"/>
              <a:t>Ob eine Projektidee weiterverfolgt wird, entscheidet in der Regel die Schulleitung.</a:t>
            </a:r>
            <a:r>
              <a:rPr lang="de-DE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3915F48-A12E-EA31-CBC0-0EA542446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35</a:t>
            </a:fld>
            <a:endParaRPr lang="de-AT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2956458-6F36-2567-9EFF-D5B97CC6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798" y="202406"/>
            <a:ext cx="10367435" cy="979486"/>
          </a:xfrm>
        </p:spPr>
        <p:txBody>
          <a:bodyPr/>
          <a:lstStyle/>
          <a:p>
            <a:r>
              <a:rPr lang="de-DE" sz="3200" b="1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+mn-ea"/>
                <a:cs typeface="+mn-cs"/>
              </a:rPr>
              <a:t>Schritt 1: Projektidee entwickeln und Entscheidung über die Durchführung treffen</a:t>
            </a:r>
            <a:endParaRPr lang="de-AT" sz="3200" b="1" dirty="0">
              <a:solidFill>
                <a:srgbClr val="FF0000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010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70C127-6FD9-E420-F5DF-9A26AA689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36</a:t>
            </a:fld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757A70-2B61-6CF4-8D02-22A06757B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>
                <a:solidFill>
                  <a:srgbClr val="E95F5F"/>
                </a:solidFill>
              </a:rPr>
              <a:t>QMS-Einführung</a:t>
            </a:r>
            <a:endParaRPr lang="de-AT" dirty="0">
              <a:solidFill>
                <a:srgbClr val="E95F5F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ED186E1-D982-8E63-6E86-B1BE4F83DF0C}"/>
              </a:ext>
            </a:extLst>
          </p:cNvPr>
          <p:cNvSpPr txBox="1"/>
          <p:nvPr/>
        </p:nvSpPr>
        <p:spPr>
          <a:xfrm>
            <a:off x="263352" y="108209"/>
            <a:ext cx="119286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Schritt 2: Projektorganisation festlegen </a:t>
            </a:r>
            <a:r>
              <a:rPr lang="de-AT" sz="3200" b="1" dirty="0">
                <a:solidFill>
                  <a:srgbClr val="FF0000"/>
                </a:solidFill>
              </a:rPr>
              <a:t>– </a:t>
            </a:r>
            <a:r>
              <a:rPr lang="de-AT" sz="2400" b="1" dirty="0">
                <a:solidFill>
                  <a:srgbClr val="FF0000"/>
                </a:solidFill>
              </a:rPr>
              <a:t>Auftraggeber, Team, Leitung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30E576C-F5DF-F3CE-2888-CEB0226DE0F5}"/>
              </a:ext>
            </a:extLst>
          </p:cNvPr>
          <p:cNvSpPr txBox="1"/>
          <p:nvPr/>
        </p:nvSpPr>
        <p:spPr>
          <a:xfrm>
            <a:off x="263352" y="769929"/>
            <a:ext cx="11089232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DE" sz="2800" b="1" dirty="0"/>
              <a:t>Auftraggeber/in festlegen: </a:t>
            </a:r>
          </a:p>
          <a:p>
            <a:r>
              <a:rPr lang="de-DE" sz="2000" dirty="0"/>
              <a:t>Der/Die Auftraggeber/in trägt die Letztverantwortung für das Projekt </a:t>
            </a:r>
            <a:endParaRPr lang="de-AT" sz="2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7F7A3AD-5DB2-9150-AC7C-986DB70E51B3}"/>
              </a:ext>
            </a:extLst>
          </p:cNvPr>
          <p:cNvSpPr txBox="1"/>
          <p:nvPr/>
        </p:nvSpPr>
        <p:spPr>
          <a:xfrm>
            <a:off x="605390" y="2082185"/>
            <a:ext cx="10189132" cy="2369880"/>
          </a:xfrm>
          <a:prstGeom prst="rect">
            <a:avLst/>
          </a:prstGeom>
          <a:solidFill>
            <a:srgbClr val="FDFEDA"/>
          </a:solidFill>
        </p:spPr>
        <p:txBody>
          <a:bodyPr wrap="square" rtlCol="0">
            <a:spAutoFit/>
          </a:bodyPr>
          <a:lstStyle/>
          <a:p>
            <a:r>
              <a:rPr lang="de-DE" sz="2800" b="1" dirty="0"/>
              <a:t>Projektteam zusammenstellen: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Geeignete Personen auswählen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Richtwert für die Teamgröße - fünf bis sieben Personen – abhängig von der Schulgröße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Gutes Projektteam verfügt in seiner Gesamtheit über möglichst viele benötigte Kompetenzen (Projektmanagement-Know-how, fachliches Know-how zum Projektthema, soziale Kompetenzen etc.).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Festlegen der Funktionen/Aufgaben/Berechtigungen/Rollenverteilung im Projektteam etc.</a:t>
            </a:r>
            <a:endParaRPr lang="de-AT" sz="20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46DD1BD-8F94-E0E6-F3DA-DD30FF7EC16E}"/>
              </a:ext>
            </a:extLst>
          </p:cNvPr>
          <p:cNvSpPr txBox="1"/>
          <p:nvPr/>
        </p:nvSpPr>
        <p:spPr>
          <a:xfrm>
            <a:off x="263352" y="4967150"/>
            <a:ext cx="10873208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b="1" dirty="0"/>
              <a:t>Projektleitung festlegen: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Die Projektleitung hat die Aufgabe, das Gesamtprojekt im Blick zu behalten.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Sie ist für die erzielten Ergebnisse, die Kommunikation mit dem Kollegium und der Schulleitung als Auftraggeberin sowie für das Projektcontrolling („Sind wir noch im Plan?“) verantwortlich.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Auch in sehr kleinen Projektteams sollte eine Projektleitung bestimmt werden</a:t>
            </a:r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26381304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70C127-6FD9-E420-F5DF-9A26AA689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37</a:t>
            </a:fld>
            <a:endParaRPr lang="de-AT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ED186E1-D982-8E63-6E86-B1BE4F83DF0C}"/>
              </a:ext>
            </a:extLst>
          </p:cNvPr>
          <p:cNvSpPr txBox="1"/>
          <p:nvPr/>
        </p:nvSpPr>
        <p:spPr>
          <a:xfrm>
            <a:off x="119336" y="209261"/>
            <a:ext cx="12385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Schritt 2: Projektorganisation festlegen </a:t>
            </a:r>
            <a:r>
              <a:rPr lang="de-AT" sz="3200" b="1" dirty="0">
                <a:solidFill>
                  <a:srgbClr val="FF0000"/>
                </a:solidFill>
              </a:rPr>
              <a:t>– </a:t>
            </a:r>
            <a:r>
              <a:rPr lang="de-AT" sz="2400" b="1" dirty="0">
                <a:solidFill>
                  <a:srgbClr val="FF0000"/>
                </a:solidFill>
              </a:rPr>
              <a:t>Kommunikationsstruktur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7F7A3AD-5DB2-9150-AC7C-986DB70E51B3}"/>
              </a:ext>
            </a:extLst>
          </p:cNvPr>
          <p:cNvSpPr txBox="1"/>
          <p:nvPr/>
        </p:nvSpPr>
        <p:spPr>
          <a:xfrm>
            <a:off x="263352" y="970261"/>
            <a:ext cx="11665296" cy="5386090"/>
          </a:xfrm>
          <a:prstGeom prst="rect">
            <a:avLst/>
          </a:prstGeom>
          <a:solidFill>
            <a:srgbClr val="FDFEDA"/>
          </a:solidFill>
        </p:spPr>
        <p:txBody>
          <a:bodyPr wrap="square" rtlCol="0">
            <a:spAutoFit/>
          </a:bodyPr>
          <a:lstStyle/>
          <a:p>
            <a:r>
              <a:rPr lang="de-DE" sz="2800" b="1" dirty="0"/>
              <a:t>Vereinbarungen zur teaminternen Zusammenarbeit treffen: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Wie oft tauschen wir uns im Projektteam aus?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Wer bereitet die Team-Besprechungen vor?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Wer lädt dazu ein?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Wer moderiert?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Wie kommen wir zu Entscheidungen? </a:t>
            </a:r>
          </a:p>
          <a:p>
            <a:endParaRPr lang="de-DE" sz="2400" dirty="0"/>
          </a:p>
          <a:p>
            <a:r>
              <a:rPr lang="de-DE" sz="2400" dirty="0"/>
              <a:t>Aufstellen von </a:t>
            </a:r>
            <a:r>
              <a:rPr lang="de-DE" sz="2400" b="1" dirty="0"/>
              <a:t>Regeln für die Teamarbeit um Konflikten vorzubeugen </a:t>
            </a:r>
            <a:r>
              <a:rPr lang="de-DE" sz="2400" dirty="0"/>
              <a:t>z.B.: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400" dirty="0"/>
              <a:t>Konstruktives Feedback ist erwünscht.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400" dirty="0"/>
              <a:t>Wir bürden uns nicht mehr auf als wir schaffen.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sz="2400" dirty="0"/>
              <a:t>Unterschiedliche Arbeitsstile werden respektiert.</a:t>
            </a:r>
          </a:p>
          <a:p>
            <a:endParaRPr lang="de-DE" sz="2400" dirty="0"/>
          </a:p>
          <a:p>
            <a:r>
              <a:rPr lang="de-DE" sz="2400" dirty="0"/>
              <a:t>Die getroffenen Vereinbarungen werden im Projektauftrag dokumentiert und bilden die Grundlage für die weitere gemeinsame Zusammenarbeit im Projekt</a:t>
            </a:r>
            <a:r>
              <a:rPr lang="de-DE" sz="2800" dirty="0"/>
              <a:t>.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2126148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70C127-6FD9-E420-F5DF-9A26AA689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38</a:t>
            </a:fld>
            <a:endParaRPr lang="de-AT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ED186E1-D982-8E63-6E86-B1BE4F83DF0C}"/>
              </a:ext>
            </a:extLst>
          </p:cNvPr>
          <p:cNvSpPr txBox="1"/>
          <p:nvPr/>
        </p:nvSpPr>
        <p:spPr>
          <a:xfrm>
            <a:off x="166664" y="81260"/>
            <a:ext cx="12385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Schritt 2: Projektorganisation festlegen </a:t>
            </a:r>
            <a:r>
              <a:rPr lang="de-AT" sz="3200" b="1" dirty="0">
                <a:solidFill>
                  <a:srgbClr val="FF0000"/>
                </a:solidFill>
              </a:rPr>
              <a:t>– </a:t>
            </a:r>
            <a:r>
              <a:rPr lang="de-AT" sz="2400" b="1" dirty="0">
                <a:solidFill>
                  <a:srgbClr val="FF0000"/>
                </a:solidFill>
              </a:rPr>
              <a:t>Dokumentation/Ablage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7F7A3AD-5DB2-9150-AC7C-986DB70E51B3}"/>
              </a:ext>
            </a:extLst>
          </p:cNvPr>
          <p:cNvSpPr txBox="1"/>
          <p:nvPr/>
        </p:nvSpPr>
        <p:spPr>
          <a:xfrm>
            <a:off x="166664" y="814139"/>
            <a:ext cx="11665296" cy="5755422"/>
          </a:xfrm>
          <a:prstGeom prst="rect">
            <a:avLst/>
          </a:prstGeom>
          <a:solidFill>
            <a:srgbClr val="FDFEDA"/>
          </a:solidFill>
        </p:spPr>
        <p:txBody>
          <a:bodyPr wrap="square" rtlCol="0">
            <a:spAutoFit/>
          </a:bodyPr>
          <a:lstStyle/>
          <a:p>
            <a:r>
              <a:rPr lang="de-DE" sz="2800" b="1" dirty="0"/>
              <a:t>Berichts- und Dokumentationswesen festlegen: </a:t>
            </a:r>
          </a:p>
          <a:p>
            <a:r>
              <a:rPr lang="de-DE" sz="2000" b="1" dirty="0"/>
              <a:t>Betroffenen Personengruppen sollte regelmäßig berichtet werden.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Wer ist betroffen?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Wann wird dem Auftraggeber,  der Schulleitung, dem Kollegium etc. berichtet?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In welcher Form?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Wer übernimmt das?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Laufende Dokumentation durch Besprechungsprotokolle.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Wer ist für die Protokollführung verantwortlich?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Welchem Personenkreis werden die Protokolle zur Verfügung gestellt?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Wo werden die Zwischenergebnisse und Protokolle abgelegt/gespeichert?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In welcher Form (analog/digital) werden die Zwischenergebnisse und Protokolle abgespeichert?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Nach welchen Speichernamen, Ablagesystem wird die Archivierung durchgeführt.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Wer ist für die Abweichungsanalyse zuständig „Ist das Projekt noch im Plan“?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Welche Maßnahmen sind, von wem, in welcher Form bei Abweichungen vom Soll vorzunehmen?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i="1" dirty="0"/>
              <a:t>Empfehlung z.B. Führen von </a:t>
            </a:r>
            <a:r>
              <a:rPr lang="de-DE" sz="2000" b="1" i="1" dirty="0"/>
              <a:t>Aktivitätenlisten inkl. Zeiterfassung der Teammitglieder </a:t>
            </a:r>
            <a:r>
              <a:rPr lang="de-DE" sz="2000" i="1" dirty="0"/>
              <a:t>– siehe auch Ressourcenmanagement </a:t>
            </a:r>
            <a:endParaRPr lang="de-DE" sz="2000" dirty="0"/>
          </a:p>
          <a:p>
            <a:r>
              <a:rPr lang="de-DE" sz="2000" dirty="0"/>
              <a:t>Dokumentation für die </a:t>
            </a:r>
            <a:r>
              <a:rPr lang="de-DE" sz="2000" b="1" dirty="0"/>
              <a:t>Rechenschaftslegung gegenüber dem Auftraggeber, der Schulleitung, dem Kollegium</a:t>
            </a:r>
          </a:p>
          <a:p>
            <a:r>
              <a:rPr lang="de-DE" sz="2000" i="1" dirty="0"/>
              <a:t>In Teamprojekten erfolgt die Dokumentation im Teamprojektblatt</a:t>
            </a:r>
            <a:r>
              <a:rPr lang="de-DE" sz="2000" dirty="0"/>
              <a:t>.</a:t>
            </a:r>
            <a:endParaRPr lang="de-DE" sz="2000" b="1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3D62B11-A54E-73D7-2757-64F7D012F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593" y="619869"/>
            <a:ext cx="3279408" cy="338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2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58398-3750-C45A-B724-A0887756E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912D9-8BD6-F02C-063A-7BB1E81F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246C9F-7ABD-8561-297A-CDAE244E1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417" y="1124744"/>
            <a:ext cx="10927377" cy="4248473"/>
          </a:xfrm>
        </p:spPr>
        <p:txBody>
          <a:bodyPr/>
          <a:lstStyle/>
          <a:p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A8634A7-1389-F3B1-13E0-6075409F8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085"/>
            <a:ext cx="11847209" cy="604905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67E9ADA-6018-88DC-155E-6063AE455FF6}"/>
              </a:ext>
            </a:extLst>
          </p:cNvPr>
          <p:cNvSpPr txBox="1"/>
          <p:nvPr/>
        </p:nvSpPr>
        <p:spPr>
          <a:xfrm>
            <a:off x="366130" y="6299136"/>
            <a:ext cx="465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linkClick r:id="rId3"/>
              </a:rPr>
              <a:t>QMS – Umsetzung an den Schulen</a:t>
            </a:r>
            <a:r>
              <a:rPr lang="de-DE" dirty="0"/>
              <a:t> (01.04.2025)</a:t>
            </a:r>
            <a:endParaRPr lang="de-AT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4ECFBC1-A6A3-8E1B-3522-1B3EDDF0FCAA}"/>
              </a:ext>
            </a:extLst>
          </p:cNvPr>
          <p:cNvSpPr txBox="1"/>
          <p:nvPr/>
        </p:nvSpPr>
        <p:spPr>
          <a:xfrm>
            <a:off x="11056425" y="1406491"/>
            <a:ext cx="453970" cy="5201424"/>
          </a:xfrm>
          <a:prstGeom prst="rect">
            <a:avLst/>
          </a:prstGeom>
          <a:solidFill>
            <a:srgbClr val="FDFEDA"/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C00000"/>
                </a:solidFill>
              </a:rPr>
              <a:t>Q</a:t>
            </a:r>
          </a:p>
          <a:p>
            <a:r>
              <a:rPr lang="de-DE" sz="2400" b="1" dirty="0">
                <a:solidFill>
                  <a:srgbClr val="C00000"/>
                </a:solidFill>
              </a:rPr>
              <a:t>M</a:t>
            </a:r>
          </a:p>
          <a:p>
            <a:r>
              <a:rPr lang="de-DE" sz="2400" b="1" dirty="0">
                <a:solidFill>
                  <a:srgbClr val="C00000"/>
                </a:solidFill>
              </a:rPr>
              <a:t>S</a:t>
            </a:r>
          </a:p>
          <a:p>
            <a:endParaRPr lang="de-DE" sz="2000" b="1" dirty="0">
              <a:solidFill>
                <a:srgbClr val="C00000"/>
              </a:solidFill>
            </a:endParaRPr>
          </a:p>
          <a:p>
            <a:r>
              <a:rPr lang="de-DE" sz="2000" b="1" dirty="0">
                <a:solidFill>
                  <a:srgbClr val="C00000"/>
                </a:solidFill>
              </a:rPr>
              <a:t>D</a:t>
            </a:r>
          </a:p>
          <a:p>
            <a:r>
              <a:rPr lang="de-DE" sz="2000" b="1" dirty="0">
                <a:solidFill>
                  <a:srgbClr val="C00000"/>
                </a:solidFill>
              </a:rPr>
              <a:t>A</a:t>
            </a:r>
          </a:p>
          <a:p>
            <a:r>
              <a:rPr lang="de-DE" sz="2000" b="1" dirty="0">
                <a:solidFill>
                  <a:srgbClr val="C00000"/>
                </a:solidFill>
              </a:rPr>
              <a:t>U</a:t>
            </a:r>
          </a:p>
          <a:p>
            <a:r>
              <a:rPr lang="de-DE" sz="2000" b="1" dirty="0">
                <a:solidFill>
                  <a:srgbClr val="C00000"/>
                </a:solidFill>
              </a:rPr>
              <a:t>E</a:t>
            </a:r>
          </a:p>
          <a:p>
            <a:r>
              <a:rPr lang="de-DE" sz="2000" b="1" dirty="0">
                <a:solidFill>
                  <a:srgbClr val="C00000"/>
                </a:solidFill>
              </a:rPr>
              <a:t>R</a:t>
            </a:r>
          </a:p>
          <a:p>
            <a:r>
              <a:rPr lang="de-DE" sz="2000" b="1" dirty="0">
                <a:solidFill>
                  <a:srgbClr val="C00000"/>
                </a:solidFill>
              </a:rPr>
              <a:t>B</a:t>
            </a:r>
          </a:p>
          <a:p>
            <a:r>
              <a:rPr lang="de-DE" sz="2000" b="1" dirty="0">
                <a:solidFill>
                  <a:srgbClr val="C00000"/>
                </a:solidFill>
              </a:rPr>
              <a:t>E</a:t>
            </a:r>
          </a:p>
          <a:p>
            <a:r>
              <a:rPr lang="de-DE" sz="2000" b="1" dirty="0">
                <a:solidFill>
                  <a:srgbClr val="C00000"/>
                </a:solidFill>
              </a:rPr>
              <a:t>T</a:t>
            </a:r>
          </a:p>
          <a:p>
            <a:r>
              <a:rPr lang="de-DE" sz="2000" b="1" dirty="0">
                <a:solidFill>
                  <a:srgbClr val="C00000"/>
                </a:solidFill>
              </a:rPr>
              <a:t>R</a:t>
            </a:r>
          </a:p>
          <a:p>
            <a:r>
              <a:rPr lang="de-DE" sz="2000" b="1" dirty="0">
                <a:solidFill>
                  <a:srgbClr val="C00000"/>
                </a:solidFill>
              </a:rPr>
              <a:t>I</a:t>
            </a:r>
          </a:p>
          <a:p>
            <a:r>
              <a:rPr lang="de-DE" sz="2000" b="1" dirty="0">
                <a:solidFill>
                  <a:srgbClr val="C00000"/>
                </a:solidFill>
              </a:rPr>
              <a:t>E</a:t>
            </a:r>
          </a:p>
          <a:p>
            <a:r>
              <a:rPr lang="de-DE" sz="2000" b="1" dirty="0">
                <a:solidFill>
                  <a:srgbClr val="C00000"/>
                </a:solidFill>
              </a:rPr>
              <a:t>B</a:t>
            </a:r>
            <a:endParaRPr lang="de-AT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81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44886BE-09D4-56F1-955B-F7D74A849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980728"/>
            <a:ext cx="10367435" cy="4537075"/>
          </a:xfrm>
        </p:spPr>
        <p:txBody>
          <a:bodyPr>
            <a:noAutofit/>
          </a:bodyPr>
          <a:lstStyle/>
          <a:p>
            <a:r>
              <a:rPr lang="de-DE" dirty="0"/>
              <a:t>Was sind die Gründe dafür, dass dieses Projekt gestartet wird?  </a:t>
            </a:r>
          </a:p>
          <a:p>
            <a:r>
              <a:rPr lang="de-DE" dirty="0"/>
              <a:t>Welche strategischen Ziele der Schule werden damit verfolgt? </a:t>
            </a:r>
          </a:p>
          <a:p>
            <a:r>
              <a:rPr lang="de-DE" dirty="0"/>
              <a:t>Wieso kann dieses Thema / diese Aufgabe / dieses Problem nicht im Rahmen des schulischen Alltags gelöst werden?</a:t>
            </a:r>
          </a:p>
          <a:p>
            <a:r>
              <a:rPr lang="de-DE" b="1" dirty="0"/>
              <a:t>Gab es früher schon Projekte, die dasselbe Thema / dieselbe Aufgabe / dasselbe Problem hatten und gescheitert sind? Woran sind sie gescheitert?</a:t>
            </a:r>
          </a:p>
          <a:p>
            <a:r>
              <a:rPr lang="de-DE" dirty="0"/>
              <a:t>Welche Auswirkungen hat es, wenn das Projekt erfolgreich ist?</a:t>
            </a:r>
          </a:p>
          <a:p>
            <a:r>
              <a:rPr lang="de-DE" dirty="0"/>
              <a:t>Welche Auswirkungen hat es, wenn das Projekt scheitert? </a:t>
            </a:r>
          </a:p>
          <a:p>
            <a:r>
              <a:rPr lang="de-DE" b="1" dirty="0"/>
              <a:t>Wer sind die Betroffenen? </a:t>
            </a:r>
            <a:r>
              <a:rPr lang="de-DE" dirty="0"/>
              <a:t>Sind diese über mögliche Änderungen informiert worden? </a:t>
            </a:r>
          </a:p>
          <a:p>
            <a:r>
              <a:rPr lang="de-DE" dirty="0"/>
              <a:t>Welche möglichen Widerstände gibt es gegen das Projekt? </a:t>
            </a:r>
          </a:p>
          <a:p>
            <a:r>
              <a:rPr lang="de-DE" b="1" dirty="0"/>
              <a:t>Wie sind die rechtlichen Rahmenbedingungen für das Projekt</a:t>
            </a:r>
            <a:r>
              <a:rPr lang="de-DE" dirty="0"/>
              <a:t>?</a:t>
            </a: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FD52640-28A9-DE73-E6BB-9847A6DF6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39</a:t>
            </a:fld>
            <a:endParaRPr lang="de-AT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1145B4E-BF59-8D53-36FF-1831EA7C7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202406"/>
            <a:ext cx="10367435" cy="979486"/>
          </a:xfrm>
        </p:spPr>
        <p:txBody>
          <a:bodyPr/>
          <a:lstStyle/>
          <a:p>
            <a:r>
              <a:rPr lang="de-AT" sz="3200" b="1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+mn-ea"/>
                <a:cs typeface="+mn-cs"/>
              </a:rPr>
              <a:t>Schritt 3: Ausgangssituation analysieren</a:t>
            </a:r>
          </a:p>
        </p:txBody>
      </p:sp>
    </p:spTree>
    <p:extLst>
      <p:ext uri="{BB962C8B-B14F-4D97-AF65-F5344CB8AC3E}">
        <p14:creationId xmlns:p14="http://schemas.microsoft.com/office/powerpoint/2010/main" val="16969772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44886BE-09D4-56F1-955B-F7D74A849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980728"/>
            <a:ext cx="11233248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b="1" dirty="0"/>
              <a:t>Eine gute Zielformulierung ist demnach:</a:t>
            </a:r>
          </a:p>
          <a:p>
            <a:r>
              <a:rPr lang="de-DE" b="1" dirty="0"/>
              <a:t>Spezifisch und konkret </a:t>
            </a:r>
            <a:r>
              <a:rPr lang="de-DE" dirty="0"/>
              <a:t>(d. h. klar und eindeutig): Was soll genau erreicht werden?  </a:t>
            </a:r>
          </a:p>
          <a:p>
            <a:r>
              <a:rPr lang="de-DE" b="1" dirty="0"/>
              <a:t>Messbar: </a:t>
            </a:r>
            <a:r>
              <a:rPr lang="de-DE" dirty="0"/>
              <a:t>Woran stellen wir fest, dass das Ziel erreicht wurde? Wie messen wir das? </a:t>
            </a:r>
          </a:p>
          <a:p>
            <a:r>
              <a:rPr lang="de-DE" b="1" dirty="0"/>
              <a:t>Attraktiv: </a:t>
            </a:r>
            <a:r>
              <a:rPr lang="de-DE" dirty="0"/>
              <a:t>Ist das Ziel motivierend formuliert? Ist es angemessen? </a:t>
            </a:r>
          </a:p>
          <a:p>
            <a:r>
              <a:rPr lang="de-DE" b="1" dirty="0"/>
              <a:t>Realistisch: </a:t>
            </a:r>
            <a:r>
              <a:rPr lang="de-DE" dirty="0"/>
              <a:t>Ist das Ziel mit den gegebenen Ressourcen in der gegebenen Zeit erreichbar? </a:t>
            </a:r>
          </a:p>
          <a:p>
            <a:r>
              <a:rPr lang="de-DE" b="1" dirty="0"/>
              <a:t>Terminiert</a:t>
            </a:r>
            <a:r>
              <a:rPr lang="de-DE" dirty="0"/>
              <a:t> (d.h. zeitlich begrenzt): Bis wann genau soll das Ziel erreicht sein?</a:t>
            </a:r>
          </a:p>
          <a:p>
            <a:pPr marL="0" indent="0">
              <a:buNone/>
            </a:pPr>
            <a:r>
              <a:rPr lang="de-DE" dirty="0"/>
              <a:t>Zusätzlich zum </a:t>
            </a:r>
            <a:r>
              <a:rPr lang="de-DE" dirty="0" err="1"/>
              <a:t>SMARTen</a:t>
            </a:r>
            <a:r>
              <a:rPr lang="de-DE" dirty="0"/>
              <a:t> Projektziel müssen die Projektergebnisse bzw. -produkte festgelegt werden.</a:t>
            </a:r>
          </a:p>
          <a:p>
            <a:pPr marL="0" indent="0">
              <a:buNone/>
            </a:pPr>
            <a:r>
              <a:rPr lang="de-DE" dirty="0"/>
              <a:t>Häufig ist es sinnvoll, auch „</a:t>
            </a:r>
            <a:r>
              <a:rPr lang="de-DE" b="1" dirty="0"/>
              <a:t>Nicht-Ziele</a:t>
            </a:r>
            <a:r>
              <a:rPr lang="de-DE" dirty="0"/>
              <a:t>“ zu definieren, um ein Ausufern des Projektumfangs zu verhindern, etwaige Graubereiche auszublenden und das Projekt klar abzugrenzen.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FD52640-28A9-DE73-E6BB-9847A6DF6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40</a:t>
            </a:fld>
            <a:endParaRPr lang="de-AT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1145B4E-BF59-8D53-36FF-1831EA7C7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202406"/>
            <a:ext cx="11593288" cy="979486"/>
          </a:xfrm>
        </p:spPr>
        <p:txBody>
          <a:bodyPr/>
          <a:lstStyle/>
          <a:p>
            <a:r>
              <a:rPr lang="de-DE" sz="3200" b="1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ea typeface="+mn-ea"/>
                <a:cs typeface="+mn-cs"/>
              </a:rPr>
              <a:t>Schritt 4: Projektziele und angestrebte Projektergebnisse festlegen</a:t>
            </a:r>
            <a:endParaRPr lang="de-AT" sz="3200" b="1" dirty="0">
              <a:solidFill>
                <a:srgbClr val="FF0000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2826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70C127-6FD9-E420-F5DF-9A26AA689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41</a:t>
            </a:fld>
            <a:endParaRPr lang="de-AT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ED186E1-D982-8E63-6E86-B1BE4F83DF0C}"/>
              </a:ext>
            </a:extLst>
          </p:cNvPr>
          <p:cNvSpPr txBox="1"/>
          <p:nvPr/>
        </p:nvSpPr>
        <p:spPr>
          <a:xfrm>
            <a:off x="623392" y="136524"/>
            <a:ext cx="12385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Schritt 5: Ressourcen klären </a:t>
            </a:r>
            <a:r>
              <a:rPr lang="de-AT" sz="2400" b="1" dirty="0">
                <a:solidFill>
                  <a:srgbClr val="FF0000"/>
                </a:solidFill>
              </a:rPr>
              <a:t>– Personen/Zeit/Budget/Infrastruktur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7F7A3AD-5DB2-9150-AC7C-986DB70E51B3}"/>
              </a:ext>
            </a:extLst>
          </p:cNvPr>
          <p:cNvSpPr txBox="1"/>
          <p:nvPr/>
        </p:nvSpPr>
        <p:spPr>
          <a:xfrm>
            <a:off x="166664" y="814139"/>
            <a:ext cx="12025336" cy="5693866"/>
          </a:xfrm>
          <a:prstGeom prst="rect">
            <a:avLst/>
          </a:prstGeom>
          <a:solidFill>
            <a:srgbClr val="FDFEDA"/>
          </a:solidFill>
        </p:spPr>
        <p:txBody>
          <a:bodyPr wrap="square" rtlCol="0">
            <a:spAutoFit/>
          </a:bodyPr>
          <a:lstStyle/>
          <a:p>
            <a:r>
              <a:rPr lang="de-DE" sz="2800" b="1" dirty="0"/>
              <a:t>Es ist zu überlegen:</a:t>
            </a:r>
          </a:p>
          <a:p>
            <a:endParaRPr lang="de-DE" sz="2800" b="1" dirty="0"/>
          </a:p>
          <a:p>
            <a:r>
              <a:rPr lang="de-DE" sz="2800" b="1" dirty="0"/>
              <a:t>welche </a:t>
            </a:r>
            <a:r>
              <a:rPr lang="de-DE" sz="2800" b="1" dirty="0">
                <a:solidFill>
                  <a:srgbClr val="FF0000"/>
                </a:solidFill>
              </a:rPr>
              <a:t>personellen, zeitlichen und materiellen Ressourcen </a:t>
            </a:r>
            <a:r>
              <a:rPr lang="de-DE" sz="2800" b="1" dirty="0"/>
              <a:t>für das Projekt zur Verfügung stehen.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Welche Personen mit welchen Kompetenzen können </a:t>
            </a:r>
            <a:r>
              <a:rPr lang="de-DE" sz="2800" b="1" dirty="0"/>
              <a:t>über das Projektteam hinaus</a:t>
            </a:r>
            <a:r>
              <a:rPr lang="de-DE" sz="2800" dirty="0"/>
              <a:t> am Projekt mitarbeiten?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Wie viel </a:t>
            </a:r>
            <a:r>
              <a:rPr lang="de-DE" sz="2800" b="1" dirty="0">
                <a:solidFill>
                  <a:srgbClr val="FF0000"/>
                </a:solidFill>
              </a:rPr>
              <a:t>Arbeitszeit und Budget </a:t>
            </a:r>
            <a:r>
              <a:rPr lang="de-DE" sz="2800" dirty="0"/>
              <a:t>werden dem gesamten Projekt eingeräumt?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Welche </a:t>
            </a:r>
            <a:r>
              <a:rPr lang="de-DE" sz="2800" b="1" dirty="0"/>
              <a:t>Infrastruktur</a:t>
            </a:r>
            <a:r>
              <a:rPr lang="de-DE" sz="2800" dirty="0"/>
              <a:t> kann genutzt werden? (Räume, Kopierer, Software etc.)</a:t>
            </a:r>
          </a:p>
          <a:p>
            <a:endParaRPr lang="de-DE" sz="2800" dirty="0"/>
          </a:p>
          <a:p>
            <a:r>
              <a:rPr lang="de-DE" sz="2800" dirty="0"/>
              <a:t>Die Klärung der Ressourcen ist sehr wichtig für den weiteren Projektverlauf. </a:t>
            </a:r>
          </a:p>
          <a:p>
            <a:endParaRPr lang="de-DE" sz="2800" dirty="0"/>
          </a:p>
          <a:p>
            <a:r>
              <a:rPr lang="de-DE" sz="2800" b="1" dirty="0"/>
              <a:t>Vor allem die Zeit, die die Mitglieder des Projektteams in das Projekt investieren können und sollen, muss geklärt werden.</a:t>
            </a:r>
          </a:p>
        </p:txBody>
      </p:sp>
    </p:spTree>
    <p:extLst>
      <p:ext uri="{BB962C8B-B14F-4D97-AF65-F5344CB8AC3E}">
        <p14:creationId xmlns:p14="http://schemas.microsoft.com/office/powerpoint/2010/main" val="23004504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F195A59-8500-9CB5-5DEB-C3CF2B601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42</a:t>
            </a:fld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E1663EB-E8FA-D52D-AE81-6DD3DFEF5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19" y="90542"/>
            <a:ext cx="3757032" cy="169176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EA24325-6F7F-E067-D613-5FDEEFFC1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44" y="1108031"/>
            <a:ext cx="4639320" cy="196565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A158DCB-4242-A79B-B3E8-B5274E319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0" y="2564904"/>
            <a:ext cx="7632848" cy="347968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33850BF-36AD-445C-BC98-15221AA51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245" y="5714666"/>
            <a:ext cx="6912770" cy="111134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857274D-23F6-90AF-2805-639F1BECE9FA}"/>
              </a:ext>
            </a:extLst>
          </p:cNvPr>
          <p:cNvSpPr txBox="1"/>
          <p:nvPr/>
        </p:nvSpPr>
        <p:spPr>
          <a:xfrm>
            <a:off x="34680" y="1751293"/>
            <a:ext cx="61032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hlinkClick r:id="rId6"/>
              </a:rPr>
              <a:t>www.qms.at</a:t>
            </a:r>
          </a:p>
          <a:p>
            <a:r>
              <a:rPr lang="de-DE" sz="2000" b="1" dirty="0">
                <a:hlinkClick r:id="rId6"/>
              </a:rPr>
              <a:t>LINK: Projektauftrag_Vorlage.docx (live.com)</a:t>
            </a:r>
            <a:endParaRPr lang="de-AT" sz="2000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130AB66-2227-5C29-6EC0-BAA65F4F4DFE}"/>
              </a:ext>
            </a:extLst>
          </p:cNvPr>
          <p:cNvSpPr txBox="1"/>
          <p:nvPr/>
        </p:nvSpPr>
        <p:spPr>
          <a:xfrm>
            <a:off x="8040119" y="3270166"/>
            <a:ext cx="3640868" cy="2123658"/>
          </a:xfrm>
          <a:prstGeom prst="rect">
            <a:avLst/>
          </a:prstGeom>
          <a:solidFill>
            <a:srgbClr val="FDFEDA"/>
          </a:solidFill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C00000"/>
                </a:solidFill>
              </a:rPr>
              <a:t>Konkretes Praxisbeispiel:</a:t>
            </a:r>
            <a:endParaRPr lang="de-DE" b="1" dirty="0"/>
          </a:p>
          <a:p>
            <a:r>
              <a:rPr lang="de-DE" sz="2000" b="1" dirty="0"/>
              <a:t>Projekt: Planung, Organisation, </a:t>
            </a:r>
          </a:p>
          <a:p>
            <a:r>
              <a:rPr lang="de-DE" sz="2000" b="1" dirty="0"/>
              <a:t>Durchführung und Evaluation </a:t>
            </a:r>
          </a:p>
          <a:p>
            <a:r>
              <a:rPr lang="de-DE" sz="2000" b="1" dirty="0"/>
              <a:t>der Abschlussreise der Klasse </a:t>
            </a:r>
          </a:p>
          <a:p>
            <a:r>
              <a:rPr lang="de-DE" sz="2000" b="1" dirty="0"/>
              <a:t>Im Schuljahr 20../.. </a:t>
            </a:r>
          </a:p>
          <a:p>
            <a:r>
              <a:rPr lang="de-DE" sz="2800" b="1" dirty="0">
                <a:solidFill>
                  <a:srgbClr val="C00000"/>
                </a:solidFill>
              </a:rPr>
              <a:t>Der Projektauftrag</a:t>
            </a:r>
            <a:endParaRPr lang="de-AT" sz="2800" b="1" dirty="0">
              <a:solidFill>
                <a:srgbClr val="C00000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68CA3FD-A8A9-A8C7-42DA-274462FA9F55}"/>
              </a:ext>
            </a:extLst>
          </p:cNvPr>
          <p:cNvSpPr txBox="1"/>
          <p:nvPr/>
        </p:nvSpPr>
        <p:spPr>
          <a:xfrm>
            <a:off x="4139385" y="138189"/>
            <a:ext cx="79160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Schritt 6: Projektauftrag formulieren und freigeben </a:t>
            </a:r>
            <a:endParaRPr lang="de-AT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023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92BBDB6-1B3F-441E-55E9-42D6209EF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43</a:t>
            </a:fld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2C9648-FE3B-B9AE-A4BB-7C44E64C5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108" y="79284"/>
            <a:ext cx="6505575" cy="28384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9928CF6-7DB8-6C84-F1AB-4FEA85BFD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" y="3060023"/>
            <a:ext cx="6477000" cy="334327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659BB34-73BC-6BD4-9D2D-41EF4DD40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053" y="143489"/>
            <a:ext cx="5472608" cy="50192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3B2331C-1204-CB4E-35F2-F8E65B94C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257" y="821764"/>
            <a:ext cx="4933355" cy="30787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1703615-614E-4875-60FD-E1FAEDD3C4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8257" y="1140161"/>
            <a:ext cx="5472608" cy="92810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2CDB238-6FDF-E9D3-7010-8ADC2666F0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6491" y="2099082"/>
            <a:ext cx="5392944" cy="1779594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FAECEA16-0D72-B14E-3D9D-0365F6D60083}"/>
              </a:ext>
            </a:extLst>
          </p:cNvPr>
          <p:cNvSpPr txBox="1"/>
          <p:nvPr/>
        </p:nvSpPr>
        <p:spPr>
          <a:xfrm>
            <a:off x="6063791" y="4080430"/>
            <a:ext cx="6098344" cy="1692771"/>
          </a:xfrm>
          <a:prstGeom prst="rect">
            <a:avLst/>
          </a:prstGeom>
          <a:solidFill>
            <a:srgbClr val="FDFEDA"/>
          </a:solidFill>
        </p:spPr>
        <p:txBody>
          <a:bodyPr wrap="square">
            <a:spAutoFit/>
          </a:bodyPr>
          <a:lstStyle/>
          <a:p>
            <a:r>
              <a:rPr lang="de-AT" sz="2800" b="1" dirty="0">
                <a:solidFill>
                  <a:srgbClr val="C00000"/>
                </a:solidFill>
              </a:rPr>
              <a:t>Individualphase – Arbeitsauftrag:</a:t>
            </a:r>
          </a:p>
          <a:p>
            <a:endParaRPr lang="de-AT" b="1" dirty="0">
              <a:solidFill>
                <a:srgbClr val="00B050"/>
              </a:solidFill>
            </a:endParaRPr>
          </a:p>
          <a:p>
            <a:endParaRPr lang="de-AT" b="1" dirty="0">
              <a:solidFill>
                <a:srgbClr val="00B050"/>
              </a:solidFill>
            </a:endParaRPr>
          </a:p>
          <a:p>
            <a:r>
              <a:rPr lang="de-AT" sz="2000" b="1" dirty="0"/>
              <a:t>Öffnen Sie den Projektauftrag und lesen Sie den Projektauftrag durch.</a:t>
            </a:r>
            <a:endParaRPr lang="de-AT" sz="2000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F15D802A-91EC-D3CB-BF1C-B5FE1B2237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1609" y="4665555"/>
            <a:ext cx="5506649" cy="36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977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44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>
                <a:solidFill>
                  <a:srgbClr val="E95F5F"/>
                </a:solidFill>
              </a:rPr>
              <a:t>Der Schulentwicklungsplan im QMS Teil 2: Projektplanung und Evaluation | 08.03.2023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002105"/>
            <a:ext cx="8628959" cy="485379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87A2861-8D79-2BC2-0AD9-EA0FD9191EC2}"/>
              </a:ext>
            </a:extLst>
          </p:cNvPr>
          <p:cNvSpPr txBox="1"/>
          <p:nvPr/>
        </p:nvSpPr>
        <p:spPr>
          <a:xfrm>
            <a:off x="1437968" y="247519"/>
            <a:ext cx="5348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Schritt 7: Projektplan erstellen</a:t>
            </a:r>
          </a:p>
        </p:txBody>
      </p:sp>
    </p:spTree>
    <p:extLst>
      <p:ext uri="{BB962C8B-B14F-4D97-AF65-F5344CB8AC3E}">
        <p14:creationId xmlns:p14="http://schemas.microsoft.com/office/powerpoint/2010/main" val="13247134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45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>
                <a:solidFill>
                  <a:srgbClr val="E95F5F"/>
                </a:solidFill>
              </a:rPr>
              <a:t>Der Schulentwicklungsplan im QMS Teil 2: Projektplanung und Evaluation | 08.03.2023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87A2861-8D79-2BC2-0AD9-EA0FD9191EC2}"/>
              </a:ext>
            </a:extLst>
          </p:cNvPr>
          <p:cNvSpPr txBox="1"/>
          <p:nvPr/>
        </p:nvSpPr>
        <p:spPr>
          <a:xfrm>
            <a:off x="1775520" y="146439"/>
            <a:ext cx="8245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Schritt 7: Projektplan erstellen - Aufgabenpakte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C581BAA-3E85-9E59-DCA4-12BE4FE8E1F7}"/>
              </a:ext>
            </a:extLst>
          </p:cNvPr>
          <p:cNvSpPr txBox="1"/>
          <p:nvPr/>
        </p:nvSpPr>
        <p:spPr>
          <a:xfrm>
            <a:off x="263352" y="858088"/>
            <a:ext cx="117373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Das Projekt wird dabei in </a:t>
            </a:r>
            <a:r>
              <a:rPr lang="de-DE" sz="2000" b="1" dirty="0">
                <a:solidFill>
                  <a:srgbClr val="FF0000"/>
                </a:solidFill>
              </a:rPr>
              <a:t>Aktivitäten gegliedert</a:t>
            </a:r>
            <a:r>
              <a:rPr lang="de-DE" sz="2000" dirty="0"/>
              <a:t>, die zur Erreichung des Projektziels gesetzt werden.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Was ist alles zu tun, um das Projektziel zu erreichen?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Aktivitäten werden gebündelt und in „</a:t>
            </a:r>
            <a:r>
              <a:rPr lang="de-DE" sz="2000" b="1" dirty="0"/>
              <a:t>Arbeitspakete</a:t>
            </a:r>
            <a:r>
              <a:rPr lang="de-DE" sz="2000" dirty="0"/>
              <a:t>“ (AP) zusammengefasst.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Jedem </a:t>
            </a:r>
            <a:r>
              <a:rPr lang="de-DE" sz="2000" b="1" dirty="0"/>
              <a:t>Arbeitspaket wird eine Person </a:t>
            </a:r>
            <a:r>
              <a:rPr lang="de-DE" sz="2000" dirty="0"/>
              <a:t>zugeordnet, die für die Erledigung verantwortlich ist.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Die Aufgabenstellung eines Arbeitspaketes ist so klar, dass diese Person autonom und ohne viel Rücksprache daran arbeiten kann.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Die Übersicht über die Arbeitspakete nennt man „</a:t>
            </a:r>
            <a:r>
              <a:rPr lang="de-DE" sz="2000" b="1" dirty="0">
                <a:solidFill>
                  <a:srgbClr val="FF0000"/>
                </a:solidFill>
              </a:rPr>
              <a:t>Projektstrukturplan</a:t>
            </a:r>
            <a:r>
              <a:rPr lang="de-DE" sz="2000" dirty="0"/>
              <a:t>“ (PSP).</a:t>
            </a:r>
          </a:p>
          <a:p>
            <a:endParaRPr lang="de-DE" sz="2000" dirty="0"/>
          </a:p>
          <a:p>
            <a:r>
              <a:rPr lang="de-DE" sz="2000" dirty="0"/>
              <a:t>Eine Minimalvariante eines Projektstrukturplans kann mit Kärtchen auf einer Pinnwand festgehalten werden.  Größere Projekte werden in Hauptaufgaben (HA) gegliedert und diese dann in Arbeitspakete unterteilt. </a:t>
            </a:r>
            <a:endParaRPr lang="de-AT" sz="20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6F878C5-7F96-1CBB-EE57-F4A34F93B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826" y="4356778"/>
            <a:ext cx="4032448" cy="242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672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19ECA70-F551-1B6C-2A64-27C711D9C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46</a:t>
            </a:fld>
            <a:endParaRPr lang="de-AT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0AF61AC-E2BB-6F3D-7E9F-ADB6A804D689}"/>
              </a:ext>
            </a:extLst>
          </p:cNvPr>
          <p:cNvSpPr txBox="1"/>
          <p:nvPr/>
        </p:nvSpPr>
        <p:spPr>
          <a:xfrm>
            <a:off x="551384" y="163817"/>
            <a:ext cx="10729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C00000"/>
                </a:solidFill>
              </a:rPr>
              <a:t>Die Aktivitätenliste – Schritte zur Findung der Arbeitspakete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07AA8BA-5ECD-6E42-B355-4F5C48DEC225}"/>
              </a:ext>
            </a:extLst>
          </p:cNvPr>
          <p:cNvSpPr txBox="1"/>
          <p:nvPr/>
        </p:nvSpPr>
        <p:spPr>
          <a:xfrm>
            <a:off x="407368" y="727834"/>
            <a:ext cx="11377264" cy="7441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b="1" dirty="0"/>
              <a:t>Was ist alles zu tun, um das Projektziel zu erreichen?</a:t>
            </a:r>
          </a:p>
          <a:p>
            <a:r>
              <a:rPr lang="de-DE" sz="2800" b="1" dirty="0"/>
              <a:t>Mögliche Vorgangsweisen:</a:t>
            </a:r>
          </a:p>
          <a:p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AT" sz="2800" dirty="0"/>
              <a:t>Den Ausgangspunkt für die Gestaltung der Projektinstrumente stellt die Erstellung einer Aktivitätenliste dar.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AT" sz="2800" dirty="0"/>
              <a:t>Es werden allen notwendigen Aufgaben und Tätigkeiten spontan und ohne Reihung in dieser Aktivitätenliste erfasst.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AT" sz="2800" dirty="0"/>
              <a:t>Die Ideensammlung kann alleine oder gemeinsam mit dem Projektteam z.B. durch Moderationskärtchen analog auf einem Plakat oder mit Hilfe einer digitalen Pinwand etc. erfolgen.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AT" sz="2800" dirty="0"/>
              <a:t>Anschließend werden die aufgelisteten Aktivitäten zusammengefasst, in Hauptaufgaben (HP) gegliedert und in einzelne Aufgabenpakete (AP) zerlegt – </a:t>
            </a:r>
            <a:r>
              <a:rPr lang="de-AT" sz="2800" b="1" dirty="0">
                <a:solidFill>
                  <a:srgbClr val="C00000"/>
                </a:solidFill>
              </a:rPr>
              <a:t>Erstellung des Projektstrukturplanes (PSP)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de-AT" sz="2800" dirty="0"/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497003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47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>
                <a:solidFill>
                  <a:srgbClr val="E95F5F"/>
                </a:solidFill>
              </a:rPr>
              <a:t>Der Schulentwicklungsplan im QMS Teil 2: Projektplanung und Evaluation | 08.03.2023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87A2861-8D79-2BC2-0AD9-EA0FD9191EC2}"/>
              </a:ext>
            </a:extLst>
          </p:cNvPr>
          <p:cNvSpPr txBox="1"/>
          <p:nvPr/>
        </p:nvSpPr>
        <p:spPr>
          <a:xfrm>
            <a:off x="2351584" y="136524"/>
            <a:ext cx="7674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Schritt 7: Projektplan erstellen - Zeitplanung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C581BAA-3E85-9E59-DCA4-12BE4FE8E1F7}"/>
              </a:ext>
            </a:extLst>
          </p:cNvPr>
          <p:cNvSpPr txBox="1"/>
          <p:nvPr/>
        </p:nvSpPr>
        <p:spPr>
          <a:xfrm>
            <a:off x="113674" y="805269"/>
            <a:ext cx="119646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Im nächsten Schritt werden die </a:t>
            </a:r>
            <a:r>
              <a:rPr lang="de-DE" sz="2400" b="1" dirty="0">
                <a:solidFill>
                  <a:srgbClr val="FF0000"/>
                </a:solidFill>
              </a:rPr>
              <a:t>Arbeitspakete in eine zeitliche Reihenfolge </a:t>
            </a:r>
            <a:r>
              <a:rPr lang="de-DE" sz="2400" b="1" dirty="0"/>
              <a:t>gebracht: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Bis wann ist etwas zu erledigen?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Hängen Arbeitspakete voneinander ab?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Wann können Arbeitspakete zeitgleich beginnen?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Wieviel Zeit beansprucht die Bearbeitung der einzelnen Arbeitspakete?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Berücksichtigung wichtiger Termine -  z.B. Ferien, Prüfungszeiten etc. </a:t>
            </a:r>
          </a:p>
          <a:p>
            <a:endParaRPr lang="de-DE" sz="2200" dirty="0"/>
          </a:p>
          <a:p>
            <a:r>
              <a:rPr lang="de-DE" sz="2200" dirty="0"/>
              <a:t>Das Ergebnis dieser Überlegungen nennt man „</a:t>
            </a:r>
            <a:r>
              <a:rPr lang="de-DE" sz="2200" b="1" dirty="0">
                <a:solidFill>
                  <a:srgbClr val="FF0000"/>
                </a:solidFill>
              </a:rPr>
              <a:t>Projektablaufplan</a:t>
            </a:r>
            <a:r>
              <a:rPr lang="de-DE" sz="2200" dirty="0"/>
              <a:t>“ (PAP). </a:t>
            </a:r>
          </a:p>
          <a:p>
            <a:r>
              <a:rPr lang="de-DE" sz="2200" dirty="0"/>
              <a:t>Er bringt – vereinfacht gesagt – die Arbeitspakete des Projektstrukturplans in eine zeitliche Reihenfolge. </a:t>
            </a:r>
            <a:endParaRPr lang="de-AT" sz="22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02CE26B-869D-6EAB-C51A-7F0A8713B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5" y="4171880"/>
            <a:ext cx="7632848" cy="250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343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BE36981-F9F7-D7BC-3B88-E1335603E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48</a:t>
            </a:fld>
            <a:endParaRPr lang="de-AT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F602053-46EC-A006-BD74-61403E860323}"/>
              </a:ext>
            </a:extLst>
          </p:cNvPr>
          <p:cNvSpPr txBox="1"/>
          <p:nvPr/>
        </p:nvSpPr>
        <p:spPr>
          <a:xfrm>
            <a:off x="6312024" y="2780928"/>
            <a:ext cx="5622687" cy="3539430"/>
          </a:xfrm>
          <a:prstGeom prst="rect">
            <a:avLst/>
          </a:prstGeom>
          <a:solidFill>
            <a:srgbClr val="FDFEDA"/>
          </a:solidFill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C00000"/>
                </a:solidFill>
              </a:rPr>
              <a:t>Konkretes Praxisbeispiel:</a:t>
            </a:r>
            <a:endParaRPr lang="de-DE" sz="3200" b="1" dirty="0"/>
          </a:p>
          <a:p>
            <a:r>
              <a:rPr lang="de-DE" sz="1800" b="1" dirty="0"/>
              <a:t>Projekt: Planung, Organisation, </a:t>
            </a:r>
          </a:p>
          <a:p>
            <a:r>
              <a:rPr lang="de-DE" sz="1800" b="1" dirty="0"/>
              <a:t>Durchführung und Evaluation </a:t>
            </a:r>
          </a:p>
          <a:p>
            <a:r>
              <a:rPr lang="de-DE" sz="1800" b="1" dirty="0"/>
              <a:t>der Abschlussreise der Klasse </a:t>
            </a:r>
          </a:p>
          <a:p>
            <a:r>
              <a:rPr lang="de-DE" b="1" dirty="0"/>
              <a:t>i</a:t>
            </a:r>
            <a:r>
              <a:rPr lang="de-DE" sz="1800" b="1" dirty="0"/>
              <a:t>m Schuljahr 20../.. </a:t>
            </a:r>
          </a:p>
          <a:p>
            <a:r>
              <a:rPr lang="de-DE" sz="2400" b="1" dirty="0">
                <a:solidFill>
                  <a:srgbClr val="004D5A"/>
                </a:solidFill>
              </a:rPr>
              <a:t>Die Projektmanagementinstrument: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C00000"/>
                </a:solidFill>
              </a:rPr>
              <a:t>Balkendiagramm – Projektablaufplan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C00000"/>
                </a:solidFill>
              </a:rPr>
              <a:t>Projektstrukturplan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C00000"/>
                </a:solidFill>
              </a:rPr>
              <a:t>Meilensteinplan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C00000"/>
                </a:solidFill>
              </a:rPr>
              <a:t>Einzelnes Arbeitspaket - Muster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3F76BD8-EF84-8508-A151-32379C3D0CE6}"/>
              </a:ext>
            </a:extLst>
          </p:cNvPr>
          <p:cNvSpPr txBox="1"/>
          <p:nvPr/>
        </p:nvSpPr>
        <p:spPr>
          <a:xfrm>
            <a:off x="695400" y="476672"/>
            <a:ext cx="6336704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200" b="1" dirty="0">
                <a:solidFill>
                  <a:srgbClr val="C00000"/>
                </a:solidFill>
              </a:rPr>
              <a:t>Arbeitsauftrag:</a:t>
            </a:r>
            <a:endParaRPr lang="de-AT" sz="3200" b="1" dirty="0">
              <a:solidFill>
                <a:srgbClr val="00B050"/>
              </a:solidFill>
            </a:endParaRPr>
          </a:p>
          <a:p>
            <a:endParaRPr lang="de-AT" b="1" dirty="0">
              <a:solidFill>
                <a:srgbClr val="00B050"/>
              </a:solidFill>
            </a:endParaRPr>
          </a:p>
          <a:p>
            <a:endParaRPr lang="de-AT" b="1" dirty="0">
              <a:solidFill>
                <a:srgbClr val="00B050"/>
              </a:solidFill>
            </a:endParaRPr>
          </a:p>
          <a:p>
            <a:r>
              <a:rPr lang="de-AT" sz="2400" b="1" dirty="0"/>
              <a:t>Öffnen Sie die Excel Datei öffnen Sie die einzelnen Tabellen und verschaffen Sie</a:t>
            </a:r>
          </a:p>
          <a:p>
            <a:r>
              <a:rPr lang="de-AT" sz="2400" b="1" dirty="0"/>
              <a:t>sich einen Überblick über:</a:t>
            </a:r>
          </a:p>
          <a:p>
            <a:endParaRPr lang="de-AT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b="1" dirty="0"/>
              <a:t>Das Balkendiagramm – PAP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b="1" dirty="0"/>
              <a:t>Den Projektstrukturplan – PSP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b="1" dirty="0"/>
              <a:t>Den Meilensteinplan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b="1" dirty="0"/>
              <a:t>Muster – Arbeitspaket</a:t>
            </a:r>
          </a:p>
          <a:p>
            <a:endParaRPr lang="de-AT" b="1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0A6DE11-C776-8D7E-A018-B963309F4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1124744"/>
            <a:ext cx="4514850" cy="23812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8BE5C00-31D3-7D00-84E5-95ECFB0D3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36460"/>
            <a:ext cx="3333034" cy="96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68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4</a:t>
            </a:fld>
            <a:endParaRPr lang="de-AT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07FF840-6FE3-CB7A-5E53-7C8AB47E5889}"/>
              </a:ext>
            </a:extLst>
          </p:cNvPr>
          <p:cNvSpPr txBox="1"/>
          <p:nvPr/>
        </p:nvSpPr>
        <p:spPr>
          <a:xfrm>
            <a:off x="4168877" y="-30750"/>
            <a:ext cx="63656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4000" b="1" dirty="0">
                <a:solidFill>
                  <a:srgbClr val="FF0000"/>
                </a:solidFill>
              </a:rPr>
              <a:t>Themenübersicht 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C3792A5-C5B8-C107-6FF0-CFA6A25DC0A5}"/>
              </a:ext>
            </a:extLst>
          </p:cNvPr>
          <p:cNvSpPr txBox="1"/>
          <p:nvPr/>
        </p:nvSpPr>
        <p:spPr>
          <a:xfrm>
            <a:off x="508406" y="1168212"/>
            <a:ext cx="11707564" cy="53707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09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800" dirty="0"/>
              <a:t>Aufgabenprofile </a:t>
            </a:r>
          </a:p>
          <a:p>
            <a:pPr marL="609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800" dirty="0"/>
              <a:t>QR/PL/SEP/Q-Handbuch</a:t>
            </a:r>
          </a:p>
          <a:p>
            <a:pPr marL="609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800" dirty="0">
                <a:solidFill>
                  <a:srgbClr val="1F1114"/>
                </a:solidFill>
              </a:rPr>
              <a:t>Schulentwicklungsplan</a:t>
            </a:r>
          </a:p>
          <a:p>
            <a:pPr marL="1238400" lvl="1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AT" sz="2800" b="1" dirty="0"/>
              <a:t>Projektplan – Projektmanagement - Projektmanagementinstrumente</a:t>
            </a:r>
          </a:p>
          <a:p>
            <a:pPr marL="1238400" lvl="1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AT" sz="2800" b="1" dirty="0"/>
              <a:t>Evaluation von Projekten</a:t>
            </a:r>
          </a:p>
          <a:p>
            <a:pPr marL="609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800" b="1" dirty="0"/>
              <a:t>Vorstellung der Vorlagen, Checkliste etc.</a:t>
            </a:r>
          </a:p>
          <a:p>
            <a:pPr marL="609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800" dirty="0">
                <a:solidFill>
                  <a:srgbClr val="1F1114"/>
                </a:solidFill>
              </a:rPr>
              <a:t>IQES Plattform – Nutzung für Evaluationen und Feedback</a:t>
            </a:r>
          </a:p>
          <a:p>
            <a:pPr marL="609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sz="2800" dirty="0">
                <a:solidFill>
                  <a:srgbClr val="1F1114"/>
                </a:solidFill>
              </a:rPr>
              <a:t>Teamarbeit zur Umsetzung von Projekten am Schulstandort</a:t>
            </a:r>
          </a:p>
          <a:p>
            <a:pPr marL="0" indent="0">
              <a:buNone/>
            </a:pPr>
            <a:r>
              <a:rPr lang="de-AT" sz="2000" b="1" dirty="0">
                <a:solidFill>
                  <a:srgbClr val="1F1114"/>
                </a:solidFill>
              </a:rPr>
              <a:t>Verwendete Quellen: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800" dirty="0">
                <a:solidFill>
                  <a:srgbClr val="1F1114"/>
                </a:solidFill>
              </a:rPr>
              <a:t>QMS Website und Plattform IQES</a:t>
            </a:r>
          </a:p>
          <a:p>
            <a:pPr marL="324000">
              <a:spcAft>
                <a:spcPts val="600"/>
              </a:spcAft>
            </a:pPr>
            <a:endParaRPr lang="de-AT" sz="1800" dirty="0">
              <a:solidFill>
                <a:srgbClr val="1F1114"/>
              </a:solidFill>
            </a:endParaRPr>
          </a:p>
          <a:p>
            <a:pPr marL="324000">
              <a:spcAft>
                <a:spcPts val="600"/>
              </a:spcAft>
            </a:pPr>
            <a:endParaRPr lang="de-AT" sz="1800" dirty="0">
              <a:solidFill>
                <a:srgbClr val="1F1114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EED8704-DC7D-3258-4942-8ABF61041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02190"/>
            <a:ext cx="2430122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125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49</a:t>
            </a:fld>
            <a:endParaRPr lang="de-AT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87A2861-8D79-2BC2-0AD9-EA0FD9191EC2}"/>
              </a:ext>
            </a:extLst>
          </p:cNvPr>
          <p:cNvSpPr txBox="1"/>
          <p:nvPr/>
        </p:nvSpPr>
        <p:spPr>
          <a:xfrm>
            <a:off x="904033" y="336292"/>
            <a:ext cx="10383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rgbClr val="FF0000"/>
                </a:solidFill>
                <a:highlight>
                  <a:srgbClr val="C0C0C0"/>
                </a:highlight>
              </a:rPr>
              <a:t>Schritt 8: Festgelegte Arbeitspakete abarbeiten - Umsetzung</a:t>
            </a:r>
            <a:endParaRPr lang="de-AT" sz="3200" b="1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CE6E464-659A-4A80-DFA5-18C8A578A3BB}"/>
              </a:ext>
            </a:extLst>
          </p:cNvPr>
          <p:cNvSpPr txBox="1"/>
          <p:nvPr/>
        </p:nvSpPr>
        <p:spPr>
          <a:xfrm>
            <a:off x="335360" y="1717166"/>
            <a:ext cx="1100902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/>
              <a:t>Nun wird am Projekt gearbeitet:</a:t>
            </a:r>
          </a:p>
          <a:p>
            <a:endParaRPr lang="de-DE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Die Projektteammitglieder arbeiten selbständig an den Arbeitspaketen, für die sie verantwortlich sind.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Regelmäßig Besprechungen im Projektteam werden angehalten.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Berichterstattung über den Stand der einzelnen Arbeitspakete erfolgt.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Der Informationsfluss an alle Beteiligten ist sichergestellt.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Die Projektteamsitzungen dienen auch dem parallellaufenden Projektcontrolling.</a:t>
            </a:r>
            <a:endParaRPr lang="de-AT" sz="2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89E2F0F-92F9-9CCA-6CC7-C272F171C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70" y="5961056"/>
            <a:ext cx="2714038" cy="79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338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B20C6E-16B8-4850-4249-359BE3EC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660113"/>
            <a:ext cx="10367435" cy="1008087"/>
          </a:xfrm>
        </p:spPr>
        <p:txBody>
          <a:bodyPr/>
          <a:lstStyle/>
          <a:p>
            <a:r>
              <a:rPr lang="de-AT" dirty="0"/>
              <a:t>Beispiel 1: von den Maßnahmen zum Projektplan im SEP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620F84F-0232-EFFD-E8D8-352EC10F9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50</a:t>
            </a:fld>
            <a:endParaRPr lang="de-A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9283C80-1B0E-DB16-89C0-19129550BD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9" t="28933" r="14231" b="11080"/>
          <a:stretch/>
        </p:blipFill>
        <p:spPr>
          <a:xfrm>
            <a:off x="407368" y="1153988"/>
            <a:ext cx="8219530" cy="2166967"/>
          </a:xfrm>
          <a:prstGeom prst="rect">
            <a:avLst/>
          </a:prstGeom>
          <a:ln>
            <a:solidFill>
              <a:srgbClr val="1F1114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64A65C7-43CE-48F5-19AA-97AC9FE35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666"/>
          <a:stretch/>
        </p:blipFill>
        <p:spPr>
          <a:xfrm>
            <a:off x="3575720" y="3388921"/>
            <a:ext cx="8136904" cy="2967430"/>
          </a:xfrm>
          <a:prstGeom prst="rect">
            <a:avLst/>
          </a:prstGeom>
        </p:spPr>
      </p:pic>
      <p:sp>
        <p:nvSpPr>
          <p:cNvPr id="13" name="Pfeil: gebogen 12">
            <a:extLst>
              <a:ext uri="{FF2B5EF4-FFF2-40B4-BE49-F238E27FC236}">
                <a16:creationId xmlns:a16="http://schemas.microsoft.com/office/drawing/2014/main" id="{44E003E4-BE6D-A15B-F384-023B7FE6EBD4}"/>
              </a:ext>
            </a:extLst>
          </p:cNvPr>
          <p:cNvSpPr/>
          <p:nvPr/>
        </p:nvSpPr>
        <p:spPr>
          <a:xfrm flipV="1">
            <a:off x="2135560" y="3537046"/>
            <a:ext cx="1296144" cy="1620146"/>
          </a:xfrm>
          <a:prstGeom prst="bentArrow">
            <a:avLst>
              <a:gd name="adj1" fmla="val 6272"/>
              <a:gd name="adj2" fmla="val 11945"/>
              <a:gd name="adj3" fmla="val 25000"/>
              <a:gd name="adj4" fmla="val 175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E6A3771-1D28-8F59-9148-3784C885A73C}"/>
              </a:ext>
            </a:extLst>
          </p:cNvPr>
          <p:cNvSpPr/>
          <p:nvPr/>
        </p:nvSpPr>
        <p:spPr>
          <a:xfrm>
            <a:off x="263352" y="1556792"/>
            <a:ext cx="8568952" cy="4320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4A79BB5-BA13-31CD-D90F-D2875DFA8E9B}"/>
              </a:ext>
            </a:extLst>
          </p:cNvPr>
          <p:cNvSpPr/>
          <p:nvPr/>
        </p:nvSpPr>
        <p:spPr>
          <a:xfrm>
            <a:off x="3487361" y="4487571"/>
            <a:ext cx="8297271" cy="1936745"/>
          </a:xfrm>
          <a:prstGeom prst="rect">
            <a:avLst/>
          </a:prstGeom>
          <a:noFill/>
          <a:ln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9533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FD5696-FE22-9120-1878-C4EFF3497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Beispiel 2: Projektplan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ABAD2B5-8D01-E047-487A-7E3C1F1BF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51</a:t>
            </a:fld>
            <a:endParaRPr lang="de-AT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ECED493-E04F-3F95-06E9-A39C33AA9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" t="1023"/>
          <a:stretch/>
        </p:blipFill>
        <p:spPr>
          <a:xfrm>
            <a:off x="4295800" y="188640"/>
            <a:ext cx="6696051" cy="626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840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52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>
                <a:solidFill>
                  <a:srgbClr val="E95F5F"/>
                </a:solidFill>
              </a:rPr>
              <a:t>Der Schulentwicklungsplan im QMS Teil 2: Projektplanung und Evaluation | 08.03.2023</a:t>
            </a:r>
            <a:endParaRPr lang="de-AT" dirty="0">
              <a:solidFill>
                <a:srgbClr val="E95F5F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7088" t="5600" r="6289" b="6201"/>
          <a:stretch/>
        </p:blipFill>
        <p:spPr>
          <a:xfrm>
            <a:off x="1055441" y="259735"/>
            <a:ext cx="9936410" cy="569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095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FD5696-FE22-9120-1878-C4EFF3497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Beispiel 3: Projektstrukturplan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ABAD2B5-8D01-E047-487A-7E3C1F1BF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53</a:t>
            </a:fld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0D3EEDE-F17B-02CD-8E37-876D7C1FB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2500192"/>
            <a:ext cx="6452110" cy="2861823"/>
          </a:xfrm>
          <a:prstGeom prst="rect">
            <a:avLst/>
          </a:prstGeom>
        </p:spPr>
      </p:pic>
      <p:pic>
        <p:nvPicPr>
          <p:cNvPr id="8" name="Inhaltsplatzhalter 5">
            <a:extLst>
              <a:ext uri="{FF2B5EF4-FFF2-40B4-BE49-F238E27FC236}">
                <a16:creationId xmlns:a16="http://schemas.microsoft.com/office/drawing/2014/main" id="{FDA567C4-6E86-8478-DB24-86627E1D9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535" y="764704"/>
            <a:ext cx="4963105" cy="415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678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54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Beispiel Projektablaufplan für </a:t>
            </a:r>
            <a:r>
              <a:rPr lang="de-AT" dirty="0" err="1"/>
              <a:t>DigiSEP</a:t>
            </a:r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1575" t="28295" r="22038" b="10106"/>
          <a:stretch/>
        </p:blipFill>
        <p:spPr>
          <a:xfrm>
            <a:off x="263353" y="980728"/>
            <a:ext cx="11928648" cy="503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433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7062BFE-763D-3E1B-BA0E-B110DAC5F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55</a:t>
            </a:fld>
            <a:endParaRPr lang="de-AT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35ADB3A-16D8-6B30-F744-65294A6D0BB9}"/>
              </a:ext>
            </a:extLst>
          </p:cNvPr>
          <p:cNvSpPr txBox="1"/>
          <p:nvPr/>
        </p:nvSpPr>
        <p:spPr>
          <a:xfrm>
            <a:off x="133255" y="1717836"/>
            <a:ext cx="6456040" cy="2061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Video: D</a:t>
            </a:r>
            <a:r>
              <a:rPr lang="de-AT" sz="24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Projektstrukturplan - PSP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Erklärvideos zum Projektstrukturplan z.B.: </a:t>
            </a:r>
          </a:p>
          <a:p>
            <a:r>
              <a:rPr lang="de-AT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https://www.youtube.com/watch?v=mTgMiIMHpW0</a:t>
            </a:r>
            <a:r>
              <a:rPr lang="de-AT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AT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https://www.youtube.com/watch?v=VWp6W-KAQ-A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AT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https://www.youtube.com/watch?v=op1Y-9vcoWM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AT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AFCAC06-9CA0-6929-C0D8-D3FE9FDA3041}"/>
              </a:ext>
            </a:extLst>
          </p:cNvPr>
          <p:cNvSpPr txBox="1"/>
          <p:nvPr/>
        </p:nvSpPr>
        <p:spPr>
          <a:xfrm>
            <a:off x="86938" y="672631"/>
            <a:ext cx="9423597" cy="873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Video: </a:t>
            </a:r>
            <a:r>
              <a:rPr lang="de-AT" sz="24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Projektmanagement erklären </a:t>
            </a:r>
            <a:r>
              <a:rPr lang="de-AT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für alle Zielgruppen kurz und bündig</a:t>
            </a:r>
            <a:endParaRPr lang="de-AT" sz="1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https://www.youtube.com/watch?v=C0O4WJudmo0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78B6602-FE99-9221-BBDE-D4F6D57B5BAC}"/>
              </a:ext>
            </a:extLst>
          </p:cNvPr>
          <p:cNvSpPr txBox="1"/>
          <p:nvPr/>
        </p:nvSpPr>
        <p:spPr>
          <a:xfrm>
            <a:off x="6306440" y="1213521"/>
            <a:ext cx="6133512" cy="12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Video:  Arbeiten mit Terminen, Aufgaben, </a:t>
            </a:r>
            <a:r>
              <a:rPr lang="de-AT" sz="2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Meilensteinen</a:t>
            </a:r>
            <a:endParaRPr lang="de-AT" sz="2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https://www.youtube.com/watch?v=dVwDRioKmrg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FA8530-B51F-DDDF-02AA-A21AC66A3290}"/>
              </a:ext>
            </a:extLst>
          </p:cNvPr>
          <p:cNvSpPr txBox="1"/>
          <p:nvPr/>
        </p:nvSpPr>
        <p:spPr>
          <a:xfrm>
            <a:off x="112794" y="16130"/>
            <a:ext cx="11887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4D5A"/>
                </a:solidFill>
              </a:rPr>
              <a:t>Hilfreiche Videos zu den Instrumenten des Projektmanagements </a:t>
            </a:r>
            <a:r>
              <a:rPr lang="de-DE" sz="1200" b="1" dirty="0">
                <a:solidFill>
                  <a:srgbClr val="004D5A"/>
                </a:solidFill>
              </a:rPr>
              <a:t>Quelle: </a:t>
            </a:r>
            <a:r>
              <a:rPr lang="de-DE" sz="1200" b="1" dirty="0" err="1">
                <a:solidFill>
                  <a:srgbClr val="004D5A"/>
                </a:solidFill>
              </a:rPr>
              <a:t>Youtube</a:t>
            </a:r>
            <a:r>
              <a:rPr lang="de-DE" sz="1200" b="1" dirty="0">
                <a:solidFill>
                  <a:srgbClr val="004D5A"/>
                </a:solidFill>
              </a:rPr>
              <a:t> </a:t>
            </a:r>
            <a:endParaRPr lang="de-AT" sz="1200" b="1" dirty="0">
              <a:solidFill>
                <a:srgbClr val="004D5A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ED182AB-254F-1977-F734-D13A8AF86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6040" y="2599994"/>
            <a:ext cx="4086043" cy="1027976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9F72B31C-B328-26A5-17D3-38E2C38861DB}"/>
              </a:ext>
            </a:extLst>
          </p:cNvPr>
          <p:cNvSpPr txBox="1"/>
          <p:nvPr/>
        </p:nvSpPr>
        <p:spPr>
          <a:xfrm>
            <a:off x="6597105" y="4077072"/>
            <a:ext cx="5403551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400" b="1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Videos zum Balkendiagramm </a:t>
            </a:r>
          </a:p>
          <a:p>
            <a:r>
              <a:rPr lang="de-AT" sz="2400" b="1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Projektablauf - PAP</a:t>
            </a:r>
          </a:p>
          <a:p>
            <a:r>
              <a:rPr lang="de-AT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https://www.youtube.com/watch?v=U6CWY4bwzXc</a:t>
            </a: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https://www.youtube.com/watch?v=DRrfrX4vPXw</a:t>
            </a:r>
            <a:r>
              <a:rPr lang="de-A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https://www.youtube.com/watch?v=EVDuXXzl4ZY</a:t>
            </a:r>
            <a:endParaRPr lang="de-AT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AT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Gantt Diagramm mit Excel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AT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https://www.youtube.com/watch?v=fuFzUCuAYRk</a:t>
            </a:r>
            <a:endParaRPr lang="de-A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26599C7E-FE69-B292-C0D8-2B910AA1A9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9679" y="3480713"/>
            <a:ext cx="5767420" cy="132717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52B49B8-C234-6FF7-1E29-4F131263BF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9679" y="5209143"/>
            <a:ext cx="6106761" cy="151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490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56</a:t>
            </a:fld>
            <a:endParaRPr lang="de-AT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87A2861-8D79-2BC2-0AD9-EA0FD9191EC2}"/>
              </a:ext>
            </a:extLst>
          </p:cNvPr>
          <p:cNvSpPr txBox="1"/>
          <p:nvPr/>
        </p:nvSpPr>
        <p:spPr>
          <a:xfrm>
            <a:off x="623392" y="132371"/>
            <a:ext cx="9928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rgbClr val="FF0000"/>
                </a:solidFill>
                <a:highlight>
                  <a:srgbClr val="C0C0C0"/>
                </a:highlight>
              </a:rPr>
              <a:t>Schritt 9: Projektverlauf kontrollieren (Projektcontrolling)</a:t>
            </a:r>
            <a:endParaRPr lang="de-AT" sz="3200" b="1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CE6E464-659A-4A80-DFA5-18C8A578A3BB}"/>
              </a:ext>
            </a:extLst>
          </p:cNvPr>
          <p:cNvSpPr txBox="1"/>
          <p:nvPr/>
        </p:nvSpPr>
        <p:spPr>
          <a:xfrm>
            <a:off x="582897" y="859092"/>
            <a:ext cx="1100902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b="1" dirty="0"/>
              <a:t>Es wird in der Durchführungsphase laufend kontrolliert, ob die Projektplanung noch mit dem tatsächlichen Projektverlauf übereinstimmt (Soll-Ist-Analyse). 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Werden Termine eingehalten?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Stimmt die Qualität der (Teil-)Ergebnisse?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Kommt das Projektteam mit den geplanten (zeitlichen) Ressourcen aus</a:t>
            </a:r>
            <a:r>
              <a:rPr lang="de-DE" dirty="0"/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Welche Gegenmaßnahmen werden bei Abweichungen ergriffen?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Werden die Gegenmaßnahmen vom Projektteam eigenverantwortlich gesetzt oder ist die Einbeziehung der SL erforderlich?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Wie und von wem werden die Änderungen dokumentiert?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Information über die Änderungen an alle Beteiligte – veränderter Projektplan</a:t>
            </a:r>
          </a:p>
          <a:p>
            <a:r>
              <a:rPr lang="de-DE" dirty="0"/>
              <a:t> </a:t>
            </a:r>
          </a:p>
          <a:p>
            <a:r>
              <a:rPr lang="de-DE" sz="2400" b="1" dirty="0"/>
              <a:t>Projektcontrolling ist in erster Linie Aufgabe der Projektleitung und nicht der Schulleitung.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66890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57</a:t>
            </a:fld>
            <a:endParaRPr lang="de-AT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87A2861-8D79-2BC2-0AD9-EA0FD9191EC2}"/>
              </a:ext>
            </a:extLst>
          </p:cNvPr>
          <p:cNvSpPr txBox="1"/>
          <p:nvPr/>
        </p:nvSpPr>
        <p:spPr>
          <a:xfrm>
            <a:off x="767408" y="136524"/>
            <a:ext cx="9910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rgbClr val="FF0000"/>
                </a:solidFill>
                <a:highlight>
                  <a:srgbClr val="C0C0C0"/>
                </a:highlight>
              </a:rPr>
              <a:t>Schritt 10: Laufende Dokumentation und Kommunikation</a:t>
            </a:r>
            <a:endParaRPr lang="de-AT" sz="3200" b="1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CE6E464-659A-4A80-DFA5-18C8A578A3BB}"/>
              </a:ext>
            </a:extLst>
          </p:cNvPr>
          <p:cNvSpPr txBox="1"/>
          <p:nvPr/>
        </p:nvSpPr>
        <p:spPr>
          <a:xfrm>
            <a:off x="492880" y="721299"/>
            <a:ext cx="11206239" cy="5635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200" b="1" dirty="0"/>
              <a:t>Die Dokumentation erfolgt vor allem über Besprechungsprotokolle: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In Projektteamsitzungen werden die wesentlichen Projektfortschritte zusammengefasst und schriftlich festgehalten.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Gründe für Entscheidungen festzuhalten, erspart wiederholte Diskussionen zum selben Thema.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Besonders wichtig ist es, Abweichungen vom Projektplan zu verschriftlichen und auch zu begründen.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Die laufende Dokumentation sollte so umfassend wie nötig ausfallen, um Entscheidungen, Fortschritte und Ergebnisse des Projektteams transparent zu halten -  unnötigen Mehraufwand vermeiden!</a:t>
            </a:r>
          </a:p>
          <a:p>
            <a:endParaRPr lang="de-DE" sz="2200" dirty="0"/>
          </a:p>
          <a:p>
            <a:r>
              <a:rPr lang="de-DE" sz="2200" b="1" dirty="0"/>
              <a:t>Laufende Kommunikation über das Projekt beachten: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Die laufende Information des Kollegiums ist wichtig, damit ein Gefühl der Beteiligung erzeugt werden kann.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Die Projektergebnisse sollen schließlich in der gesamten Schule genutzt werden und nicht nur vom Projektteam</a:t>
            </a:r>
            <a:endParaRPr lang="de-AT" sz="2200" dirty="0"/>
          </a:p>
        </p:txBody>
      </p:sp>
    </p:spTree>
    <p:extLst>
      <p:ext uri="{BB962C8B-B14F-4D97-AF65-F5344CB8AC3E}">
        <p14:creationId xmlns:p14="http://schemas.microsoft.com/office/powerpoint/2010/main" val="7888462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dirty="0"/>
              <a:t>Evaluation meint das systematische Erfassen und Bewerten einer institutionellen Praxis – es handelt sich um Rückmeldungen auf der Ebene einer</a:t>
            </a:r>
            <a:r>
              <a:rPr lang="de-AT" b="1" dirty="0"/>
              <a:t> Organisation </a:t>
            </a:r>
            <a:r>
              <a:rPr lang="de-AT" dirty="0"/>
              <a:t>(Schule). </a:t>
            </a:r>
          </a:p>
          <a:p>
            <a:r>
              <a:rPr lang="de-AT" dirty="0"/>
              <a:t>Dabei werden z. B. Befragungen, Unterrichtsbeobachtungen, Gespräche und Interviews oder Kennzahlen im Sinne eines Monitorings eingesetzt. </a:t>
            </a:r>
          </a:p>
          <a:p>
            <a:r>
              <a:rPr lang="de-AT" dirty="0"/>
              <a:t>Es werden die Sichtweisen verschiedener Gruppen (Lernende, Lehrende, Erziehungsberechtigte, Behörden, Absolvent/innen, Ausbildende etc.) erhoben. </a:t>
            </a:r>
          </a:p>
          <a:p>
            <a:r>
              <a:rPr lang="de-AT" dirty="0"/>
              <a:t>Auf IQES Österreich stehen zahlreiche Evaluationsinstrumente zur Verfügung, die sich </a:t>
            </a:r>
            <a:br>
              <a:rPr lang="de-AT" dirty="0"/>
            </a:br>
            <a:r>
              <a:rPr lang="de-AT" dirty="0"/>
              <a:t>auf den QR für Schulen beziehen.</a:t>
            </a:r>
          </a:p>
          <a:p>
            <a:r>
              <a:rPr lang="de-AT" dirty="0"/>
              <a:t>Schulinterne Evaluationen sind über IQES Österreich schnell und einfach durchführbar.</a:t>
            </a:r>
          </a:p>
          <a:p>
            <a:r>
              <a:rPr lang="de-AT" dirty="0"/>
              <a:t>Die Ergebnisse der internen Schulevaluation gehören der Schule.</a:t>
            </a:r>
          </a:p>
          <a:p>
            <a:endParaRPr lang="de-AT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58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24416" y="948533"/>
            <a:ext cx="10367435" cy="979486"/>
          </a:xfrm>
        </p:spPr>
        <p:txBody>
          <a:bodyPr/>
          <a:lstStyle/>
          <a:p>
            <a:r>
              <a:rPr lang="de-AT" dirty="0"/>
              <a:t>Was ist Evaluation?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A6D8E1C-A0EC-427F-71DA-5EF92685EF8E}"/>
              </a:ext>
            </a:extLst>
          </p:cNvPr>
          <p:cNvSpPr txBox="1"/>
          <p:nvPr/>
        </p:nvSpPr>
        <p:spPr>
          <a:xfrm>
            <a:off x="479376" y="243471"/>
            <a:ext cx="60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3200" b="1" dirty="0">
                <a:solidFill>
                  <a:srgbClr val="FF0000"/>
                </a:solidFill>
                <a:highlight>
                  <a:srgbClr val="C0C0C0"/>
                </a:highlight>
              </a:rPr>
              <a:t>Schritt 11: Projekt evaluieren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BAB5EF5-554E-B864-BA13-1639F2F7F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125" y="108513"/>
            <a:ext cx="5313919" cy="143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3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D4DD2C-6668-0245-A7D7-CDE24DA9D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…gut informiert starten…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3249A5-E745-5245-A14D-F87C13264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639436"/>
            <a:ext cx="10368127" cy="4825083"/>
          </a:xfrm>
        </p:spPr>
        <p:txBody>
          <a:bodyPr>
            <a:normAutofit/>
          </a:bodyPr>
          <a:lstStyle/>
          <a:p>
            <a:r>
              <a:rPr lang="de-DE" sz="2200" dirty="0"/>
              <a:t>Plattform QMS: </a:t>
            </a:r>
            <a:r>
              <a:rPr lang="de-DE" dirty="0">
                <a:hlinkClick r:id="rId2"/>
              </a:rPr>
              <a:t>https://www.qms.at</a:t>
            </a:r>
            <a:endParaRPr lang="de-DE" dirty="0"/>
          </a:p>
          <a:p>
            <a:r>
              <a:rPr lang="de-DE" dirty="0"/>
              <a:t>Rechtliche Grundladen QMS Erlässe: </a:t>
            </a:r>
            <a:r>
              <a:rPr lang="de-AT" dirty="0">
                <a:hlinkClick r:id="rId3"/>
              </a:rPr>
              <a:t>QMS – Rechtliche Grundlagen</a:t>
            </a:r>
            <a:r>
              <a:rPr lang="de-AT" dirty="0"/>
              <a:t>, z.B.: Erlass vom 15.April 2022 </a:t>
            </a:r>
            <a:r>
              <a:rPr lang="de-AT" dirty="0">
                <a:hlinkClick r:id="rId4"/>
              </a:rPr>
              <a:t>Erledigung BMBWF (qms.at)</a:t>
            </a:r>
            <a:endParaRPr lang="de-DE" dirty="0"/>
          </a:p>
          <a:p>
            <a:r>
              <a:rPr lang="de-DE" dirty="0"/>
              <a:t>Q-SK Rollenprofile (Q-SK, SL, Q-RK, Lehrende etc.) </a:t>
            </a:r>
            <a:r>
              <a:rPr lang="de-DE" dirty="0">
                <a:hlinkClick r:id="rId5"/>
              </a:rPr>
              <a:t>https://www.qms.at/ueber-qms/akteurinnen-und-akteure</a:t>
            </a:r>
            <a:endParaRPr lang="de-DE" dirty="0"/>
          </a:p>
          <a:p>
            <a:r>
              <a:rPr lang="de-DE" dirty="0"/>
              <a:t>Formulare, Vorlagen: </a:t>
            </a:r>
            <a:r>
              <a:rPr lang="de-DE" dirty="0">
                <a:hlinkClick r:id="rId6"/>
              </a:rPr>
              <a:t>https://www.qms.at/ueber-qms/qms-modell-und-instrumente</a:t>
            </a:r>
            <a:endParaRPr lang="de-DE" dirty="0"/>
          </a:p>
          <a:p>
            <a:r>
              <a:rPr lang="de-DE" dirty="0"/>
              <a:t>IQES-Plattform: </a:t>
            </a:r>
            <a:r>
              <a:rPr lang="de-AT" dirty="0">
                <a:hlinkClick r:id="rId7"/>
              </a:rPr>
              <a:t>IQES Österreich – IQES (iqesonline.net)</a:t>
            </a:r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DE" dirty="0"/>
          </a:p>
          <a:p>
            <a:endParaRPr lang="de-DE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BD0A34B-3936-D3C8-7EAB-06F35358AD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5567" y="247744"/>
            <a:ext cx="4680008" cy="136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930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E656321-9434-4880-8C21-CAC78F03D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AT" dirty="0"/>
              <a:t>Evaluation = </a:t>
            </a:r>
            <a:r>
              <a:rPr lang="de-AT" b="1" dirty="0"/>
              <a:t>systematische</a:t>
            </a:r>
            <a:r>
              <a:rPr lang="de-AT" dirty="0"/>
              <a:t> Untersuchung und Bewertung eines Gegenstandes (Themas) mit Hilfe von bestimmten </a:t>
            </a:r>
            <a:r>
              <a:rPr lang="de-AT" b="1" dirty="0"/>
              <a:t>Methoden</a:t>
            </a:r>
            <a:r>
              <a:rPr lang="de-AT" dirty="0"/>
              <a:t> (z. B. Fragebögen, Interviews)</a:t>
            </a:r>
          </a:p>
          <a:p>
            <a:pPr lvl="1">
              <a:spcBef>
                <a:spcPts val="0"/>
              </a:spcBef>
            </a:pPr>
            <a:r>
              <a:rPr lang="de-AT" dirty="0"/>
              <a:t>Beispiel: Eine Befragung von Schülerinnen und Schülern zum Thema Schulklima mit Hilfe eines Fragebogens.</a:t>
            </a:r>
          </a:p>
          <a:p>
            <a:r>
              <a:rPr lang="de-AT" sz="2000" dirty="0"/>
              <a:t>Funktionen von Evaluation*: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rgbClr val="004D5A"/>
              </a:buClr>
              <a:buFont typeface="Arial" panose="020B0604020202020204" pitchFamily="34" charset="0"/>
              <a:buChar char="•"/>
            </a:pPr>
            <a:r>
              <a:rPr lang="de-AT" b="1" dirty="0"/>
              <a:t>Erkenntnisgewinn</a:t>
            </a:r>
            <a:r>
              <a:rPr lang="de-AT" dirty="0"/>
              <a:t>: als Basis für Entscheidungen (der Schulleitung im </a:t>
            </a:r>
            <a:br>
              <a:rPr lang="de-AT" dirty="0"/>
            </a:br>
            <a:r>
              <a:rPr lang="de-AT" dirty="0"/>
              <a:t>Austausch mit den Lehrenden)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rgbClr val="004D5A"/>
              </a:buClr>
              <a:buFont typeface="Arial" panose="020B0604020202020204" pitchFamily="34" charset="0"/>
              <a:buChar char="•"/>
            </a:pPr>
            <a:r>
              <a:rPr lang="de-AT" b="1" dirty="0"/>
              <a:t>Entwicklung</a:t>
            </a:r>
            <a:r>
              <a:rPr lang="de-AT" dirty="0"/>
              <a:t>: Evaluation soll Entwicklungen in der Schule </a:t>
            </a:r>
            <a:br>
              <a:rPr lang="de-AT" dirty="0"/>
            </a:br>
            <a:r>
              <a:rPr lang="de-AT" dirty="0"/>
              <a:t>anstoßen (Lernprozesse)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rgbClr val="004D5A"/>
              </a:buClr>
              <a:buFont typeface="Arial" panose="020B0604020202020204" pitchFamily="34" charset="0"/>
              <a:buChar char="•"/>
            </a:pPr>
            <a:r>
              <a:rPr lang="de-AT" b="1" dirty="0"/>
              <a:t>(Selbst-)Kontrolle</a:t>
            </a:r>
            <a:r>
              <a:rPr lang="de-AT" dirty="0"/>
              <a:t>: Überprüfung der Zielerreichung und Wirksamkeit der </a:t>
            </a:r>
            <a:br>
              <a:rPr lang="de-AT" dirty="0"/>
            </a:br>
            <a:r>
              <a:rPr lang="de-AT" dirty="0"/>
              <a:t>Maßnahmen zur Zielerreichung (definiert im Schulentwicklungsplan)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rgbClr val="004D5A"/>
              </a:buClr>
              <a:buFont typeface="Arial" panose="020B0604020202020204" pitchFamily="34" charset="0"/>
              <a:buChar char="•"/>
            </a:pPr>
            <a:r>
              <a:rPr lang="de-AT" b="1" dirty="0"/>
              <a:t>Legitimation </a:t>
            </a:r>
            <a:r>
              <a:rPr lang="de-AT" dirty="0"/>
              <a:t>(nach innen und außen) der durchgeführten Maßnahmen </a:t>
            </a:r>
            <a:br>
              <a:rPr lang="de-AT" dirty="0"/>
            </a:br>
            <a:r>
              <a:rPr lang="de-AT" dirty="0"/>
              <a:t>anhand von Erfolgskriterien</a:t>
            </a:r>
          </a:p>
          <a:p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EC7CECA-C599-4B0B-A575-667A8E097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59</a:t>
            </a:fld>
            <a:endParaRPr lang="de-AT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9227A99-2B00-4F0F-BB8C-2EACD8647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4000" b="1" dirty="0">
                <a:solidFill>
                  <a:srgbClr val="FF0000"/>
                </a:solidFill>
              </a:rPr>
              <a:t>Wozu Evaluation?</a:t>
            </a:r>
          </a:p>
        </p:txBody>
      </p:sp>
      <p:pic>
        <p:nvPicPr>
          <p:cNvPr id="7" name="Bildplatzhalter 6" descr="Ein Bild, das Text, Messanzeige, Systemsteuerung, Nachthimmel enthält.&#10;&#10;Automatisch generierte Beschreibung">
            <a:extLst>
              <a:ext uri="{FF2B5EF4-FFF2-40B4-BE49-F238E27FC236}">
                <a16:creationId xmlns:a16="http://schemas.microsoft.com/office/drawing/2014/main" id="{2F427B10-9F80-45AB-9CD7-3C2A1B245F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 r="4863"/>
          <a:stretch/>
        </p:blipFill>
        <p:spPr>
          <a:xfrm>
            <a:off x="8184232" y="3358118"/>
            <a:ext cx="3022963" cy="223112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A1EA2B1-1D8F-4057-B1EC-803D78DE2A2C}"/>
              </a:ext>
            </a:extLst>
          </p:cNvPr>
          <p:cNvSpPr txBox="1"/>
          <p:nvPr/>
        </p:nvSpPr>
        <p:spPr>
          <a:xfrm>
            <a:off x="5735267" y="5806399"/>
            <a:ext cx="52565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100" dirty="0"/>
              <a:t>*Stockmann, R. (2007): Einführung in die Evaluation. In: Stockmann R. (</a:t>
            </a:r>
            <a:r>
              <a:rPr lang="de-AT" sz="1100" dirty="0" err="1"/>
              <a:t>Hg</a:t>
            </a:r>
            <a:r>
              <a:rPr lang="de-AT" sz="1100" dirty="0"/>
              <a:t>): Handbuch zur Evaluation. Eine praktische Handlungsanleitung. Waxmann Verlag, Münster.</a:t>
            </a:r>
          </a:p>
        </p:txBody>
      </p:sp>
    </p:spTree>
    <p:extLst>
      <p:ext uri="{BB962C8B-B14F-4D97-AF65-F5344CB8AC3E}">
        <p14:creationId xmlns:p14="http://schemas.microsoft.com/office/powerpoint/2010/main" val="6345128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9A76323-DDE5-4985-92C7-CE3EC25E9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4EB898A-B611-4391-92BE-A9B5A6690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60</a:t>
            </a:fld>
            <a:endParaRPr lang="de-AT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C8E52DC-877B-4DAE-AE88-622FD0FAB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Formen von Evaluation in QMS 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D074E2DE-DC8A-46BC-BDE3-0C77689B9E20}"/>
              </a:ext>
            </a:extLst>
          </p:cNvPr>
          <p:cNvGraphicFramePr>
            <a:graphicFrameLocks noGrp="1"/>
          </p:cNvGraphicFramePr>
          <p:nvPr/>
        </p:nvGraphicFramePr>
        <p:xfrm>
          <a:off x="983598" y="1377726"/>
          <a:ext cx="9649072" cy="4756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536">
                  <a:extLst>
                    <a:ext uri="{9D8B030D-6E8A-4147-A177-3AD203B41FA5}">
                      <a16:colId xmlns:a16="http://schemas.microsoft.com/office/drawing/2014/main" val="2447874148"/>
                    </a:ext>
                  </a:extLst>
                </a:gridCol>
                <a:gridCol w="4824536">
                  <a:extLst>
                    <a:ext uri="{9D8B030D-6E8A-4147-A177-3AD203B41FA5}">
                      <a16:colId xmlns:a16="http://schemas.microsoft.com/office/drawing/2014/main" val="3674882496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r>
                        <a:rPr lang="de-AT" dirty="0"/>
                        <a:t>Interne</a:t>
                      </a:r>
                      <a:r>
                        <a:rPr lang="de-AT" baseline="0" dirty="0"/>
                        <a:t> Schulevaluation</a:t>
                      </a:r>
                      <a:endParaRPr lang="de-AT" dirty="0"/>
                    </a:p>
                  </a:txBody>
                  <a:tcPr>
                    <a:solidFill>
                      <a:srgbClr val="004D5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Externe Schulevaluation </a:t>
                      </a:r>
                    </a:p>
                  </a:txBody>
                  <a:tcPr>
                    <a:solidFill>
                      <a:srgbClr val="004D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681898"/>
                  </a:ext>
                </a:extLst>
              </a:tr>
              <a:tr h="990865">
                <a:tc>
                  <a:txBody>
                    <a:bodyPr/>
                    <a:lstStyle/>
                    <a:p>
                      <a:r>
                        <a:rPr lang="de-AT" dirty="0"/>
                        <a:t>Bezieht sich auf den Qualitätsrahmen für Schulen (Qualitätskriterien)</a:t>
                      </a:r>
                    </a:p>
                  </a:txBody>
                  <a:tcPr>
                    <a:solidFill>
                      <a:srgbClr val="EA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/>
                        <a:t>Bezieht sich auf den Qualitätsrahmen für Schulen (Qualitätskriterien)</a:t>
                      </a:r>
                    </a:p>
                    <a:p>
                      <a:endParaRPr lang="de-AT" dirty="0"/>
                    </a:p>
                  </a:txBody>
                  <a:tcPr>
                    <a:solidFill>
                      <a:srgbClr val="EA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126335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r>
                        <a:rPr lang="de-AT" dirty="0"/>
                        <a:t>Angestoßen von der Schule selbst</a:t>
                      </a:r>
                    </a:p>
                  </a:txBody>
                  <a:tcPr>
                    <a:solidFill>
                      <a:srgbClr val="BDC7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Angestoßen von außen</a:t>
                      </a:r>
                    </a:p>
                  </a:txBody>
                  <a:tcPr>
                    <a:solidFill>
                      <a:srgbClr val="BDC7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726260"/>
                  </a:ext>
                </a:extLst>
              </a:tr>
              <a:tr h="1585384">
                <a:tc>
                  <a:txBody>
                    <a:bodyPr/>
                    <a:lstStyle/>
                    <a:p>
                      <a:r>
                        <a:rPr lang="de-AT" dirty="0"/>
                        <a:t>Planung,</a:t>
                      </a:r>
                      <a:r>
                        <a:rPr lang="de-AT" baseline="0" dirty="0"/>
                        <a:t> Durchführung der Evaluation und weitere Arbeit mit den Ergebnissen liegt bei der Schule </a:t>
                      </a:r>
                      <a:endParaRPr lang="de-AT" dirty="0"/>
                    </a:p>
                  </a:txBody>
                  <a:tcPr>
                    <a:solidFill>
                      <a:srgbClr val="EA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/>
                        <a:t>Planung</a:t>
                      </a:r>
                      <a:r>
                        <a:rPr lang="de-AT" baseline="0" dirty="0"/>
                        <a:t> und Durchführung der Evaluation liegt bei externen </a:t>
                      </a:r>
                      <a:r>
                        <a:rPr lang="de-AT" baseline="0" dirty="0" err="1"/>
                        <a:t>Evaluator</a:t>
                      </a:r>
                      <a:r>
                        <a:rPr lang="de-AT" baseline="0" dirty="0"/>
                        <a:t>/</a:t>
                      </a:r>
                      <a:r>
                        <a:rPr lang="de-AT" baseline="0" dirty="0" err="1"/>
                        <a:t>inn</a:t>
                      </a:r>
                      <a:r>
                        <a:rPr lang="de-AT" baseline="0" dirty="0"/>
                        <a:t>/en, die Verantwortung für die Arbeit mit den Ergebnissen liegt bei der Schule </a:t>
                      </a:r>
                      <a:endParaRPr lang="de-AT" dirty="0"/>
                    </a:p>
                    <a:p>
                      <a:endParaRPr lang="de-AT" dirty="0"/>
                    </a:p>
                  </a:txBody>
                  <a:tcPr>
                    <a:solidFill>
                      <a:srgbClr val="EA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896172"/>
                  </a:ext>
                </a:extLst>
              </a:tr>
              <a:tr h="990865">
                <a:tc>
                  <a:txBody>
                    <a:bodyPr/>
                    <a:lstStyle/>
                    <a:p>
                      <a:r>
                        <a:rPr lang="de-AT" dirty="0"/>
                        <a:t>Evaluationscenter IQESonline.net/at</a:t>
                      </a:r>
                      <a:r>
                        <a:rPr lang="de-AT" baseline="0" dirty="0"/>
                        <a:t> mit Instrumenten und Materialien steht seit Herbst 2021 zur Verfügung</a:t>
                      </a:r>
                      <a:endParaRPr lang="de-AT" dirty="0"/>
                    </a:p>
                  </a:txBody>
                  <a:tcPr>
                    <a:solidFill>
                      <a:srgbClr val="BDC7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Instrumente</a:t>
                      </a:r>
                      <a:r>
                        <a:rPr lang="de-AT" baseline="0" dirty="0"/>
                        <a:t> für die externe Evaluation werden wissenschaftlich entwickelt</a:t>
                      </a:r>
                      <a:endParaRPr lang="de-AT" dirty="0"/>
                    </a:p>
                  </a:txBody>
                  <a:tcPr>
                    <a:solidFill>
                      <a:srgbClr val="BDC7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518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r>
                        <a:rPr lang="de-AT" dirty="0"/>
                        <a:t>Ergebnisse bleiben bei der Schule </a:t>
                      </a:r>
                    </a:p>
                  </a:txBody>
                  <a:tcPr>
                    <a:solidFill>
                      <a:srgbClr val="EA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baseline="0" dirty="0"/>
                        <a:t>Schule und Schulaufsicht erhalten Ergebnisse</a:t>
                      </a:r>
                      <a:endParaRPr lang="de-AT" dirty="0"/>
                    </a:p>
                  </a:txBody>
                  <a:tcPr>
                    <a:solidFill>
                      <a:srgbClr val="EA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434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11065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829955D-B37D-4AAD-852B-BA8773807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966439"/>
            <a:ext cx="10152615" cy="5157577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de-DE" dirty="0"/>
          </a:p>
          <a:p>
            <a:pPr marL="0" indent="0">
              <a:spcAft>
                <a:spcPts val="600"/>
              </a:spcAft>
              <a:buNone/>
            </a:pPr>
            <a:endParaRPr lang="de-DE" dirty="0"/>
          </a:p>
          <a:p>
            <a:pPr marL="0" indent="0">
              <a:spcAft>
                <a:spcPts val="600"/>
              </a:spcAft>
              <a:buNone/>
            </a:pPr>
            <a:endParaRPr lang="de-DE" sz="24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A0E6900-95BC-4C4F-8178-82122ED2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61</a:t>
            </a:fld>
            <a:endParaRPr lang="de-AT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2E2BB89-FA6E-4341-953F-422CABC32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88688"/>
            <a:ext cx="10367435" cy="641665"/>
          </a:xfrm>
        </p:spPr>
        <p:txBody>
          <a:bodyPr/>
          <a:lstStyle/>
          <a:p>
            <a:pPr algn="ctr"/>
            <a:r>
              <a:rPr lang="de-AT" b="1" dirty="0"/>
              <a:t>Interne Schulevaluation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9D18F5B-FB4D-4AEC-AA1D-1489E84F8765}"/>
              </a:ext>
            </a:extLst>
          </p:cNvPr>
          <p:cNvSpPr txBox="1"/>
          <p:nvPr/>
        </p:nvSpPr>
        <p:spPr>
          <a:xfrm>
            <a:off x="839415" y="729450"/>
            <a:ext cx="914450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Der Schulentwicklungsplan enthält für jedes strategische Ziel Informationen darüber, wie spezifische Maßnahmen </a:t>
            </a:r>
            <a:r>
              <a:rPr lang="de-DE" b="1" dirty="0">
                <a:solidFill>
                  <a:srgbClr val="FF0000"/>
                </a:solidFill>
              </a:rPr>
              <a:t>quantitativ</a:t>
            </a:r>
            <a:r>
              <a:rPr lang="de-DE" b="1" dirty="0"/>
              <a:t> oder </a:t>
            </a:r>
            <a:r>
              <a:rPr lang="de-DE" b="1" dirty="0">
                <a:solidFill>
                  <a:srgbClr val="FF0000"/>
                </a:solidFill>
              </a:rPr>
              <a:t>qualitativ</a:t>
            </a:r>
            <a:r>
              <a:rPr lang="de-DE" b="1" dirty="0"/>
              <a:t> evaluiert werden</a:t>
            </a:r>
            <a:r>
              <a:rPr lang="de-DE" dirty="0"/>
              <a:t>. </a:t>
            </a:r>
          </a:p>
          <a:p>
            <a:pPr algn="ctr"/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Strategische Ziele werden mit Hilfe von Maßnahmen erreicht.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Zielerreichung wird evaluiert.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Nicht jede einzelne Maßnahme wird in ihrer Qualität gemessen.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algn="ctr"/>
            <a:r>
              <a:rPr lang="de-DE" sz="2400" b="1" dirty="0"/>
              <a:t>Schulinterne Evaluation überprüft bevorzugt die Wirkung von Maßnahmen, die besonders wichtig und teils mit hohem Aufwand verbunden sind und daher evaluiert und reflektiert werden sollen. </a:t>
            </a:r>
          </a:p>
          <a:p>
            <a:endParaRPr lang="de-DE" dirty="0">
              <a:solidFill>
                <a:srgbClr val="1F1114"/>
              </a:solidFill>
            </a:endParaRPr>
          </a:p>
          <a:p>
            <a:r>
              <a:rPr lang="de-DE" sz="2400" b="1" dirty="0">
                <a:solidFill>
                  <a:srgbClr val="1F1114"/>
                </a:solidFill>
              </a:rPr>
              <a:t>Was ist festzulegen: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FF0000"/>
                </a:solidFill>
              </a:rPr>
              <a:t>welche Maßnahmen evaluiert </a:t>
            </a:r>
            <a:r>
              <a:rPr lang="de-DE" sz="2000" b="1" dirty="0"/>
              <a:t>werden sollen,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wer die </a:t>
            </a:r>
            <a:r>
              <a:rPr lang="de-DE" sz="2000" b="1" dirty="0">
                <a:solidFill>
                  <a:srgbClr val="FF0000"/>
                </a:solidFill>
              </a:rPr>
              <a:t>Zielgruppen der Evaluation </a:t>
            </a:r>
            <a:r>
              <a:rPr lang="de-DE" sz="2000" b="1" dirty="0"/>
              <a:t>sind (z. B. Lernende, Lehrende, Eltern)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mit </a:t>
            </a:r>
            <a:r>
              <a:rPr lang="de-DE" sz="2000" b="1" dirty="0">
                <a:solidFill>
                  <a:srgbClr val="FF0000"/>
                </a:solidFill>
              </a:rPr>
              <a:t>welchen Instrumenten </a:t>
            </a:r>
            <a:r>
              <a:rPr lang="de-DE" sz="2000" b="1" dirty="0"/>
              <a:t>die Evaluation durchgeführt werden soll. </a:t>
            </a:r>
            <a:endParaRPr lang="de-AT" sz="2000" b="1" dirty="0"/>
          </a:p>
        </p:txBody>
      </p:sp>
    </p:spTree>
    <p:extLst>
      <p:ext uri="{BB962C8B-B14F-4D97-AF65-F5344CB8AC3E}">
        <p14:creationId xmlns:p14="http://schemas.microsoft.com/office/powerpoint/2010/main" val="32871129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24417" y="1628776"/>
            <a:ext cx="11016199" cy="4537075"/>
          </a:xfrm>
        </p:spPr>
        <p:txBody>
          <a:bodyPr/>
          <a:lstStyle/>
          <a:p>
            <a:r>
              <a:rPr lang="de-AT" dirty="0"/>
              <a:t>Arten der internen Schulevaluation: Bestandsaufnahme, Maßnahmen-/Programmevaluation, formative/</a:t>
            </a:r>
            <a:r>
              <a:rPr lang="de-AT" dirty="0" err="1"/>
              <a:t>summative</a:t>
            </a:r>
            <a:r>
              <a:rPr lang="de-AT" dirty="0"/>
              <a:t> Evaluation</a:t>
            </a:r>
          </a:p>
          <a:p>
            <a:r>
              <a:rPr lang="de-AT" dirty="0"/>
              <a:t>Hier beim SEP: Bestandsaufnahme (vor Zielfindung) oder Maßnahmenevaluation </a:t>
            </a:r>
            <a:br>
              <a:rPr lang="de-AT" dirty="0"/>
            </a:br>
            <a:r>
              <a:rPr lang="de-AT" dirty="0"/>
              <a:t>(darauf bezieht sich Tabelle 2.6)</a:t>
            </a:r>
          </a:p>
          <a:p>
            <a:r>
              <a:rPr lang="de-AT" dirty="0"/>
              <a:t>Nicht alle Maßnahmen (auch nicht alle Projektmeilensteine) müssen evaluiert werden, aber die wichtigsten sollten ausgewählt werden.</a:t>
            </a:r>
          </a:p>
          <a:p>
            <a:r>
              <a:rPr lang="de-AT" dirty="0"/>
              <a:t>Sinnvoll und unterstützend ist die Nutzung von IQES Österreich www.IQESonline.net/at</a:t>
            </a:r>
          </a:p>
          <a:p>
            <a:r>
              <a:rPr lang="de-AT" dirty="0"/>
              <a:t>Aus Indikatoren können Evaluationsvorhaben gebildet werden (Rückbezug: Überprüfung der Zielerreichung).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62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Evaluation der Maßnahmen im Schulentwicklungsplan</a:t>
            </a:r>
          </a:p>
        </p:txBody>
      </p:sp>
    </p:spTree>
    <p:extLst>
      <p:ext uri="{BB962C8B-B14F-4D97-AF65-F5344CB8AC3E}">
        <p14:creationId xmlns:p14="http://schemas.microsoft.com/office/powerpoint/2010/main" val="8381567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EE1581-50E4-4591-A0F4-733B4DE66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620714"/>
            <a:ext cx="4535479" cy="1008087"/>
          </a:xfrm>
        </p:spPr>
        <p:txBody>
          <a:bodyPr anchor="t">
            <a:normAutofit/>
          </a:bodyPr>
          <a:lstStyle/>
          <a:p>
            <a:r>
              <a:rPr lang="de-AT" sz="4000" b="1" dirty="0">
                <a:solidFill>
                  <a:srgbClr val="FF0000"/>
                </a:solidFill>
              </a:rPr>
              <a:t>Evaluationsknigge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AA955B-D9CE-4074-BD64-59C347025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69594" y="626720"/>
            <a:ext cx="5822257" cy="5106535"/>
          </a:xfrm>
        </p:spPr>
        <p:txBody>
          <a:bodyPr>
            <a:normAutofit/>
          </a:bodyPr>
          <a:lstStyle/>
          <a:p>
            <a:r>
              <a:rPr lang="de-AT" dirty="0"/>
              <a:t>Gewährleistete Vertraulichkeit und ein sorgfältiger, abgesprochener Umgang mit sämtlichen Daten sind Erfolgsfaktoren für Evaluation. </a:t>
            </a:r>
          </a:p>
          <a:p>
            <a:r>
              <a:rPr lang="de-AT" dirty="0"/>
              <a:t>Evaluiere nur das, was in deinem Verantwortungs-bereich liegt. </a:t>
            </a:r>
          </a:p>
          <a:p>
            <a:r>
              <a:rPr lang="de-AT" dirty="0"/>
              <a:t>Evaluiere nur das, was du auch verändern kannst. </a:t>
            </a:r>
          </a:p>
          <a:p>
            <a:r>
              <a:rPr lang="de-AT" dirty="0"/>
              <a:t>Vereinbare mit allen Beteiligten die Spielregeln zum Ablauf (Ziele, Bewertungskriterien, Umgang mit Daten). </a:t>
            </a:r>
          </a:p>
          <a:p>
            <a:r>
              <a:rPr lang="de-AT" sz="2100" dirty="0"/>
              <a:t>Gib Personen, von denen du Daten erhalten hast, immer eine Rückmeldung über die Ergebnisse. </a:t>
            </a:r>
          </a:p>
          <a:p>
            <a:r>
              <a:rPr lang="de-AT" dirty="0"/>
              <a:t>Ziehe Konsequenzen aus den Ergebnissen.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462A7CA-4DDA-4BCF-A40C-643AC7CAF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51" y="6356351"/>
            <a:ext cx="120014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0F43334-FC2F-4D71-B0F1-B4AE512E37E5}" type="slidenum">
              <a:rPr lang="de-AT" smtClean="0"/>
              <a:pPr>
                <a:spcAft>
                  <a:spcPts val="600"/>
                </a:spcAft>
              </a:pPr>
              <a:t>63</a:t>
            </a:fld>
            <a:endParaRPr lang="de-AT"/>
          </a:p>
        </p:txBody>
      </p:sp>
      <p:pic>
        <p:nvPicPr>
          <p:cNvPr id="7" name="Inhaltsplatzhalter 6" descr="Adolph Freiherr Knigge und die Bundestagswahl 202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2204864"/>
            <a:ext cx="4429163" cy="2880320"/>
          </a:xfrm>
        </p:spPr>
      </p:pic>
    </p:spTree>
    <p:extLst>
      <p:ext uri="{BB962C8B-B14F-4D97-AF65-F5344CB8AC3E}">
        <p14:creationId xmlns:p14="http://schemas.microsoft.com/office/powerpoint/2010/main" val="3517615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E0E2F18-810B-4776-9292-2BC9F8A9A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418" y="1340768"/>
            <a:ext cx="10367435" cy="4537075"/>
          </a:xfrm>
        </p:spPr>
        <p:txBody>
          <a:bodyPr/>
          <a:lstStyle/>
          <a:p>
            <a:r>
              <a:rPr lang="de-AT" dirty="0"/>
              <a:t>Formative Evaluation / Prozessevaluation</a:t>
            </a:r>
          </a:p>
          <a:p>
            <a:pPr lvl="1"/>
            <a:r>
              <a:rPr lang="de-AT" dirty="0"/>
              <a:t>Prozessorientiert, kommunikationsfördernd, aktiv-gestaltend</a:t>
            </a:r>
          </a:p>
          <a:p>
            <a:pPr lvl="1"/>
            <a:r>
              <a:rPr lang="de-AT" dirty="0"/>
              <a:t>Begleitende Bewertung einer Maßnahmen während der Durchführung</a:t>
            </a:r>
          </a:p>
          <a:p>
            <a:pPr lvl="1"/>
            <a:r>
              <a:rPr lang="de-AT" dirty="0"/>
              <a:t>Gibt Auskunft über die Qualität einer Maßnahme und die bisherigen Effekte</a:t>
            </a:r>
          </a:p>
          <a:p>
            <a:pPr lvl="1"/>
            <a:r>
              <a:rPr lang="de-DE" dirty="0"/>
              <a:t>Maßnahme wird ggfs. geändert, optimiert oder ersetzt bzw. werden die Rahmenbedingungen geändert </a:t>
            </a:r>
          </a:p>
          <a:p>
            <a:endParaRPr lang="de-AT" dirty="0"/>
          </a:p>
          <a:p>
            <a:r>
              <a:rPr lang="de-AT" dirty="0"/>
              <a:t>Summative Evaluation / Ergebnisevaluation</a:t>
            </a:r>
          </a:p>
          <a:p>
            <a:pPr lvl="1"/>
            <a:r>
              <a:rPr lang="de-AT" dirty="0"/>
              <a:t>Zusammenfassend, bilanzierend, ergebnisorientiert</a:t>
            </a:r>
          </a:p>
          <a:p>
            <a:pPr lvl="1"/>
            <a:r>
              <a:rPr lang="de-AT" dirty="0"/>
              <a:t>Bewertung, was eine Maßnahme letztendlich gebracht hat</a:t>
            </a:r>
          </a:p>
          <a:p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D7A2626-A1FD-41BB-AFCD-FB84C19D0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64</a:t>
            </a:fld>
            <a:endParaRPr lang="de-AT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3B62670-0322-49C3-BA8F-1B01B2E33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Gliederung von Evaluationen</a:t>
            </a:r>
          </a:p>
        </p:txBody>
      </p:sp>
      <p:pic>
        <p:nvPicPr>
          <p:cNvPr id="8" name="Grafik 7" descr="Ein Bild, das Wurfpfeil, Projektil, Windrad, Waffe enthält.&#10;&#10;Automatisch generierte Beschreibung">
            <a:extLst>
              <a:ext uri="{FF2B5EF4-FFF2-40B4-BE49-F238E27FC236}">
                <a16:creationId xmlns:a16="http://schemas.microsoft.com/office/drawing/2014/main" id="{13BE937D-6350-486E-98CB-3C30F43539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290" y="4046060"/>
            <a:ext cx="2553222" cy="170148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C81B8BA-07E6-466A-7ED9-2F9609102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5877843"/>
            <a:ext cx="2808312" cy="81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44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A05E3-29CA-4113-8393-7C9286F74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3600" b="1" dirty="0">
                <a:solidFill>
                  <a:srgbClr val="FF0000"/>
                </a:solidFill>
              </a:rPr>
              <a:t>Ablauf von Evaluationen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B13318-E493-4877-80CD-A5EF3260ED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AT" dirty="0"/>
              <a:t>Evaluationsgegenstand und Zielgruppe(n) auswählen</a:t>
            </a:r>
          </a:p>
          <a:p>
            <a:pPr marL="457200" indent="-457200">
              <a:buFont typeface="+mj-lt"/>
              <a:buAutoNum type="arabicPeriod"/>
            </a:pPr>
            <a:r>
              <a:rPr lang="de-AT" dirty="0"/>
              <a:t>Fragestellungen und Ziel/e der Evaluation festlegen</a:t>
            </a:r>
          </a:p>
          <a:p>
            <a:pPr marL="457200" indent="-457200">
              <a:buFont typeface="+mj-lt"/>
              <a:buAutoNum type="arabicPeriod"/>
            </a:pPr>
            <a:r>
              <a:rPr lang="de-AT" dirty="0"/>
              <a:t>Methoden wählen (</a:t>
            </a:r>
            <a:r>
              <a:rPr lang="de-AT" dirty="0">
                <a:solidFill>
                  <a:srgbClr val="C90039"/>
                </a:solidFill>
              </a:rPr>
              <a:t>IQES Österreich</a:t>
            </a:r>
            <a:r>
              <a:rPr lang="de-AT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de-AT" dirty="0"/>
              <a:t>Daten sammeln</a:t>
            </a:r>
          </a:p>
          <a:p>
            <a:pPr marL="457200" indent="-457200">
              <a:buFont typeface="+mj-lt"/>
              <a:buAutoNum type="arabicPeriod"/>
            </a:pPr>
            <a:r>
              <a:rPr lang="de-AT" dirty="0"/>
              <a:t>Daten auswerten</a:t>
            </a:r>
          </a:p>
          <a:p>
            <a:pPr marL="457200" indent="-457200">
              <a:buFont typeface="+mj-lt"/>
              <a:buAutoNum type="arabicPeriod"/>
            </a:pPr>
            <a:r>
              <a:rPr lang="de-AT" dirty="0"/>
              <a:t>Interpretieren und Schlussfolgern</a:t>
            </a:r>
          </a:p>
          <a:p>
            <a:pPr marL="457200" indent="-457200">
              <a:buFont typeface="+mj-lt"/>
              <a:buAutoNum type="arabicPeriod"/>
            </a:pPr>
            <a:r>
              <a:rPr lang="de-AT" dirty="0"/>
              <a:t>Konsequenzen ableiten, Maßnahmen planen / anpassen</a:t>
            </a:r>
          </a:p>
          <a:p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58FA969-009D-4EC5-95E5-8C8A846AF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65</a:t>
            </a:fld>
            <a:endParaRPr lang="de-AT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BF5BF37-6E03-4624-BC99-B0D35C973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 flipV="1">
            <a:off x="7752184" y="1438275"/>
            <a:ext cx="1871662" cy="3828585"/>
          </a:xfrm>
          <a:prstGeom prst="curvedRightArrow">
            <a:avLst/>
          </a:prstGeom>
          <a:solidFill>
            <a:srgbClr val="E95F5F"/>
          </a:solidFill>
          <a:ln>
            <a:solidFill>
              <a:srgbClr val="C900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042765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66</a:t>
            </a:fld>
            <a:endParaRPr lang="de-AT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1313" t="2875"/>
          <a:stretch/>
        </p:blipFill>
        <p:spPr>
          <a:xfrm>
            <a:off x="407368" y="332655"/>
            <a:ext cx="10828784" cy="599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889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67</a:t>
            </a:fld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Evaluation der Maßnahmen im Schulentwicklungsplan Bsp. </a:t>
            </a:r>
            <a:r>
              <a:rPr lang="de-AT" dirty="0" err="1"/>
              <a:t>DigiSEP</a:t>
            </a:r>
            <a:endParaRPr lang="de-AT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AT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l="5906" t="21000" r="6158" b="21834"/>
          <a:stretch/>
        </p:blipFill>
        <p:spPr>
          <a:xfrm>
            <a:off x="335360" y="1143050"/>
            <a:ext cx="11765126" cy="430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548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422A0BE-3B38-3E80-10C4-DDCEBB40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68</a:t>
            </a:fld>
            <a:endParaRPr lang="de-AT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5F8F6E6-868D-4EDC-C958-8644B959E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3200" b="1" dirty="0">
                <a:solidFill>
                  <a:srgbClr val="FF0000"/>
                </a:solidFill>
                <a:highlight>
                  <a:srgbClr val="C0C0C0"/>
                </a:highlight>
                <a:latin typeface="+mn-lt"/>
                <a:ea typeface="+mn-ea"/>
                <a:cs typeface="+mn-cs"/>
              </a:rPr>
              <a:t>Schritt 12: Projektverlauf reflektieren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45EA424-763B-BEF8-E75F-B0C0F6827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268760"/>
            <a:ext cx="9210025" cy="446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8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7D91E3-36B3-81BD-C3D9-9D1BBFD9A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53" y="303725"/>
            <a:ext cx="7648164" cy="908049"/>
          </a:xfrm>
        </p:spPr>
        <p:txBody>
          <a:bodyPr/>
          <a:lstStyle/>
          <a:p>
            <a:r>
              <a:rPr lang="de-AT" sz="4000" b="1" dirty="0">
                <a:solidFill>
                  <a:srgbClr val="C00000"/>
                </a:solidFill>
              </a:rPr>
              <a:t>Individualphase – Arbeitsauftrag:</a:t>
            </a:r>
            <a:endParaRPr lang="de-AT" sz="4000" b="1" u="sng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22CE68B-E3F7-1F79-7A34-A5C11EEB8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85" y="1809271"/>
            <a:ext cx="10368127" cy="453707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de-DE" sz="6000" dirty="0"/>
              <a:t>Öffnen Sie die Website </a:t>
            </a:r>
            <a:r>
              <a:rPr lang="de-DE" sz="6000" dirty="0">
                <a:hlinkClick r:id="rId2"/>
              </a:rPr>
              <a:t>www.qms.at</a:t>
            </a:r>
            <a:r>
              <a:rPr lang="de-DE" sz="6000" dirty="0"/>
              <a:t>.</a:t>
            </a:r>
          </a:p>
          <a:p>
            <a:pPr marL="0" indent="0">
              <a:buNone/>
            </a:pPr>
            <a:r>
              <a:rPr lang="de-DE" sz="6000" dirty="0"/>
              <a:t>Laden Sie die Aufgabenprofile - Lehrende und Lehrenden Teams und Schulleitung – auf Ihr digitales Gerät herunter.</a:t>
            </a:r>
          </a:p>
          <a:p>
            <a:pPr marL="0" indent="0">
              <a:buNone/>
            </a:pPr>
            <a:r>
              <a:rPr lang="de-DE" sz="6000" dirty="0">
                <a:hlinkClick r:id="rId3"/>
              </a:rPr>
              <a:t>QMS Aufgabenprofil Lehrende und </a:t>
            </a:r>
            <a:r>
              <a:rPr lang="de-DE" sz="6000" dirty="0" err="1">
                <a:hlinkClick r:id="rId3"/>
              </a:rPr>
              <a:t>Lehrendenteams</a:t>
            </a:r>
            <a:endParaRPr lang="de-DE" sz="6000" dirty="0"/>
          </a:p>
          <a:p>
            <a:pPr marL="0" indent="0">
              <a:buNone/>
            </a:pPr>
            <a:r>
              <a:rPr lang="de-AT" sz="6000" dirty="0">
                <a:hlinkClick r:id="rId4"/>
              </a:rPr>
              <a:t>QMS Aufgabenprofil Schulleitung</a:t>
            </a:r>
            <a:endParaRPr lang="de-DE" sz="6000" dirty="0"/>
          </a:p>
          <a:p>
            <a:pPr marL="0" indent="0">
              <a:buNone/>
            </a:pPr>
            <a:r>
              <a:rPr lang="de-DE" sz="6000" b="1" dirty="0"/>
              <a:t>Lesen Sie die Aufgabenprofile durch und heben </a:t>
            </a:r>
          </a:p>
          <a:p>
            <a:pPr marL="0" indent="0">
              <a:buNone/>
            </a:pPr>
            <a:r>
              <a:rPr lang="de-DE" sz="6000" b="1" dirty="0"/>
              <a:t>Sie Textstellen, die zum Themenbereich „Projektmanagement“ einen Bezug haben, hervor.</a:t>
            </a:r>
          </a:p>
          <a:p>
            <a:pPr marL="0" indent="0">
              <a:buNone/>
            </a:pPr>
            <a:r>
              <a:rPr lang="de-DE" sz="6000" b="1" dirty="0"/>
              <a:t>Öffnen Sie den folgenden Link und beantworten Sie die Fragestellungen</a:t>
            </a:r>
            <a:r>
              <a:rPr lang="de-DE" sz="6000" dirty="0"/>
              <a:t>:</a:t>
            </a:r>
          </a:p>
          <a:p>
            <a:pPr marL="0" indent="0">
              <a:buNone/>
            </a:pPr>
            <a:r>
              <a:rPr lang="de-DE" sz="6000" dirty="0">
                <a:hlinkClick r:id="rId5"/>
              </a:rPr>
              <a:t>https://forms.office.com/Pages/ResponsePage.aspx?id=y78Yk1iVE0KHhnYrI_Aef1whPrWl-iZEv2JYHDyuRsxUMUQ1WEhZWlhNODBKRVJVTEhSM0lZNzVGWi4u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 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80CC64F-CA8A-F7C3-1981-434A62444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8AA9E-4EA1-EE42-82F7-B6778323521E}" type="slidenum">
              <a:rPr lang="de-DE" smtClean="0"/>
              <a:t>6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B549575-AFEA-80F1-ADE1-97DEA072AB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2638" y="1064714"/>
            <a:ext cx="3744416" cy="84497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DC99445-B1D6-EE81-AEF2-6F2AF9B622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3890" y="0"/>
            <a:ext cx="3667125" cy="52387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B45D31F-7C6A-0EDF-AABD-8FF10F0076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8375" y="3284984"/>
            <a:ext cx="2333625" cy="222885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E2CB8B7-36BA-14A8-80EF-50AD12C387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8375" y="2717436"/>
            <a:ext cx="2242640" cy="56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439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3AF7BA4-91C2-9BA8-8FCF-7A8928CDE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Während des Projekts Aktivitäten, Entscheidungen, Änderungen etc. gut dokumentieren</a:t>
            </a:r>
          </a:p>
          <a:p>
            <a:r>
              <a:rPr lang="de-DE" dirty="0"/>
              <a:t>Mit der an den/die Auftraggeber/in abgegebenen Projektdokumentation müssen alle Teammitglieder inhaltlich einverstanden sein. </a:t>
            </a:r>
          </a:p>
          <a:p>
            <a:r>
              <a:rPr lang="de-DE" dirty="0"/>
              <a:t>Die Projektdokumentation ist wichtig, weil sie das Projekt, seinen Verlauf und die Ergebnisse in eine gute Übersicht bringt und sie so für weitere Personen und zukünftige Projekte nutzbar ist</a:t>
            </a: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661B9F9-F08D-FF29-FC30-F492BBDA2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69</a:t>
            </a:fld>
            <a:endParaRPr lang="de-AT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3138D7E-6AF0-3062-E4CF-E1B6A9E88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3200" b="1" dirty="0">
                <a:solidFill>
                  <a:srgbClr val="FF0000"/>
                </a:solidFill>
                <a:highlight>
                  <a:srgbClr val="C0C0C0"/>
                </a:highlight>
                <a:latin typeface="+mn-lt"/>
                <a:ea typeface="+mn-ea"/>
                <a:cs typeface="+mn-cs"/>
              </a:rPr>
              <a:t>Schritt 13: Projektdokumentation fertigstellen</a:t>
            </a:r>
          </a:p>
        </p:txBody>
      </p:sp>
    </p:spTree>
    <p:extLst>
      <p:ext uri="{BB962C8B-B14F-4D97-AF65-F5344CB8AC3E}">
        <p14:creationId xmlns:p14="http://schemas.microsoft.com/office/powerpoint/2010/main" val="36108446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84830E66-3A27-DA1D-9D8B-139CDBB6D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Die Verantwortung dafür, dass und wie mit den Projektergebnissen umgegangen wird, trägt aber der/die Auftraggeber/in, also in den meisten Fällen die Schulleitung. </a:t>
            </a:r>
          </a:p>
          <a:p>
            <a:r>
              <a:rPr lang="de-DE" dirty="0"/>
              <a:t>Der/Die Auftraggeber/in sollte im Rahmen der Projektabnahme dem Projektteam auch Feedback zu seiner Arbeit geben.</a:t>
            </a: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F56A56F-FA69-9870-E2EC-D704B1377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70</a:t>
            </a:fld>
            <a:endParaRPr lang="de-AT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9D43B17-E45B-057E-7B49-EF209C123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b="1" dirty="0">
                <a:solidFill>
                  <a:srgbClr val="FF0000"/>
                </a:solidFill>
                <a:highlight>
                  <a:srgbClr val="C0C0C0"/>
                </a:highlight>
                <a:latin typeface="+mn-lt"/>
                <a:ea typeface="+mn-ea"/>
                <a:cs typeface="+mn-cs"/>
              </a:rPr>
              <a:t>Schritt 14: Projektabnahme durch den/die Auftraggeber/in</a:t>
            </a:r>
            <a:endParaRPr lang="de-AT" sz="3200" b="1" dirty="0">
              <a:solidFill>
                <a:srgbClr val="FF0000"/>
              </a:solidFill>
              <a:highlight>
                <a:srgbClr val="C0C0C0"/>
              </a:highligh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3519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BF6BCB9-ED41-F5A6-6EBD-B89EB165D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268760"/>
            <a:ext cx="10367435" cy="4537075"/>
          </a:xfrm>
        </p:spPr>
        <p:txBody>
          <a:bodyPr>
            <a:normAutofit fontScale="92500" lnSpcReduction="10000"/>
          </a:bodyPr>
          <a:lstStyle/>
          <a:p>
            <a:r>
              <a:rPr lang="de-DE" sz="2400" dirty="0"/>
              <a:t>Wichtig ist, dass die Projektergebnisse nicht einfach in der Schublade verschwinden, sondern dass entschieden wird, </a:t>
            </a:r>
            <a:r>
              <a:rPr lang="de-DE" sz="2400" b="1" dirty="0"/>
              <a:t>was damit geschieht!</a:t>
            </a:r>
          </a:p>
          <a:p>
            <a:r>
              <a:rPr lang="de-DE" sz="2400" dirty="0"/>
              <a:t>War das Projekt erfolgreich, können die </a:t>
            </a:r>
            <a:r>
              <a:rPr lang="de-DE" sz="2400" b="1" dirty="0"/>
              <a:t>Maßnahmen als Prozess in den Regelbetrieb </a:t>
            </a:r>
            <a:r>
              <a:rPr lang="de-DE" sz="2400" dirty="0"/>
              <a:t>übergeführt werden. </a:t>
            </a:r>
          </a:p>
          <a:p>
            <a:r>
              <a:rPr lang="de-DE" sz="2400" dirty="0"/>
              <a:t>Sind die Ergebnisse nicht zufriedenstellend, werden diese nicht in den schulischen Alltag übernommen. </a:t>
            </a:r>
          </a:p>
          <a:p>
            <a:r>
              <a:rPr lang="de-DE" sz="2400" dirty="0"/>
              <a:t>Im Sinne des Qualitätskreislaufs kann ein </a:t>
            </a:r>
            <a:r>
              <a:rPr lang="de-DE" sz="2400" b="1" dirty="0"/>
              <a:t>Folgeprojekt aufgesetzt </a:t>
            </a:r>
            <a:r>
              <a:rPr lang="de-DE" sz="2400" dirty="0"/>
              <a:t>werden.</a:t>
            </a:r>
          </a:p>
          <a:p>
            <a:r>
              <a:rPr lang="de-DE" sz="2400" dirty="0"/>
              <a:t>Schließlich sollte ein </a:t>
            </a:r>
            <a:r>
              <a:rPr lang="de-DE" sz="2400" b="1" dirty="0"/>
              <a:t>Projektabschluss auch gefeiert werden.</a:t>
            </a:r>
          </a:p>
          <a:p>
            <a:r>
              <a:rPr lang="de-DE" sz="2400" dirty="0"/>
              <a:t>Arbeit des Projektteams würdigen und das Projektteam aus seiner Verantwortung entlassen.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9BCB6E8-47A9-CB51-C9C8-2DA6E5169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71</a:t>
            </a:fld>
            <a:endParaRPr lang="de-AT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97669AB-4FDD-155C-E8A8-D15428425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3200" b="1" dirty="0">
                <a:solidFill>
                  <a:srgbClr val="FF0000"/>
                </a:solidFill>
                <a:highlight>
                  <a:srgbClr val="C0C0C0"/>
                </a:highlight>
                <a:latin typeface="+mn-lt"/>
                <a:ea typeface="+mn-ea"/>
                <a:cs typeface="+mn-cs"/>
              </a:rPr>
              <a:t>Schritt 15: Projekt abschließen</a:t>
            </a:r>
          </a:p>
        </p:txBody>
      </p:sp>
    </p:spTree>
    <p:extLst>
      <p:ext uri="{BB962C8B-B14F-4D97-AF65-F5344CB8AC3E}">
        <p14:creationId xmlns:p14="http://schemas.microsoft.com/office/powerpoint/2010/main" val="34630830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EC7CECA-C599-4B0B-A575-667A8E097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72</a:t>
            </a:fld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D37A50E-5266-5D43-761F-D768FB2C9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27" y="136524"/>
            <a:ext cx="11190945" cy="658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630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EC7CECA-C599-4B0B-A575-667A8E097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73</a:t>
            </a:fld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4372A6-6B44-44EC-A262-37252BFB28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>
                <a:solidFill>
                  <a:srgbClr val="E95F5F"/>
                </a:solidFill>
              </a:rPr>
              <a:t>Der Schulentwicklungsplan im QMS Teil 2: Projektplanung und Evaluation | 08.03.2023</a:t>
            </a:r>
            <a:endParaRPr lang="de-AT" dirty="0">
              <a:solidFill>
                <a:srgbClr val="E95F5F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0539BA1-B147-5132-FB8F-4CEADBC82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00219"/>
            <a:ext cx="11053228" cy="662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957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18966-A145-A6C4-B9A4-ECFB15A4B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F20125C-F6B1-79B7-81E3-B452342F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74</a:t>
            </a:fld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C3BBA10-9DBA-D433-5651-C923BD7E7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76" y="1053029"/>
            <a:ext cx="11928648" cy="566105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E4EF2D5-25A1-F2E1-B910-90E16F29EEA6}"/>
              </a:ext>
            </a:extLst>
          </p:cNvPr>
          <p:cNvSpPr txBox="1"/>
          <p:nvPr/>
        </p:nvSpPr>
        <p:spPr>
          <a:xfrm>
            <a:off x="5231904" y="860969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hlinkClick r:id="rId3"/>
              </a:rPr>
              <a:t>Schulen agil entwickeln – IQES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1383F83-2810-CBA5-5F8C-18F5544D4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49" y="158909"/>
            <a:ext cx="10585176" cy="66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380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4A247-46CC-C042-F42A-AC5A64623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9DD7006-5D4F-8A4C-3E92-D2EFE65CE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75</a:t>
            </a:fld>
            <a:endParaRPr lang="de-AT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8BB79BD-BC1C-57BE-292F-016CA2117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70" y="1916832"/>
            <a:ext cx="11891807" cy="354467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7C6BAC0-6660-CB3B-4B19-F2C94E4940BF}"/>
              </a:ext>
            </a:extLst>
          </p:cNvPr>
          <p:cNvSpPr txBox="1"/>
          <p:nvPr/>
        </p:nvSpPr>
        <p:spPr>
          <a:xfrm>
            <a:off x="1235617" y="5581885"/>
            <a:ext cx="7992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Quelle: </a:t>
            </a:r>
            <a:r>
              <a:rPr lang="de-DE" dirty="0">
                <a:hlinkClick r:id="rId3"/>
              </a:rPr>
              <a:t>Was ist Agiles Projektmanagement? | Definition und Methoden</a:t>
            </a:r>
            <a:r>
              <a:rPr lang="de-DE" dirty="0"/>
              <a:t> (23042025)</a:t>
            </a:r>
          </a:p>
          <a:p>
            <a:endParaRPr lang="de-AT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B819D3C-6E27-0A96-529E-168CA0BCC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70" y="409918"/>
            <a:ext cx="6048672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287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CF299A5-E048-40CC-96AD-D4F35C5E8D03}"/>
              </a:ext>
            </a:extLst>
          </p:cNvPr>
          <p:cNvSpPr txBox="1"/>
          <p:nvPr/>
        </p:nvSpPr>
        <p:spPr>
          <a:xfrm>
            <a:off x="947873" y="285450"/>
            <a:ext cx="1029625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DAS Q-Handbuch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E200897-30B7-8220-EE33-554E37133C53}"/>
              </a:ext>
            </a:extLst>
          </p:cNvPr>
          <p:cNvSpPr txBox="1"/>
          <p:nvPr/>
        </p:nvSpPr>
        <p:spPr>
          <a:xfrm>
            <a:off x="551384" y="1268760"/>
            <a:ext cx="1029625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ed Hat Text"/>
                <a:ea typeface="+mn-ea"/>
                <a:cs typeface="+mn-cs"/>
              </a:rPr>
              <a:t>Ziel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ed Hat Text"/>
                <a:ea typeface="+mn-ea"/>
                <a:cs typeface="+mn-cs"/>
              </a:rPr>
              <a:t> 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ed Hat Text"/>
                <a:ea typeface="+mn-ea"/>
                <a:cs typeface="+mn-cs"/>
              </a:rPr>
              <a:t>des Q-Handbuchs ist es: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Text"/>
                <a:ea typeface="+mn-ea"/>
                <a:cs typeface="+mn-cs"/>
              </a:rPr>
              <a:t>gemeinsamen Ort für die Dokumentation im QMS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Text"/>
                <a:ea typeface="+mn-ea"/>
                <a:cs typeface="+mn-cs"/>
              </a:rPr>
              <a:t>Dokumentation der Prozessebenen – ein Arbeitsinstrument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Text"/>
                <a:ea typeface="+mn-ea"/>
                <a:cs typeface="+mn-cs"/>
              </a:rPr>
              <a:t>Alltägliche Routinen - die hohe Bedeutung für die Qualität haben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Text"/>
                <a:ea typeface="+mn-ea"/>
                <a:cs typeface="+mn-cs"/>
              </a:rPr>
              <a:t>Prozessmanagement - Erfolge aus Projekten der Schulentwicklung werden langfristig im Schulalltag etabliert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800" dirty="0">
                <a:solidFill>
                  <a:srgbClr val="000000"/>
                </a:solidFill>
                <a:latin typeface="Red Hat Text"/>
              </a:rPr>
              <a:t>Projektblätter für Teamprojekte, Prozessblätter für Teamprozesse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ed Hat Tex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Text"/>
                <a:ea typeface="+mn-ea"/>
                <a:cs typeface="+mn-cs"/>
              </a:rPr>
              <a:t>Beispiele: Schuleingangsphase, Neulehrer/innen, Elternsprechtage,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Text"/>
                <a:ea typeface="+mn-ea"/>
                <a:cs typeface="+mn-cs"/>
              </a:rPr>
              <a:t>    Prozesse im Zusammenhang mit Abschlussprüfungen,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dirty="0">
                <a:solidFill>
                  <a:srgbClr val="000000"/>
                </a:solidFill>
                <a:latin typeface="Red Hat Text"/>
              </a:rPr>
              <a:t>    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Text"/>
                <a:ea typeface="+mn-ea"/>
                <a:cs typeface="+mn-cs"/>
              </a:rPr>
              <a:t>Organisation von Schikursen, IKM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Text"/>
                <a:ea typeface="+mn-ea"/>
                <a:cs typeface="+mn-cs"/>
              </a:rPr>
              <a:t>sRDP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Text"/>
                <a:ea typeface="+mn-ea"/>
                <a:cs typeface="+mn-cs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Text"/>
                <a:ea typeface="+mn-ea"/>
                <a:cs typeface="+mn-cs"/>
              </a:rPr>
              <a:t>uvm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ed Hat Text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dirty="0">
                <a:solidFill>
                  <a:srgbClr val="000000"/>
                </a:solidFill>
                <a:latin typeface="Red Hat Text"/>
              </a:rPr>
              <a:t>Quelle: </a:t>
            </a:r>
            <a:r>
              <a:rPr lang="de-AT" sz="2800" dirty="0">
                <a:hlinkClick r:id="rId2"/>
              </a:rPr>
              <a:t>QMS – _ Q-Handbuch</a:t>
            </a: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2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EF5D0F5-93E9-4054-A6E6-8798E9C09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Jetzt neu: </a:t>
            </a:r>
            <a:r>
              <a:rPr lang="de-AT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www.iqesonline.net/at</a:t>
            </a:r>
            <a:r>
              <a:rPr lang="de-AT" dirty="0"/>
              <a:t> - das IQES Österreichportal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B13C98-E1CE-48CA-AEEC-8E3401045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77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8F4CEFD-FC62-42DF-8C96-840787570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>
                <a:solidFill>
                  <a:srgbClr val="E95F5F"/>
                </a:solidFill>
              </a:rPr>
              <a:t>Der Schulentwicklungsplan im QMS Teil 2: Projektplanung und Evaluation | 08.03.2023</a:t>
            </a:r>
            <a:endParaRPr lang="de-AT" dirty="0">
              <a:solidFill>
                <a:srgbClr val="E95F5F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CAB451B-24BD-C67B-EB24-BA9EACEE8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0978"/>
            <a:ext cx="12192000" cy="662440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4062FB9-289F-5684-F69A-88ED2BB1C70C}"/>
              </a:ext>
            </a:extLst>
          </p:cNvPr>
          <p:cNvSpPr txBox="1"/>
          <p:nvPr/>
        </p:nvSpPr>
        <p:spPr>
          <a:xfrm>
            <a:off x="4583832" y="44624"/>
            <a:ext cx="32403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2400" dirty="0">
                <a:solidFill>
                  <a:srgbClr val="C90039"/>
                </a:solidFill>
              </a:rPr>
              <a:t>www.iqesonline.net/at</a:t>
            </a:r>
            <a:r>
              <a:rPr lang="de-AT" sz="2400" dirty="0">
                <a:solidFill>
                  <a:srgbClr val="004D5A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55460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B0CA7C9-6FE1-2C43-857E-7C8D53399B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78</a:t>
            </a:fld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DCC85A-53E7-D643-9062-712B92DA4B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>
                <a:solidFill>
                  <a:srgbClr val="E95F5F"/>
                </a:solidFill>
              </a:rPr>
              <a:t>QMS-Einführung</a:t>
            </a:r>
            <a:endParaRPr lang="de-AT" dirty="0">
              <a:solidFill>
                <a:srgbClr val="E95F5F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2AC6F7-EDB0-22D0-C590-6614E66F8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388"/>
            <a:ext cx="12192000" cy="284605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61DD98B-9DE3-59A0-EAE5-F980F5533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88" y="3322291"/>
            <a:ext cx="10949023" cy="3535709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E93E8D2E-0300-FE47-BB97-C0C4C41C67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92144" y="1795720"/>
            <a:ext cx="5280587" cy="1203720"/>
          </a:xfrm>
        </p:spPr>
        <p:txBody>
          <a:bodyPr/>
          <a:lstStyle/>
          <a:p>
            <a:r>
              <a:rPr lang="de-DE" sz="4000" b="1" dirty="0">
                <a:solidFill>
                  <a:srgbClr val="FF0000"/>
                </a:solidFill>
              </a:rPr>
              <a:t>IQES ÖSTERREICH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7CBEFE0-E73B-C89E-BE73-723652514281}"/>
              </a:ext>
            </a:extLst>
          </p:cNvPr>
          <p:cNvSpPr txBox="1"/>
          <p:nvPr/>
        </p:nvSpPr>
        <p:spPr>
          <a:xfrm>
            <a:off x="3071664" y="3321028"/>
            <a:ext cx="6822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4"/>
              </a:rPr>
              <a:t>IQES – Kompetenz für Schulen (iqesonline.net)</a:t>
            </a:r>
            <a:endParaRPr lang="de-AT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79A17CB-836A-3D63-3765-E64160912C04}"/>
              </a:ext>
            </a:extLst>
          </p:cNvPr>
          <p:cNvSpPr txBox="1"/>
          <p:nvPr/>
        </p:nvSpPr>
        <p:spPr>
          <a:xfrm>
            <a:off x="3431704" y="239869"/>
            <a:ext cx="6822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hlinkClick r:id="rId5"/>
              </a:rPr>
              <a:t>IQES Österreich – IQES (iqesonline.net)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55523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BBE939B-0E43-976E-7395-92AAFCB2F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8AA9E-4EA1-EE42-82F7-B6778323521E}" type="slidenum">
              <a:rPr lang="de-DE" smtClean="0"/>
              <a:t>7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7E80BB3-1DC2-6C26-D7A6-E02151277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89668"/>
            <a:ext cx="5332480" cy="388897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F5798B4-EE33-0664-19B6-E53761BCC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30" y="3978642"/>
            <a:ext cx="4938319" cy="237771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EFF93D7-A87C-507B-AEDF-CF67F1944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489" y="764704"/>
            <a:ext cx="5802791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175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B0CA7C9-6FE1-2C43-857E-7C8D53399B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79</a:t>
            </a:fld>
            <a:endParaRPr lang="de-AT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75D7FD1-CCF6-EB07-3727-B4AF3BF80DC6}"/>
              </a:ext>
            </a:extLst>
          </p:cNvPr>
          <p:cNvSpPr txBox="1"/>
          <p:nvPr/>
        </p:nvSpPr>
        <p:spPr>
          <a:xfrm>
            <a:off x="3215680" y="222113"/>
            <a:ext cx="561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 dirty="0">
                <a:solidFill>
                  <a:srgbClr val="FF0000"/>
                </a:solidFill>
              </a:rPr>
              <a:t>Materialien Evaluationsinstrumente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19EA47C-5BDB-A38C-5371-831FACB10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908720"/>
            <a:ext cx="5124450" cy="46196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3CB355-EA7D-32F3-CD71-576E68D88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381" y="1835151"/>
            <a:ext cx="5210175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078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A0E6900-95BC-4C4F-8178-82122ED2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80</a:t>
            </a:fld>
            <a:endParaRPr lang="de-AT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2E2BB89-FA6E-4341-953F-422CABC32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28936" y="19787"/>
            <a:ext cx="10367435" cy="641665"/>
          </a:xfrm>
        </p:spPr>
        <p:txBody>
          <a:bodyPr/>
          <a:lstStyle/>
          <a:p>
            <a:pPr algn="ctr"/>
            <a:r>
              <a:rPr lang="de-AT" b="1" dirty="0"/>
              <a:t>IQES für Evaluationen nutzen: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F7497A-C0DD-49EE-B0A4-46AAAB2BEB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 dirty="0">
                <a:solidFill>
                  <a:srgbClr val="E95F5F"/>
                </a:solidFill>
              </a:rPr>
              <a:t>QMS-Einführung</a:t>
            </a:r>
            <a:endParaRPr lang="de-AT" dirty="0">
              <a:solidFill>
                <a:srgbClr val="E95F5F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A961C04-A19E-82CE-9152-4CEB88CD0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0" y="631604"/>
            <a:ext cx="7886363" cy="508090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53AE276-5701-A14B-DC30-7E961E0BE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175" y="70051"/>
            <a:ext cx="5657295" cy="2673846"/>
          </a:xfrm>
          <a:prstGeom prst="rect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ADA9123B-2844-AC77-CF1F-229DDC5A3198}"/>
              </a:ext>
            </a:extLst>
          </p:cNvPr>
          <p:cNvCxnSpPr/>
          <p:nvPr/>
        </p:nvCxnSpPr>
        <p:spPr>
          <a:xfrm flipV="1">
            <a:off x="3863752" y="621614"/>
            <a:ext cx="5184576" cy="2879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>
            <a:extLst>
              <a:ext uri="{FF2B5EF4-FFF2-40B4-BE49-F238E27FC236}">
                <a16:creationId xmlns:a16="http://schemas.microsoft.com/office/drawing/2014/main" id="{5DF60AD8-B0AD-2DC8-D43C-26B8D671F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2630" y="2213328"/>
            <a:ext cx="4968552" cy="1903375"/>
          </a:xfrm>
          <a:prstGeom prst="rect">
            <a:avLst/>
          </a:prstGeom>
        </p:spPr>
      </p:pic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584B28D0-5FA4-E28E-CDA0-4DC2EE180318}"/>
              </a:ext>
            </a:extLst>
          </p:cNvPr>
          <p:cNvCxnSpPr/>
          <p:nvPr/>
        </p:nvCxnSpPr>
        <p:spPr>
          <a:xfrm>
            <a:off x="11280576" y="1515991"/>
            <a:ext cx="0" cy="1355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>
            <a:extLst>
              <a:ext uri="{FF2B5EF4-FFF2-40B4-BE49-F238E27FC236}">
                <a16:creationId xmlns:a16="http://schemas.microsoft.com/office/drawing/2014/main" id="{3EDAC6E2-83A9-E266-0506-3C76B2C2A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5207" y="4423119"/>
            <a:ext cx="4953984" cy="2253577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246F6172-F8BD-5816-35F9-4C29C0E024C0}"/>
              </a:ext>
            </a:extLst>
          </p:cNvPr>
          <p:cNvSpPr txBox="1"/>
          <p:nvPr/>
        </p:nvSpPr>
        <p:spPr>
          <a:xfrm>
            <a:off x="6087941" y="4028286"/>
            <a:ext cx="5881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>
                <a:solidFill>
                  <a:srgbClr val="FF0000"/>
                </a:solidFill>
                <a:highlight>
                  <a:srgbClr val="FFFF00"/>
                </a:highlight>
              </a:rPr>
              <a:t>Anmeldung vor Nutzung des Evaluationscenters notwendig!</a:t>
            </a:r>
          </a:p>
        </p:txBody>
      </p:sp>
    </p:spTree>
    <p:extLst>
      <p:ext uri="{BB962C8B-B14F-4D97-AF65-F5344CB8AC3E}">
        <p14:creationId xmlns:p14="http://schemas.microsoft.com/office/powerpoint/2010/main" val="23572301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E93E8D2E-0300-FE47-BB97-C0C4C41C67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1557" y="1628800"/>
            <a:ext cx="7968885" cy="1519642"/>
          </a:xfrm>
        </p:spPr>
        <p:txBody>
          <a:bodyPr/>
          <a:lstStyle/>
          <a:p>
            <a:pPr algn="ctr"/>
            <a:r>
              <a:rPr lang="de-DE" sz="4000" b="1" dirty="0"/>
              <a:t>IQES </a:t>
            </a:r>
            <a:br>
              <a:rPr lang="de-DE" sz="4000" b="1" dirty="0"/>
            </a:br>
            <a:r>
              <a:rPr lang="de-DE" sz="4000" b="1" dirty="0"/>
              <a:t>Materialien für die Schul- und Unterrichtsentwicklung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B0CA7C9-6FE1-2C43-857E-7C8D53399B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81</a:t>
            </a:fld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DCC85A-53E7-D643-9062-712B92DA4B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>
                <a:solidFill>
                  <a:srgbClr val="E95F5F"/>
                </a:solidFill>
              </a:rPr>
              <a:t>QMS-Einführung</a:t>
            </a:r>
            <a:endParaRPr lang="de-AT" dirty="0">
              <a:solidFill>
                <a:srgbClr val="E9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8634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33EE9C-BCF0-21C1-DA4D-8A09746FF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82</a:t>
            </a:fld>
            <a:endParaRPr lang="de-AT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A5C3325-6BE6-5E71-030F-1FA4B7A9B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798"/>
            <a:ext cx="12192000" cy="421124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995AF4F-A8B2-4BEF-E727-CB67E9B7F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856" y="0"/>
            <a:ext cx="5401524" cy="7925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9D8B7276-F32F-0469-A8F9-0FA8CE8E7EC0}"/>
                  </a:ext>
                </a:extLst>
              </p14:cNvPr>
              <p14:cNvContentPartPr/>
              <p14:nvPr/>
            </p14:nvContentPartPr>
            <p14:xfrm>
              <a:off x="2824948" y="897203"/>
              <a:ext cx="893160" cy="22896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9D8B7276-F32F-0469-A8F9-0FA8CE8E7EC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71308" y="789563"/>
                <a:ext cx="1000800" cy="44460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Grafik 17">
            <a:extLst>
              <a:ext uri="{FF2B5EF4-FFF2-40B4-BE49-F238E27FC236}">
                <a16:creationId xmlns:a16="http://schemas.microsoft.com/office/drawing/2014/main" id="{9B7C0495-400F-495A-0A3D-CD53D9183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24021"/>
            <a:ext cx="4594859" cy="223284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087C324-A5FC-B86B-1A74-44E2727B8B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8166" y="3141186"/>
            <a:ext cx="4253520" cy="161230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F8D7385-6A1A-A93B-6BA9-FF253E0044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6321" y="2638421"/>
            <a:ext cx="4358961" cy="270593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07A454E-C55D-7A26-F1B2-FEA4EC76D8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8580" y="5186869"/>
            <a:ext cx="3696072" cy="155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954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B0CA7C9-6FE1-2C43-857E-7C8D53399B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F43334-FC2F-4D71-B0F1-B4AE512E37E5}" type="slidenum">
              <a:rPr lang="de-AT" smtClean="0"/>
              <a:t>83</a:t>
            </a:fld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DCC85A-53E7-D643-9062-712B92DA4B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>
                <a:solidFill>
                  <a:srgbClr val="E95F5F"/>
                </a:solidFill>
              </a:rPr>
              <a:t>QMS-Einführung</a:t>
            </a:r>
            <a:endParaRPr lang="de-AT" dirty="0">
              <a:solidFill>
                <a:srgbClr val="E95F5F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543764A-6999-16CB-FABB-E97901A1C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5" y="74001"/>
            <a:ext cx="10642346" cy="367065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626F870-788C-34C9-D53F-D5310C3746F5}"/>
              </a:ext>
            </a:extLst>
          </p:cNvPr>
          <p:cNvSpPr txBox="1"/>
          <p:nvPr/>
        </p:nvSpPr>
        <p:spPr>
          <a:xfrm>
            <a:off x="4096147" y="124065"/>
            <a:ext cx="60152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>
                <a:solidFill>
                  <a:srgbClr val="FF0000"/>
                </a:solidFill>
              </a:rPr>
              <a:t>IQES - Materialien zur Unterrichtsentwicklung</a:t>
            </a:r>
          </a:p>
          <a:p>
            <a:endParaRPr lang="de-AT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8A346522-8B18-5D7D-DB35-3C89FBC68FC7}"/>
                  </a:ext>
                </a:extLst>
              </p14:cNvPr>
              <p14:cNvContentPartPr/>
              <p14:nvPr/>
            </p14:nvContentPartPr>
            <p14:xfrm>
              <a:off x="1818028" y="392843"/>
              <a:ext cx="913320" cy="22644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8A346522-8B18-5D7D-DB35-3C89FBC68F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64028" y="285203"/>
                <a:ext cx="1020960" cy="44208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Grafik 12">
            <a:extLst>
              <a:ext uri="{FF2B5EF4-FFF2-40B4-BE49-F238E27FC236}">
                <a16:creationId xmlns:a16="http://schemas.microsoft.com/office/drawing/2014/main" id="{E83C4BEC-E814-D608-8BEC-1DDEEC06E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46" y="4160963"/>
            <a:ext cx="3298363" cy="256051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F0B92D6-6577-4824-2BA9-D7AB6FF83A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750" y="3429998"/>
            <a:ext cx="3202414" cy="183867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2B7F5B9-FB2A-893D-5537-BE496E6DAF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922" y="2411500"/>
            <a:ext cx="4012703" cy="183867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CA67187-60B7-7C64-A552-0255AFB878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8470" y="3841554"/>
            <a:ext cx="2483530" cy="215878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B0B3A37-74B5-9E4B-D4D0-C792E0316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5196" y="4122276"/>
            <a:ext cx="3981069" cy="200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642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14F1BE2-117F-9B02-898D-38B075D3E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2B9A1-CC8F-4DE9-92F7-B7DD2DCD95F1}" type="slidenum">
              <a:rPr lang="de-AT" smtClean="0"/>
              <a:t>84</a:t>
            </a:fld>
            <a:endParaRPr lang="de-AT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E057FBCF-DB94-C87B-946E-D5437F7C5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260648"/>
            <a:ext cx="10367435" cy="566772"/>
          </a:xfrm>
        </p:spPr>
        <p:txBody>
          <a:bodyPr/>
          <a:lstStyle/>
          <a:p>
            <a:pPr algn="ctr"/>
            <a:r>
              <a:rPr lang="de-DE" sz="2800" b="1" kern="100" dirty="0">
                <a:solidFill>
                  <a:srgbClr val="C9003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Implementierung von Lehrenden Teams am Standort</a:t>
            </a:r>
            <a:br>
              <a:rPr lang="de-DE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e-DE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AT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AD5F01-2A2A-D37C-E340-D0E57E8A2D84}"/>
              </a:ext>
            </a:extLst>
          </p:cNvPr>
          <p:cNvSpPr txBox="1"/>
          <p:nvPr/>
        </p:nvSpPr>
        <p:spPr>
          <a:xfrm>
            <a:off x="8113282" y="5661248"/>
            <a:ext cx="4175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 err="1"/>
              <a:t>IQES_Methodenkoffer_Teamentwicklung</a:t>
            </a:r>
            <a:r>
              <a:rPr lang="de-AT" dirty="0"/>
              <a:t>.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4FE1041A-19B3-4F1E-8BD1-A86D51734E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2977" y="796071"/>
            <a:ext cx="6480720" cy="589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0807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47688" y="4011408"/>
            <a:ext cx="5868392" cy="1519642"/>
          </a:xfrm>
        </p:spPr>
        <p:txBody>
          <a:bodyPr/>
          <a:lstStyle/>
          <a:p>
            <a:pPr algn="ctr"/>
            <a:r>
              <a:rPr lang="de-AT" dirty="0"/>
              <a:t>Herzlichen Dank für Ihre Aufmerksamkeit, </a:t>
            </a:r>
            <a:br>
              <a:rPr lang="de-AT" dirty="0"/>
            </a:br>
            <a:r>
              <a:rPr lang="de-AT" dirty="0"/>
              <a:t>ich wünschen Ihnen viel Erfolg bei der </a:t>
            </a:r>
            <a:r>
              <a:rPr lang="de-AT" b="1" dirty="0"/>
              <a:t>Umsetzung Ihrer </a:t>
            </a:r>
            <a:br>
              <a:rPr lang="de-AT" b="1" dirty="0"/>
            </a:br>
            <a:r>
              <a:rPr lang="de-AT" b="1" dirty="0"/>
              <a:t>individuellen Projekte</a:t>
            </a:r>
            <a:br>
              <a:rPr lang="de-AT" b="1" dirty="0"/>
            </a:br>
            <a:r>
              <a:rPr lang="de-AT" b="1" dirty="0"/>
              <a:t>Teamprojekte</a:t>
            </a:r>
            <a:br>
              <a:rPr lang="de-AT" b="1" dirty="0"/>
            </a:br>
            <a:r>
              <a:rPr lang="de-AT" b="1" dirty="0"/>
              <a:t>Schulprojekte</a:t>
            </a:r>
            <a:br>
              <a:rPr lang="de-AT" dirty="0"/>
            </a:br>
            <a:br>
              <a:rPr lang="de-AT" dirty="0"/>
            </a:br>
            <a:r>
              <a:rPr lang="de-AT" dirty="0"/>
              <a:t>Prof. Mag. Christine </a:t>
            </a:r>
            <a:r>
              <a:rPr lang="de-AT" dirty="0" err="1"/>
              <a:t>Kohlweis-Peternel</a:t>
            </a:r>
            <a:br>
              <a:rPr lang="de-AT" dirty="0"/>
            </a:br>
            <a:r>
              <a:rPr lang="de-AT" dirty="0"/>
              <a:t>christine.kohlweis@ph-kaernten.ac.at</a:t>
            </a:r>
            <a:br>
              <a:rPr lang="de-AT" dirty="0"/>
            </a:br>
            <a:br>
              <a:rPr lang="de-AT" dirty="0"/>
            </a:br>
            <a:br>
              <a:rPr lang="de-AT" dirty="0"/>
            </a:br>
            <a:br>
              <a:rPr lang="de-AT" dirty="0"/>
            </a:br>
            <a:br>
              <a:rPr lang="de-AT" dirty="0"/>
            </a:br>
            <a:endParaRPr lang="de-AT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7DBD9D8-8227-4374-A1D9-6CCF9D60CF07}"/>
              </a:ext>
            </a:extLst>
          </p:cNvPr>
          <p:cNvSpPr txBox="1">
            <a:spLocks/>
          </p:cNvSpPr>
          <p:nvPr/>
        </p:nvSpPr>
        <p:spPr>
          <a:xfrm>
            <a:off x="4223792" y="5157192"/>
            <a:ext cx="3906434" cy="74771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1200" kern="1200" noProof="0" dirty="0" smtClean="0">
                <a:solidFill>
                  <a:srgbClr val="004D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4D5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rgbClr val="004D5A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D045A6-1303-84DE-A92B-F255580DF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080" y="939558"/>
            <a:ext cx="5051978" cy="3762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73401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9FAA42A-1C40-8DE2-1FA2-52E0567B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8AA9E-4EA1-EE42-82F7-B6778323521E}" type="slidenum">
              <a:rPr lang="de-DE" smtClean="0"/>
              <a:t>8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6B9985E-E935-2C88-AA8E-30B24FDD2DBD}"/>
              </a:ext>
            </a:extLst>
          </p:cNvPr>
          <p:cNvSpPr txBox="1"/>
          <p:nvPr/>
        </p:nvSpPr>
        <p:spPr>
          <a:xfrm>
            <a:off x="335360" y="2132856"/>
            <a:ext cx="1090779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>
                <a:solidFill>
                  <a:srgbClr val="C00000"/>
                </a:solidFill>
              </a:rPr>
              <a:t>Besprechung der Ergebnisse </a:t>
            </a:r>
          </a:p>
          <a:p>
            <a:r>
              <a:rPr lang="de-DE" sz="4000" b="1" dirty="0">
                <a:solidFill>
                  <a:srgbClr val="C00000"/>
                </a:solidFill>
              </a:rPr>
              <a:t>Einführung in das Projektmanagement an Schulen </a:t>
            </a:r>
          </a:p>
          <a:p>
            <a:endParaRPr lang="de-DE" sz="4000" b="1" dirty="0">
              <a:solidFill>
                <a:srgbClr val="C00000"/>
              </a:solidFill>
            </a:endParaRPr>
          </a:p>
          <a:p>
            <a:r>
              <a:rPr lang="de-DE" sz="4000" b="1" dirty="0">
                <a:solidFill>
                  <a:srgbClr val="C00000"/>
                </a:solidFill>
              </a:rPr>
              <a:t>Ist-</a:t>
            </a:r>
            <a:r>
              <a:rPr lang="de-DE" sz="4000" b="1" dirty="0" err="1">
                <a:solidFill>
                  <a:srgbClr val="C00000"/>
                </a:solidFill>
              </a:rPr>
              <a:t>Standserhebung</a:t>
            </a:r>
            <a:r>
              <a:rPr lang="de-DE" sz="4000" b="1" dirty="0">
                <a:solidFill>
                  <a:srgbClr val="C00000"/>
                </a:solidFill>
              </a:rPr>
              <a:t> zu den aktuellen Projekten </a:t>
            </a:r>
          </a:p>
          <a:p>
            <a:r>
              <a:rPr lang="de-DE" sz="4000" b="1" dirty="0">
                <a:solidFill>
                  <a:srgbClr val="C00000"/>
                </a:solidFill>
              </a:rPr>
              <a:t>(Schulentwicklungsplan) an den Standorten</a:t>
            </a:r>
            <a:endParaRPr lang="de-AT" sz="4000" b="1" dirty="0">
              <a:solidFill>
                <a:srgbClr val="C00000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7591EB7-3F9F-E677-42F9-CF002D165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620688"/>
            <a:ext cx="3763119" cy="129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80467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QMS-Vorlage_BMBWF.pptx" id="{3F1DEB91-250D-494E-A3DD-0BBA24D0E056}" vid="{8BE102F8-46C7-4399-888E-8D4F6E6BEFFA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4667</Words>
  <Application>Microsoft Office PowerPoint</Application>
  <PresentationFormat>Breitbild</PresentationFormat>
  <Paragraphs>681</Paragraphs>
  <Slides>86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86</vt:i4>
      </vt:variant>
    </vt:vector>
  </HeadingPairs>
  <TitlesOfParts>
    <vt:vector size="92" baseType="lpstr">
      <vt:lpstr>Arial</vt:lpstr>
      <vt:lpstr>Calibri</vt:lpstr>
      <vt:lpstr>Red Hat Text</vt:lpstr>
      <vt:lpstr>Systemschrift Normal</vt:lpstr>
      <vt:lpstr>Wingdings</vt:lpstr>
      <vt:lpstr>Larissa</vt:lpstr>
      <vt:lpstr>PowerPoint-Präsentation</vt:lpstr>
      <vt:lpstr>PowerPoint-Präsentation</vt:lpstr>
      <vt:lpstr> </vt:lpstr>
      <vt:lpstr>PowerPoint-Präsentation</vt:lpstr>
      <vt:lpstr>PowerPoint-Präsentation</vt:lpstr>
      <vt:lpstr>…gut informiert starten…</vt:lpstr>
      <vt:lpstr>Individualphase – Arbeitsauftrag: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Arbeitsauftrag  Wir verschaffen uns einen Überblick über die Inhalte und Unterstützungsmaterialien für Lehrende und Lehrenden Teams  auf der Website von www.qms.at  </vt:lpstr>
      <vt:lpstr>Qualitätsrahmen für Schulen</vt:lpstr>
      <vt:lpstr>Der Qualitätsrahmen für Schulen: Ziele und Funktionen</vt:lpstr>
      <vt:lpstr>PowerPoint-Präsentation</vt:lpstr>
      <vt:lpstr>Das QMS-Modell</vt:lpstr>
      <vt:lpstr>Pädagogische Leitvorstellungen – Wofür wir stehen</vt:lpstr>
      <vt:lpstr>Was ist der Schulentwicklungsplan und wozu dient er?</vt:lpstr>
      <vt:lpstr>PowerPoint-Präsentation</vt:lpstr>
      <vt:lpstr>Projekt: Merkmale und Abgrenzungen</vt:lpstr>
      <vt:lpstr>Projekt: Abgrenzungen und Merkmale</vt:lpstr>
      <vt:lpstr>Projekt: Abgrenzungen und Merkmale</vt:lpstr>
      <vt:lpstr>Projekt: Abgrenzungen und Merkmale</vt:lpstr>
      <vt:lpstr>Vorgehensweisen</vt:lpstr>
      <vt:lpstr>Schulprojekt – Schulentwicklungsplan Projektplan zur Erreichung des Zieles</vt:lpstr>
      <vt:lpstr>Allgemeiner Aufbau eines Projektplans zum strategischen Ziel und zu den dazugehörigen Maßnahmen</vt:lpstr>
      <vt:lpstr>Vorgehensweisen</vt:lpstr>
      <vt:lpstr>PowerPoint-Präsentation</vt:lpstr>
      <vt:lpstr>Projektmanagement: Aufgaben</vt:lpstr>
      <vt:lpstr>SEP: Projektplanung in der Praxis</vt:lpstr>
      <vt:lpstr>Tools aus dem Projektmanagement vgl. auch Handreichung „Projektmanagement in QMS“</vt:lpstr>
      <vt:lpstr>Individualphase – Arbeitsauftrag 2:</vt:lpstr>
      <vt:lpstr>PowerPoint-Präsentation</vt:lpstr>
      <vt:lpstr>PowerPoint-Präsentation</vt:lpstr>
      <vt:lpstr>Schritt 1: Projektidee entwickeln und Entscheidung über die Durchführung treffen</vt:lpstr>
      <vt:lpstr>PowerPoint-Präsentation</vt:lpstr>
      <vt:lpstr>PowerPoint-Präsentation</vt:lpstr>
      <vt:lpstr>PowerPoint-Präsentation</vt:lpstr>
      <vt:lpstr>Schritt 3: Ausgangssituation analysieren</vt:lpstr>
      <vt:lpstr>Schritt 4: Projektziele und angestrebte Projektergebnisse festlegen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Beispiel 1: von den Maßnahmen zum Projektplan im SEP</vt:lpstr>
      <vt:lpstr>Beispiel 2: Projektplan</vt:lpstr>
      <vt:lpstr>PowerPoint-Präsentation</vt:lpstr>
      <vt:lpstr>Beispiel 3: Projektstrukturplan</vt:lpstr>
      <vt:lpstr>Beispiel Projektablaufplan für DigiSEP</vt:lpstr>
      <vt:lpstr>PowerPoint-Präsentation</vt:lpstr>
      <vt:lpstr>PowerPoint-Präsentation</vt:lpstr>
      <vt:lpstr>PowerPoint-Präsentation</vt:lpstr>
      <vt:lpstr>Was ist Evaluation? </vt:lpstr>
      <vt:lpstr>Wozu Evaluation?</vt:lpstr>
      <vt:lpstr>Formen von Evaluation in QMS </vt:lpstr>
      <vt:lpstr>Interne Schulevaluation</vt:lpstr>
      <vt:lpstr>Evaluation der Maßnahmen im Schulentwicklungsplan</vt:lpstr>
      <vt:lpstr>Evaluationsknigge</vt:lpstr>
      <vt:lpstr>Gliederung von Evaluationen</vt:lpstr>
      <vt:lpstr>Ablauf von Evaluationen</vt:lpstr>
      <vt:lpstr>PowerPoint-Präsentation</vt:lpstr>
      <vt:lpstr>Evaluation der Maßnahmen im Schulentwicklungsplan Bsp. DigiSEP</vt:lpstr>
      <vt:lpstr>Schritt 12: Projektverlauf reflektieren</vt:lpstr>
      <vt:lpstr>Schritt 13: Projektdokumentation fertigstellen</vt:lpstr>
      <vt:lpstr>Schritt 14: Projektabnahme durch den/die Auftraggeber/in</vt:lpstr>
      <vt:lpstr>Schritt 15: Projekt abschließen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Jetzt neu: www.iqesonline.net/at - das IQES Österreichportal</vt:lpstr>
      <vt:lpstr>IQES ÖSTERREICH </vt:lpstr>
      <vt:lpstr>PowerPoint-Präsentation</vt:lpstr>
      <vt:lpstr>IQES für Evaluationen nutzen:</vt:lpstr>
      <vt:lpstr>IQES  Materialien für die Schul- und Unterrichtsentwicklung</vt:lpstr>
      <vt:lpstr>PowerPoint-Präsentation</vt:lpstr>
      <vt:lpstr>PowerPoint-Präsentation</vt:lpstr>
      <vt:lpstr>Implementierung von Lehrenden Teams am Standort  </vt:lpstr>
      <vt:lpstr>Herzlichen Dank für Ihre Aufmerksamkeit,  ich wünschen Ihnen viel Erfolg bei der Umsetzung Ihrer  individuellen Projekte Teamprojekte Schulprojekte  Prof. Mag. Christine Kohlweis-Peternel christine.kohlweis@ph-kaernten.ac.at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QMS – Qualitätsmanagementsystem für Schulen</dc:title>
  <dc:creator>Franz Gramlinger</dc:creator>
  <cp:lastModifiedBy>KOHLWEIS-PETERNEL Christine</cp:lastModifiedBy>
  <cp:revision>932</cp:revision>
  <dcterms:created xsi:type="dcterms:W3CDTF">2020-10-29T17:26:20Z</dcterms:created>
  <dcterms:modified xsi:type="dcterms:W3CDTF">2025-04-24T18:47:35Z</dcterms:modified>
</cp:coreProperties>
</file>