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343" r:id="rId5"/>
    <p:sldId id="338" r:id="rId6"/>
    <p:sldId id="344" r:id="rId7"/>
    <p:sldId id="348" r:id="rId8"/>
    <p:sldId id="345" r:id="rId9"/>
    <p:sldId id="346" r:id="rId10"/>
    <p:sldId id="347" r:id="rId11"/>
    <p:sldId id="349" r:id="rId12"/>
    <p:sldId id="350" r:id="rId13"/>
    <p:sldId id="353" r:id="rId14"/>
    <p:sldId id="354" r:id="rId15"/>
    <p:sldId id="355" r:id="rId16"/>
    <p:sldId id="352" r:id="rId17"/>
    <p:sldId id="351"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00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62"/>
    <p:restoredTop sz="85986" autoAdjust="0"/>
  </p:normalViewPr>
  <p:slideViewPr>
    <p:cSldViewPr snapToGrid="0">
      <p:cViewPr varScale="1">
        <p:scale>
          <a:sx n="99" d="100"/>
          <a:sy n="99" d="100"/>
        </p:scale>
        <p:origin x="1554"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47D7C-EF60-4F30-8A66-9E94EE149B57}" type="datetimeFigureOut">
              <a:rPr lang="de-DE"/>
              <a:t>27.09.2024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E45AEE-9226-4C44-9812-C4525AFA86BC}" type="slidenum">
              <a:rPr lang="de-DE"/>
              <a:t>‹Nr.›</a:t>
            </a:fld>
            <a:endParaRPr lang="de-DE"/>
          </a:p>
        </p:txBody>
      </p:sp>
    </p:spTree>
    <p:extLst>
      <p:ext uri="{BB962C8B-B14F-4D97-AF65-F5344CB8AC3E}">
        <p14:creationId xmlns:p14="http://schemas.microsoft.com/office/powerpoint/2010/main" val="168975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a:t>
            </a:fld>
            <a:endParaRPr lang="de-DE"/>
          </a:p>
        </p:txBody>
      </p:sp>
    </p:spTree>
    <p:extLst>
      <p:ext uri="{BB962C8B-B14F-4D97-AF65-F5344CB8AC3E}">
        <p14:creationId xmlns:p14="http://schemas.microsoft.com/office/powerpoint/2010/main" val="212063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10</a:t>
            </a:fld>
            <a:endParaRPr lang="de-DE"/>
          </a:p>
        </p:txBody>
      </p:sp>
    </p:spTree>
    <p:extLst>
      <p:ext uri="{BB962C8B-B14F-4D97-AF65-F5344CB8AC3E}">
        <p14:creationId xmlns:p14="http://schemas.microsoft.com/office/powerpoint/2010/main" val="209047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11</a:t>
            </a:fld>
            <a:endParaRPr lang="de-DE"/>
          </a:p>
        </p:txBody>
      </p:sp>
    </p:spTree>
    <p:extLst>
      <p:ext uri="{BB962C8B-B14F-4D97-AF65-F5344CB8AC3E}">
        <p14:creationId xmlns:p14="http://schemas.microsoft.com/office/powerpoint/2010/main" val="125438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12</a:t>
            </a:fld>
            <a:endParaRPr lang="de-DE"/>
          </a:p>
        </p:txBody>
      </p:sp>
    </p:spTree>
    <p:extLst>
      <p:ext uri="{BB962C8B-B14F-4D97-AF65-F5344CB8AC3E}">
        <p14:creationId xmlns:p14="http://schemas.microsoft.com/office/powerpoint/2010/main" val="3540020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13</a:t>
            </a:fld>
            <a:endParaRPr lang="de-DE"/>
          </a:p>
        </p:txBody>
      </p:sp>
    </p:spTree>
    <p:extLst>
      <p:ext uri="{BB962C8B-B14F-4D97-AF65-F5344CB8AC3E}">
        <p14:creationId xmlns:p14="http://schemas.microsoft.com/office/powerpoint/2010/main" val="347469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14</a:t>
            </a:fld>
            <a:endParaRPr lang="de-DE"/>
          </a:p>
        </p:txBody>
      </p:sp>
    </p:spTree>
    <p:extLst>
      <p:ext uri="{BB962C8B-B14F-4D97-AF65-F5344CB8AC3E}">
        <p14:creationId xmlns:p14="http://schemas.microsoft.com/office/powerpoint/2010/main" val="3322944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2</a:t>
            </a:fld>
            <a:endParaRPr lang="de-DE"/>
          </a:p>
        </p:txBody>
      </p:sp>
    </p:spTree>
    <p:extLst>
      <p:ext uri="{BB962C8B-B14F-4D97-AF65-F5344CB8AC3E}">
        <p14:creationId xmlns:p14="http://schemas.microsoft.com/office/powerpoint/2010/main" val="1039266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3</a:t>
            </a:fld>
            <a:endParaRPr lang="de-DE"/>
          </a:p>
        </p:txBody>
      </p:sp>
    </p:spTree>
    <p:extLst>
      <p:ext uri="{BB962C8B-B14F-4D97-AF65-F5344CB8AC3E}">
        <p14:creationId xmlns:p14="http://schemas.microsoft.com/office/powerpoint/2010/main" val="3846180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4</a:t>
            </a:fld>
            <a:endParaRPr lang="de-DE"/>
          </a:p>
        </p:txBody>
      </p:sp>
    </p:spTree>
    <p:extLst>
      <p:ext uri="{BB962C8B-B14F-4D97-AF65-F5344CB8AC3E}">
        <p14:creationId xmlns:p14="http://schemas.microsoft.com/office/powerpoint/2010/main" val="924374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5</a:t>
            </a:fld>
            <a:endParaRPr lang="de-DE"/>
          </a:p>
        </p:txBody>
      </p:sp>
    </p:spTree>
    <p:extLst>
      <p:ext uri="{BB962C8B-B14F-4D97-AF65-F5344CB8AC3E}">
        <p14:creationId xmlns:p14="http://schemas.microsoft.com/office/powerpoint/2010/main" val="1903218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6</a:t>
            </a:fld>
            <a:endParaRPr lang="de-DE"/>
          </a:p>
        </p:txBody>
      </p:sp>
    </p:spTree>
    <p:extLst>
      <p:ext uri="{BB962C8B-B14F-4D97-AF65-F5344CB8AC3E}">
        <p14:creationId xmlns:p14="http://schemas.microsoft.com/office/powerpoint/2010/main" val="1711416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7</a:t>
            </a:fld>
            <a:endParaRPr lang="de-DE"/>
          </a:p>
        </p:txBody>
      </p:sp>
    </p:spTree>
    <p:extLst>
      <p:ext uri="{BB962C8B-B14F-4D97-AF65-F5344CB8AC3E}">
        <p14:creationId xmlns:p14="http://schemas.microsoft.com/office/powerpoint/2010/main" val="505923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8</a:t>
            </a:fld>
            <a:endParaRPr lang="de-DE"/>
          </a:p>
        </p:txBody>
      </p:sp>
    </p:spTree>
    <p:extLst>
      <p:ext uri="{BB962C8B-B14F-4D97-AF65-F5344CB8AC3E}">
        <p14:creationId xmlns:p14="http://schemas.microsoft.com/office/powerpoint/2010/main" val="1954384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9</a:t>
            </a:fld>
            <a:endParaRPr lang="de-DE"/>
          </a:p>
        </p:txBody>
      </p:sp>
    </p:spTree>
    <p:extLst>
      <p:ext uri="{BB962C8B-B14F-4D97-AF65-F5344CB8AC3E}">
        <p14:creationId xmlns:p14="http://schemas.microsoft.com/office/powerpoint/2010/main" val="1960553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pic>
        <p:nvPicPr>
          <p:cNvPr id="7" name="Bild 6" descr="phk_wasserzeichen_RGB.jpg">
            <a:extLst>
              <a:ext uri="{FF2B5EF4-FFF2-40B4-BE49-F238E27FC236}">
                <a16:creationId xmlns:a16="http://schemas.microsoft.com/office/drawing/2014/main" id="{DC52A977-ADF7-415D-A9CA-C438AB93E94B}"/>
              </a:ext>
            </a:extLst>
          </p:cNvPr>
          <p:cNvPicPr>
            <a:picLocks noChangeAspect="1"/>
          </p:cNvPicPr>
          <p:nvPr userDrawn="1"/>
        </p:nvPicPr>
        <p:blipFill rotWithShape="1">
          <a:blip r:embed="rId2">
            <a:clrChange>
              <a:clrFrom>
                <a:srgbClr val="FEFBFC"/>
              </a:clrFrom>
              <a:clrTo>
                <a:srgbClr val="FEFBFC">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t="27881" r="35733"/>
          <a:stretch/>
        </p:blipFill>
        <p:spPr>
          <a:xfrm>
            <a:off x="6772739" y="14990"/>
            <a:ext cx="5396885" cy="6060840"/>
          </a:xfrm>
          <a:prstGeom prst="rect">
            <a:avLst/>
          </a:prstGeom>
        </p:spPr>
      </p:pic>
      <p:sp>
        <p:nvSpPr>
          <p:cNvPr id="8" name="Rechteck 7">
            <a:extLst>
              <a:ext uri="{FF2B5EF4-FFF2-40B4-BE49-F238E27FC236}">
                <a16:creationId xmlns:a16="http://schemas.microsoft.com/office/drawing/2014/main" id="{756B0DB6-F8C0-413D-B57C-06454D234F83}"/>
              </a:ext>
            </a:extLst>
          </p:cNvPr>
          <p:cNvSpPr/>
          <p:nvPr userDrawn="1"/>
        </p:nvSpPr>
        <p:spPr>
          <a:xfrm>
            <a:off x="0" y="0"/>
            <a:ext cx="12192000" cy="448049"/>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400" dirty="0"/>
              <a:t>  </a:t>
            </a:r>
            <a:endParaRPr lang="de-DE" sz="1400" dirty="0"/>
          </a:p>
        </p:txBody>
      </p:sp>
      <p:cxnSp>
        <p:nvCxnSpPr>
          <p:cNvPr id="9" name="Gerade Verbindung 17">
            <a:extLst>
              <a:ext uri="{FF2B5EF4-FFF2-40B4-BE49-F238E27FC236}">
                <a16:creationId xmlns:a16="http://schemas.microsoft.com/office/drawing/2014/main" id="{91211CDA-4CB3-415D-A155-CB89BB76A7BA}"/>
              </a:ext>
            </a:extLst>
          </p:cNvPr>
          <p:cNvCxnSpPr/>
          <p:nvPr userDrawn="1"/>
        </p:nvCxnSpPr>
        <p:spPr>
          <a:xfrm>
            <a:off x="0" y="6492193"/>
            <a:ext cx="12192000" cy="0"/>
          </a:xfrm>
          <a:prstGeom prst="line">
            <a:avLst/>
          </a:prstGeom>
          <a:ln w="3175" cmpd="sng">
            <a:solidFill>
              <a:srgbClr val="B30838"/>
            </a:solidFill>
          </a:ln>
        </p:spPr>
        <p:style>
          <a:lnRef idx="2">
            <a:schemeClr val="accent1"/>
          </a:lnRef>
          <a:fillRef idx="0">
            <a:schemeClr val="accent1"/>
          </a:fillRef>
          <a:effectRef idx="1">
            <a:schemeClr val="accent1"/>
          </a:effectRef>
          <a:fontRef idx="minor">
            <a:schemeClr val="tx1"/>
          </a:fontRef>
        </p:style>
      </p:cxnSp>
      <p:sp>
        <p:nvSpPr>
          <p:cNvPr id="10" name="Textfeld 9">
            <a:extLst>
              <a:ext uri="{FF2B5EF4-FFF2-40B4-BE49-F238E27FC236}">
                <a16:creationId xmlns:a16="http://schemas.microsoft.com/office/drawing/2014/main" id="{CBC4E037-9C89-4BF0-AA83-6E801015BB28}"/>
              </a:ext>
            </a:extLst>
          </p:cNvPr>
          <p:cNvSpPr txBox="1"/>
          <p:nvPr userDrawn="1"/>
        </p:nvSpPr>
        <p:spPr>
          <a:xfrm>
            <a:off x="526732" y="6542992"/>
            <a:ext cx="11171781" cy="230832"/>
          </a:xfrm>
          <a:prstGeom prst="rect">
            <a:avLst/>
          </a:prstGeom>
          <a:noFill/>
        </p:spPr>
        <p:txBody>
          <a:bodyPr wrap="square" rtlCol="0" anchor="ctr">
            <a:spAutoFit/>
          </a:bodyPr>
          <a:lstStyle/>
          <a:p>
            <a:pPr algn="r"/>
            <a:r>
              <a:rPr lang="de-DE" sz="900" dirty="0">
                <a:solidFill>
                  <a:schemeClr val="bg1">
                    <a:lumMod val="75000"/>
                  </a:schemeClr>
                </a:solidFill>
                <a:latin typeface="Calibri" panose="020F0502020204030204" pitchFamily="34" charset="0"/>
                <a:cs typeface="Roboto Light"/>
              </a:rPr>
              <a:t>b</a:t>
            </a:r>
            <a:r>
              <a:rPr lang="de-DE" sz="900" b="0" i="0" dirty="0">
                <a:solidFill>
                  <a:schemeClr val="bg1">
                    <a:lumMod val="75000"/>
                  </a:schemeClr>
                </a:solidFill>
                <a:latin typeface="Calibri" panose="020F0502020204030204" pitchFamily="34" charset="0"/>
                <a:cs typeface="Roboto Light"/>
              </a:rPr>
              <a:t>irgit.albaner@ph-kaernten.ac.at | peter.harrich@ph-kaernten.ac.at, Dezember 2019</a:t>
            </a:r>
          </a:p>
        </p:txBody>
      </p:sp>
      <p:sp>
        <p:nvSpPr>
          <p:cNvPr id="12" name="Titel 11">
            <a:extLst>
              <a:ext uri="{FF2B5EF4-FFF2-40B4-BE49-F238E27FC236}">
                <a16:creationId xmlns:a16="http://schemas.microsoft.com/office/drawing/2014/main" id="{BB2F9445-68C5-4DB1-88A3-3955BE9DB970}"/>
              </a:ext>
            </a:extLst>
          </p:cNvPr>
          <p:cNvSpPr>
            <a:spLocks noGrp="1"/>
          </p:cNvSpPr>
          <p:nvPr>
            <p:ph type="title" hasCustomPrompt="1"/>
          </p:nvPr>
        </p:nvSpPr>
        <p:spPr>
          <a:xfrm>
            <a:off x="22377" y="14990"/>
            <a:ext cx="12147248" cy="433060"/>
          </a:xfrm>
        </p:spPr>
        <p:txBody>
          <a:bodyPr>
            <a:normAutofit/>
          </a:bodyPr>
          <a:lstStyle>
            <a:lvl1pPr>
              <a:defRPr sz="1600" b="1">
                <a:solidFill>
                  <a:schemeClr val="bg1"/>
                </a:solidFill>
                <a:latin typeface="+mn-lt"/>
              </a:defRPr>
            </a:lvl1pPr>
          </a:lstStyle>
          <a:p>
            <a:r>
              <a:rPr lang="de-DE" dirty="0"/>
              <a:t>Titel der Präsentation</a:t>
            </a:r>
            <a:endParaRPr lang="de-AT" dirty="0"/>
          </a:p>
        </p:txBody>
      </p:sp>
      <p:sp>
        <p:nvSpPr>
          <p:cNvPr id="3" name="Inhaltsplatzhalter 2">
            <a:extLst>
              <a:ext uri="{FF2B5EF4-FFF2-40B4-BE49-F238E27FC236}">
                <a16:creationId xmlns:a16="http://schemas.microsoft.com/office/drawing/2014/main" id="{EE08960C-4566-44E2-8655-5EE5A5B535C4}"/>
              </a:ext>
            </a:extLst>
          </p:cNvPr>
          <p:cNvSpPr>
            <a:spLocks noGrp="1"/>
          </p:cNvSpPr>
          <p:nvPr>
            <p:ph idx="1"/>
          </p:nvPr>
        </p:nvSpPr>
        <p:spPr>
          <a:xfrm>
            <a:off x="838200" y="728569"/>
            <a:ext cx="10515600" cy="544839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69959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E89BE-C033-4668-A44C-20F75B32CEC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5F7E75B-D309-42CE-A45D-AA61D4D230A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CE9A7D-7A1E-4C18-B5C7-DD4C24DA8B4F}"/>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5" name="Fußzeilenplatzhalter 4">
            <a:extLst>
              <a:ext uri="{FF2B5EF4-FFF2-40B4-BE49-F238E27FC236}">
                <a16:creationId xmlns:a16="http://schemas.microsoft.com/office/drawing/2014/main" id="{C96C678C-E53F-4CFC-8A8D-5CDD570DAA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68043A2-9CE6-4E85-B730-CE081BA21AE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91754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5C09E03-0254-4990-A396-67967191298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BC273BF-8998-40BA-99D9-8F8D06E6E76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61F48B-254E-43EA-8DB1-99269F4C4A4E}"/>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5" name="Fußzeilenplatzhalter 4">
            <a:extLst>
              <a:ext uri="{FF2B5EF4-FFF2-40B4-BE49-F238E27FC236}">
                <a16:creationId xmlns:a16="http://schemas.microsoft.com/office/drawing/2014/main" id="{3C23E791-DB33-49F1-947C-CBF0DA09AC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D657A7-CBA6-4B68-B441-07642ADFF5A2}"/>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8779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65702-BED2-4777-B5D9-28EDC319C1C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6B13CDE-7506-4A3D-BCFB-B222EF4B9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FCDC613-3609-4417-B017-3F2193E156F4}"/>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5" name="Fußzeilenplatzhalter 4">
            <a:extLst>
              <a:ext uri="{FF2B5EF4-FFF2-40B4-BE49-F238E27FC236}">
                <a16:creationId xmlns:a16="http://schemas.microsoft.com/office/drawing/2014/main" id="{F6E542F8-3FE8-4565-B6FF-2B570E2A90B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8A7C10-B5A6-4A4C-A517-3B237C29D47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30715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FBD4D-A11C-4813-BA12-E187D1572CC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D1A3190-18C5-4325-83BC-4E552DB8E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0F7F63-7C3F-4841-A8F6-89DED3029AF9}"/>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5" name="Fußzeilenplatzhalter 4">
            <a:extLst>
              <a:ext uri="{FF2B5EF4-FFF2-40B4-BE49-F238E27FC236}">
                <a16:creationId xmlns:a16="http://schemas.microsoft.com/office/drawing/2014/main" id="{1437F4D4-AB86-4BF7-AF12-0180EA91EFF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ECDF4C-3BF2-4090-A359-DF90196EC8C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91745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4DCA7-0C04-4F87-B754-C284C414C5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9F79A4C-EA41-474E-9516-53E84165A9F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3F2E0F1-448E-4175-8D78-4228A23B92E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2EDC850-4B28-4673-8B19-7642DD4AB4C9}"/>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6" name="Fußzeilenplatzhalter 5">
            <a:extLst>
              <a:ext uri="{FF2B5EF4-FFF2-40B4-BE49-F238E27FC236}">
                <a16:creationId xmlns:a16="http://schemas.microsoft.com/office/drawing/2014/main" id="{E6D1E843-156C-4F9C-9288-221307BCC1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FEDF0C-8CDC-45BD-AF26-FACE308D6B15}"/>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72588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07A0B-9F5D-4571-98A9-7AA6760B982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967B55-8AFD-45D2-82FA-EF08D0514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971F87D-276C-4591-9A8C-707E7E0B6B3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867BBF3-661B-4114-88D4-7B54C19BF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867DBD2-5A0B-49BA-8F70-1892D41A849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C436F09-86A2-4332-AD1C-1E9B53671E22}"/>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8" name="Fußzeilenplatzhalter 7">
            <a:extLst>
              <a:ext uri="{FF2B5EF4-FFF2-40B4-BE49-F238E27FC236}">
                <a16:creationId xmlns:a16="http://schemas.microsoft.com/office/drawing/2014/main" id="{380C8070-1F49-416F-957E-CF90A296FD0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A122D79-3FA8-4C38-9FD8-8D727E4B111B}"/>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583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63F24-56D2-4A27-9CFF-B3CDE2A24F4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CBECDA6-1642-44B7-997E-E50B2CC4B0CB}"/>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4" name="Fußzeilenplatzhalter 3">
            <a:extLst>
              <a:ext uri="{FF2B5EF4-FFF2-40B4-BE49-F238E27FC236}">
                <a16:creationId xmlns:a16="http://schemas.microsoft.com/office/drawing/2014/main" id="{A6B7E6B5-EAC7-47FC-8691-F5AAF076DE0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B689295-5BBB-4403-96FB-8A19E3A028EF}"/>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719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1BEA08E-FB3B-498A-A8F7-17F99FEC54FB}"/>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3" name="Fußzeilenplatzhalter 2">
            <a:extLst>
              <a:ext uri="{FF2B5EF4-FFF2-40B4-BE49-F238E27FC236}">
                <a16:creationId xmlns:a16="http://schemas.microsoft.com/office/drawing/2014/main" id="{6FE53585-62BD-40A2-8774-531C7B80B20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EE3AE76-C013-4EF3-BB4A-45B5A5F554D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42501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0EBCF-FE3E-4F0E-B305-FA5B1D4F0FB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6E71CBB-E540-4BCE-A62A-B81305A150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2DBAB-D061-48DD-BB2F-755A90FEE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0655B70-3619-4D8A-9703-17BB2AC2F623}"/>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6" name="Fußzeilenplatzhalter 5">
            <a:extLst>
              <a:ext uri="{FF2B5EF4-FFF2-40B4-BE49-F238E27FC236}">
                <a16:creationId xmlns:a16="http://schemas.microsoft.com/office/drawing/2014/main" id="{4D09B1DC-9719-40D0-996B-F6107EC307B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985215-E640-45AD-A794-B2CC1E4AEE6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337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1CFB1-595F-4D4E-9C17-9DBA67F0D28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7676199-DD03-4AF8-AB6A-B9261D092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4C5C92C-4617-4723-8CE5-CAE611628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0862122-C523-4C34-94B8-49AC99C59F4A}"/>
              </a:ext>
            </a:extLst>
          </p:cNvPr>
          <p:cNvSpPr>
            <a:spLocks noGrp="1"/>
          </p:cNvSpPr>
          <p:nvPr>
            <p:ph type="dt" sz="half" idx="10"/>
          </p:nvPr>
        </p:nvSpPr>
        <p:spPr/>
        <p:txBody>
          <a:bodyPr/>
          <a:lstStyle/>
          <a:p>
            <a:fld id="{ECCCD9C6-C854-4A17-B1BE-C7DCC0663637}" type="datetimeFigureOut">
              <a:rPr lang="de-DE" smtClean="0"/>
              <a:t>27.09.2024</a:t>
            </a:fld>
            <a:endParaRPr lang="de-DE"/>
          </a:p>
        </p:txBody>
      </p:sp>
      <p:sp>
        <p:nvSpPr>
          <p:cNvPr id="6" name="Fußzeilenplatzhalter 5">
            <a:extLst>
              <a:ext uri="{FF2B5EF4-FFF2-40B4-BE49-F238E27FC236}">
                <a16:creationId xmlns:a16="http://schemas.microsoft.com/office/drawing/2014/main" id="{9A619A30-609D-463F-953A-6D4E801A37F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54B7614-2CE2-422C-BDFB-06F6E4CEBF01}"/>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2838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C62FD99-E0C3-47E3-A4B1-E3CB877B3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6681696-C5C3-4702-BAEF-D53F31BE9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D1C3B9-FBDA-4505-8356-CE1F44BD39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CD9C6-C854-4A17-B1BE-C7DCC0663637}" type="datetimeFigureOut">
              <a:rPr lang="de-DE" smtClean="0"/>
              <a:t>27.09.2024</a:t>
            </a:fld>
            <a:endParaRPr lang="de-DE"/>
          </a:p>
        </p:txBody>
      </p:sp>
      <p:sp>
        <p:nvSpPr>
          <p:cNvPr id="5" name="Fußzeilenplatzhalter 4">
            <a:extLst>
              <a:ext uri="{FF2B5EF4-FFF2-40B4-BE49-F238E27FC236}">
                <a16:creationId xmlns:a16="http://schemas.microsoft.com/office/drawing/2014/main" id="{E1C58A56-B923-4CB7-9807-898632965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8F87A7-B738-44E9-A151-B0714955A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D2571-4F78-4F60-A6CD-20042DF09B6F}" type="slidenum">
              <a:rPr lang="de-DE" smtClean="0"/>
              <a:t>‹Nr.›</a:t>
            </a:fld>
            <a:endParaRPr lang="de-DE"/>
          </a:p>
        </p:txBody>
      </p:sp>
    </p:spTree>
    <p:extLst>
      <p:ext uri="{BB962C8B-B14F-4D97-AF65-F5344CB8AC3E}">
        <p14:creationId xmlns:p14="http://schemas.microsoft.com/office/powerpoint/2010/main" val="75391603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ph-kaernten.ac.at/fileadmin/media/studienabteilung/curricula/Berufspaedagogik/SEK_BB_Bachelorstudium_DATG_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www.ph-kaernten.ac.at/fileadmin/media/studienabteilung/curricula/Berufspaedagogik/SEK_BB_Bachelorstudium_FSES_202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8AC493D-8A1E-4646-A26B-D108FE6E90B5}"/>
              </a:ext>
            </a:extLst>
          </p:cNvPr>
          <p:cNvSpPr/>
          <p:nvPr/>
        </p:nvSpPr>
        <p:spPr>
          <a:xfrm>
            <a:off x="0" y="-60533"/>
            <a:ext cx="12192000" cy="4983061"/>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a:extLst>
              <a:ext uri="{FF2B5EF4-FFF2-40B4-BE49-F238E27FC236}">
                <a16:creationId xmlns:a16="http://schemas.microsoft.com/office/drawing/2014/main" id="{38D0723F-6C34-4885-B2A1-58216CDE83F5}"/>
              </a:ext>
            </a:extLst>
          </p:cNvPr>
          <p:cNvSpPr/>
          <p:nvPr/>
        </p:nvSpPr>
        <p:spPr>
          <a:xfrm>
            <a:off x="9176978" y="4473345"/>
            <a:ext cx="1939914" cy="193991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FF2E3209-3079-4371-8A60-AB6ED729F046}"/>
              </a:ext>
            </a:extLst>
          </p:cNvPr>
          <p:cNvSpPr txBox="1"/>
          <p:nvPr/>
        </p:nvSpPr>
        <p:spPr>
          <a:xfrm>
            <a:off x="560956" y="405107"/>
            <a:ext cx="10931961" cy="6771084"/>
          </a:xfrm>
          <a:prstGeom prst="rect">
            <a:avLst/>
          </a:prstGeom>
          <a:noFill/>
        </p:spPr>
        <p:txBody>
          <a:bodyPr wrap="square" rtlCol="0">
            <a:spAutoFit/>
          </a:bodyPr>
          <a:lstStyle/>
          <a:p>
            <a:endParaRPr lang="de-AT" sz="9600" b="1" dirty="0">
              <a:solidFill>
                <a:schemeClr val="bg1"/>
              </a:solidFill>
            </a:endParaRPr>
          </a:p>
          <a:p>
            <a:endParaRPr lang="de-AT" sz="4800" b="1" dirty="0">
              <a:solidFill>
                <a:schemeClr val="bg1"/>
              </a:solidFill>
            </a:endParaRPr>
          </a:p>
          <a:p>
            <a:r>
              <a:rPr lang="de-AT" sz="4800" b="1" dirty="0" smtClean="0">
                <a:solidFill>
                  <a:schemeClr val="bg1"/>
                </a:solidFill>
              </a:rPr>
              <a:t>LV „Orientierung im Berufsfeld“</a:t>
            </a:r>
          </a:p>
          <a:p>
            <a:r>
              <a:rPr lang="de-AT" sz="4800" b="1" dirty="0" smtClean="0">
                <a:solidFill>
                  <a:schemeClr val="bg1"/>
                </a:solidFill>
              </a:rPr>
              <a:t>BWA.002</a:t>
            </a:r>
            <a:endParaRPr lang="de-AT" sz="4800"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sz="3600" b="1" dirty="0">
              <a:solidFill>
                <a:schemeClr val="bg1"/>
              </a:solidFill>
            </a:endParaRPr>
          </a:p>
          <a:p>
            <a:r>
              <a:rPr lang="de-AT" sz="3200" dirty="0">
                <a:solidFill>
                  <a:schemeClr val="bg1"/>
                </a:solidFill>
              </a:rPr>
              <a:t>Zusatzinformation</a:t>
            </a:r>
            <a:endParaRPr lang="de-DE" sz="3200" dirty="0">
              <a:solidFill>
                <a:schemeClr val="bg1"/>
              </a:solidFill>
            </a:endParaRPr>
          </a:p>
        </p:txBody>
      </p:sp>
      <p:pic>
        <p:nvPicPr>
          <p:cNvPr id="7" name="Grafik 6" descr="Ein Bild, das Zeichnung enthält.&#10;&#10;Automatisch generierte Beschreibung">
            <a:extLst>
              <a:ext uri="{FF2B5EF4-FFF2-40B4-BE49-F238E27FC236}">
                <a16:creationId xmlns:a16="http://schemas.microsoft.com/office/drawing/2014/main" id="{56B53D34-128E-439C-8D52-855401FF193E}"/>
              </a:ext>
            </a:extLst>
          </p:cNvPr>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93872" y="4663422"/>
            <a:ext cx="1655791" cy="1654225"/>
          </a:xfrm>
          <a:prstGeom prst="rect">
            <a:avLst/>
          </a:prstGeom>
        </p:spPr>
      </p:pic>
      <p:sp>
        <p:nvSpPr>
          <p:cNvPr id="11" name="Textfeld 10">
            <a:extLst>
              <a:ext uri="{FF2B5EF4-FFF2-40B4-BE49-F238E27FC236}">
                <a16:creationId xmlns:a16="http://schemas.microsoft.com/office/drawing/2014/main" id="{637B0AC0-94A7-43AD-97BB-3CFC1E40F1BB}"/>
              </a:ext>
            </a:extLst>
          </p:cNvPr>
          <p:cNvSpPr txBox="1"/>
          <p:nvPr/>
        </p:nvSpPr>
        <p:spPr>
          <a:xfrm>
            <a:off x="560956" y="5117318"/>
            <a:ext cx="8033833" cy="1200329"/>
          </a:xfrm>
          <a:prstGeom prst="rect">
            <a:avLst/>
          </a:prstGeom>
          <a:noFill/>
        </p:spPr>
        <p:txBody>
          <a:bodyPr wrap="square" rtlCol="0">
            <a:spAutoFit/>
          </a:bodyPr>
          <a:lstStyle/>
          <a:p>
            <a:r>
              <a:rPr lang="de-AT" sz="2400" dirty="0"/>
              <a:t>Pädagogische Hochschule Kärnten</a:t>
            </a:r>
          </a:p>
          <a:p>
            <a:r>
              <a:rPr lang="de-AT" sz="2400" dirty="0"/>
              <a:t>Viktor Frankl Hochschule</a:t>
            </a:r>
          </a:p>
          <a:p>
            <a:r>
              <a:rPr lang="de-AT" sz="2400" dirty="0" err="1"/>
              <a:t>Referent:innen</a:t>
            </a:r>
            <a:r>
              <a:rPr lang="de-AT" sz="2400" dirty="0"/>
              <a:t>: Birgit Albaner, Norbert Jäger, Gabriele Pließnig</a:t>
            </a:r>
            <a:endParaRPr lang="de-DE" sz="2400" dirty="0"/>
          </a:p>
        </p:txBody>
      </p:sp>
    </p:spTree>
    <p:extLst>
      <p:ext uri="{BB962C8B-B14F-4D97-AF65-F5344CB8AC3E}">
        <p14:creationId xmlns:p14="http://schemas.microsoft.com/office/powerpoint/2010/main" val="2812014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6863417"/>
          </a:xfrm>
          <a:prstGeom prst="rect">
            <a:avLst/>
          </a:prstGeom>
          <a:noFill/>
        </p:spPr>
        <p:txBody>
          <a:bodyPr wrap="square" rtlCol="0">
            <a:spAutoFit/>
          </a:bodyPr>
          <a:lstStyle/>
          <a:p>
            <a:r>
              <a:rPr lang="de-DE" sz="2800" b="1" i="1" dirty="0" smtClean="0"/>
              <a:t>Arbeitsauftrag 1:</a:t>
            </a:r>
          </a:p>
          <a:p>
            <a:endParaRPr lang="de-DE" dirty="0"/>
          </a:p>
          <a:p>
            <a:r>
              <a:rPr lang="de-DE" sz="2800" b="1" dirty="0"/>
              <a:t>Lernergebnisse und Kompetenzen analysieren</a:t>
            </a:r>
            <a:r>
              <a:rPr lang="de-DE" sz="2800" b="1" dirty="0" smtClean="0"/>
              <a:t>:</a:t>
            </a:r>
          </a:p>
          <a:p>
            <a:endParaRPr lang="de-DE" sz="2800" dirty="0"/>
          </a:p>
          <a:p>
            <a:pPr marL="342900" indent="-342900">
              <a:buFont typeface="Wingdings" panose="05000000000000000000" pitchFamily="2" charset="2"/>
              <a:buChar char="§"/>
            </a:pPr>
            <a:r>
              <a:rPr lang="de-DE" sz="2400" dirty="0"/>
              <a:t>Lesen Sie das Kapitel „Erwartete Lernergebnisse und Kompetenzen“ im </a:t>
            </a:r>
            <a:r>
              <a:rPr lang="de-DE" sz="2400" dirty="0" smtClean="0"/>
              <a:t>jeweiligen Curriculum</a:t>
            </a:r>
            <a:r>
              <a:rPr lang="de-DE" sz="2400" dirty="0"/>
              <a:t>.</a:t>
            </a:r>
          </a:p>
          <a:p>
            <a:pPr marL="342900" indent="-342900">
              <a:buFont typeface="Wingdings" panose="05000000000000000000" pitchFamily="2" charset="2"/>
              <a:buChar char="§"/>
            </a:pPr>
            <a:r>
              <a:rPr lang="de-DE" sz="2400" dirty="0"/>
              <a:t>Wählen Sie zwei Kompetenzen aus, denen Sie sich im ersten Studiensemester gezielt widmen möchten.</a:t>
            </a:r>
          </a:p>
          <a:p>
            <a:pPr marL="342900" indent="-342900">
              <a:buFont typeface="Wingdings" panose="05000000000000000000" pitchFamily="2" charset="2"/>
              <a:buChar char="§"/>
            </a:pPr>
            <a:r>
              <a:rPr lang="de-DE" sz="2400" dirty="0"/>
              <a:t>Erstellen Sie einen kurzen Bericht (ca. </a:t>
            </a:r>
            <a:r>
              <a:rPr lang="de-DE" sz="2400" dirty="0" smtClean="0"/>
              <a:t>300 </a:t>
            </a:r>
            <a:r>
              <a:rPr lang="de-DE" sz="2400" dirty="0"/>
              <a:t>Wörter), in dem Sie erläutern, warum Sie sich für diese beiden Kompetenzen entschieden haben und beschreiben Sie konkret, wie Sie diese Kompetenzen im ersten Semester entwickeln möchten. Nutzen Sie dabei die Ressourcen und Methoden, die Ihnen zur Verfügung stehen (z.B. Teilnahme an Lehrveranstaltungen, Selbststudium, Praxisphasen</a:t>
            </a:r>
            <a:r>
              <a:rPr lang="de-DE" sz="2400" dirty="0" smtClean="0"/>
              <a:t>).</a:t>
            </a:r>
          </a:p>
          <a:p>
            <a:pPr marL="342900" indent="-342900">
              <a:buFont typeface="Wingdings" panose="05000000000000000000" pitchFamily="2" charset="2"/>
              <a:buChar char="§"/>
            </a:pPr>
            <a:r>
              <a:rPr lang="de-DE" sz="2400" dirty="0" smtClean="0"/>
              <a:t>Verwenden Sie für Ihren Bericht das Deckblatt für Seminararbeiten aus dem </a:t>
            </a:r>
            <a:r>
              <a:rPr lang="de-DE" sz="2400" dirty="0" err="1" smtClean="0"/>
              <a:t>Moodle</a:t>
            </a:r>
            <a:r>
              <a:rPr lang="de-DE" sz="2400" dirty="0" smtClean="0"/>
              <a:t>-Kurs</a:t>
            </a:r>
          </a:p>
          <a:p>
            <a:pPr marL="342900" indent="-342900">
              <a:buFont typeface="Wingdings" panose="05000000000000000000" pitchFamily="2" charset="2"/>
              <a:buChar char="§"/>
            </a:pPr>
            <a:r>
              <a:rPr lang="de-DE" sz="2400" dirty="0" smtClean="0"/>
              <a:t>Gehen sie nun zu Arbeitsauftrag 2</a:t>
            </a:r>
            <a:endParaRPr lang="de-DE" sz="2400" dirty="0"/>
          </a:p>
          <a:p>
            <a:endParaRPr lang="de-AT" sz="2800" b="1" u="sng" dirty="0"/>
          </a:p>
          <a:p>
            <a:endParaRPr lang="de-DE" sz="2800" b="1" dirty="0"/>
          </a:p>
          <a:p>
            <a:endParaRPr lang="de-DE" dirty="0"/>
          </a:p>
        </p:txBody>
      </p:sp>
    </p:spTree>
    <p:extLst>
      <p:ext uri="{BB962C8B-B14F-4D97-AF65-F5344CB8AC3E}">
        <p14:creationId xmlns:p14="http://schemas.microsoft.com/office/powerpoint/2010/main" val="3763231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6863417"/>
          </a:xfrm>
          <a:prstGeom prst="rect">
            <a:avLst/>
          </a:prstGeom>
          <a:noFill/>
        </p:spPr>
        <p:txBody>
          <a:bodyPr wrap="square" rtlCol="0">
            <a:spAutoFit/>
          </a:bodyPr>
          <a:lstStyle/>
          <a:p>
            <a:r>
              <a:rPr lang="de-DE" sz="2800" b="1" i="1" dirty="0" smtClean="0"/>
              <a:t>Arbeitsauftrag 2:</a:t>
            </a:r>
          </a:p>
          <a:p>
            <a:endParaRPr lang="de-DE" dirty="0"/>
          </a:p>
          <a:p>
            <a:r>
              <a:rPr lang="de-DE" sz="2800" b="1" dirty="0"/>
              <a:t>Lehrveranstaltungsübersicht erstellen</a:t>
            </a:r>
            <a:r>
              <a:rPr lang="de-DE" sz="2800" b="1" dirty="0" smtClean="0"/>
              <a:t>:</a:t>
            </a:r>
          </a:p>
          <a:p>
            <a:endParaRPr lang="de-DE" sz="2800" dirty="0"/>
          </a:p>
          <a:p>
            <a:pPr marL="342900" indent="-342900">
              <a:buFont typeface="Wingdings" panose="05000000000000000000" pitchFamily="2" charset="2"/>
              <a:buChar char="§"/>
            </a:pPr>
            <a:r>
              <a:rPr lang="de-DE" sz="2400" dirty="0"/>
              <a:t>Suchen Sie im Curriculum die Lehrveranstaltungsübersicht für das 1. Semester (Kapitel „Lehrveranstaltungsübersicht“). Kopieren Sie die relevanten Informationen für das erste Semester heraus.</a:t>
            </a:r>
          </a:p>
          <a:p>
            <a:pPr marL="342900" indent="-342900">
              <a:buFont typeface="Wingdings" panose="05000000000000000000" pitchFamily="2" charset="2"/>
              <a:buChar char="§"/>
            </a:pPr>
            <a:r>
              <a:rPr lang="de-DE" sz="2400" dirty="0"/>
              <a:t>Erstellen Sie auf Ihrem Desktop einen Ordner „1. Semester“. In diesem Ordner legen Sie für jede Lehrveranstaltung des ersten Semesters einen eigenen Unterordner an, der den Titel der jeweiligen Lehrveranstaltung trägt.</a:t>
            </a:r>
          </a:p>
          <a:p>
            <a:pPr marL="342900" indent="-342900">
              <a:buFont typeface="Wingdings" panose="05000000000000000000" pitchFamily="2" charset="2"/>
              <a:buChar char="§"/>
            </a:pPr>
            <a:r>
              <a:rPr lang="de-DE" sz="2400" dirty="0"/>
              <a:t>Speichern </a:t>
            </a:r>
            <a:r>
              <a:rPr lang="de-DE" sz="2400" dirty="0" smtClean="0"/>
              <a:t>Sie zukünftig </a:t>
            </a:r>
            <a:r>
              <a:rPr lang="de-DE" sz="2400" dirty="0"/>
              <a:t>in jedem Ordner die entsprechenden Unterlagen (z.B. Lehrpläne, Notizen, Literatur) zu den einzelnen Lehrveranstaltungen. Dies wird Ihnen helfen, Ihre Materialien geordnet zu halten und den Überblick über Ihre Studieninhalte zu bewahren</a:t>
            </a:r>
            <a:r>
              <a:rPr lang="de-DE" sz="2400" dirty="0" smtClean="0"/>
              <a:t>.</a:t>
            </a:r>
          </a:p>
          <a:p>
            <a:pPr marL="342900" indent="-342900">
              <a:buFont typeface="Wingdings" panose="05000000000000000000" pitchFamily="2" charset="2"/>
              <a:buChar char="§"/>
            </a:pPr>
            <a:r>
              <a:rPr lang="de-DE" sz="2400" dirty="0" smtClean="0"/>
              <a:t>Machen Sie einen Screenshot und kopieren Sie diesen in ihr Dokument von AA 1. Das hochzuladende Element enthält nun ihren Text und den Screenshot.</a:t>
            </a:r>
            <a:endParaRPr lang="de-DE" sz="2400" dirty="0"/>
          </a:p>
          <a:p>
            <a:endParaRPr lang="de-AT" sz="2800" b="1" u="sng" dirty="0"/>
          </a:p>
          <a:p>
            <a:endParaRPr lang="de-DE" sz="2800" b="1" dirty="0"/>
          </a:p>
          <a:p>
            <a:endParaRPr lang="de-DE" dirty="0"/>
          </a:p>
        </p:txBody>
      </p:sp>
    </p:spTree>
    <p:extLst>
      <p:ext uri="{BB962C8B-B14F-4D97-AF65-F5344CB8AC3E}">
        <p14:creationId xmlns:p14="http://schemas.microsoft.com/office/powerpoint/2010/main" val="1021199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4524315"/>
          </a:xfrm>
          <a:prstGeom prst="rect">
            <a:avLst/>
          </a:prstGeom>
          <a:noFill/>
        </p:spPr>
        <p:txBody>
          <a:bodyPr wrap="square" rtlCol="0">
            <a:spAutoFit/>
          </a:bodyPr>
          <a:lstStyle/>
          <a:p>
            <a:r>
              <a:rPr lang="de-DE" sz="2800" b="1" i="1" dirty="0" smtClean="0"/>
              <a:t>Arbeitsauftrag </a:t>
            </a:r>
            <a:r>
              <a:rPr lang="de-DE" sz="2800" b="1" i="1" dirty="0" smtClean="0"/>
              <a:t>3:</a:t>
            </a:r>
            <a:endParaRPr lang="de-DE" sz="2800" b="1" i="1" dirty="0" smtClean="0"/>
          </a:p>
          <a:p>
            <a:endParaRPr lang="de-DE" dirty="0"/>
          </a:p>
          <a:p>
            <a:r>
              <a:rPr lang="de-DE" sz="2800" b="1" dirty="0" smtClean="0"/>
              <a:t>Bibliotheksausweis erstellen lassen:</a:t>
            </a:r>
            <a:endParaRPr lang="de-DE" sz="2800" b="1" dirty="0" smtClean="0"/>
          </a:p>
          <a:p>
            <a:endParaRPr lang="de-DE" sz="2800" dirty="0"/>
          </a:p>
          <a:p>
            <a:r>
              <a:rPr lang="de-DE" sz="2800" dirty="0"/>
              <a:t>Sobald Sie eine Matrikelnummer haben, besuchen Sie unsere Bibliothek in der Hubertusstraße und lassen sich dort einen Bibliotheksausweis ausstellen.</a:t>
            </a:r>
          </a:p>
          <a:p>
            <a:r>
              <a:rPr lang="de-DE" sz="2800" dirty="0"/>
              <a:t>Eine Kopie dieses Ausweises laden Sie bitte hier bis spätestens </a:t>
            </a:r>
            <a:r>
              <a:rPr lang="de-DE" sz="2800" b="1" dirty="0"/>
              <a:t>20. Dezember</a:t>
            </a:r>
            <a:r>
              <a:rPr lang="de-DE" sz="2800" dirty="0"/>
              <a:t> hoch.</a:t>
            </a:r>
          </a:p>
          <a:p>
            <a:endParaRPr lang="de-AT" sz="2800" b="1" u="sng" dirty="0"/>
          </a:p>
          <a:p>
            <a:endParaRPr lang="de-DE" sz="2800" b="1" dirty="0"/>
          </a:p>
          <a:p>
            <a:endParaRPr lang="de-DE" dirty="0"/>
          </a:p>
        </p:txBody>
      </p:sp>
    </p:spTree>
    <p:extLst>
      <p:ext uri="{BB962C8B-B14F-4D97-AF65-F5344CB8AC3E}">
        <p14:creationId xmlns:p14="http://schemas.microsoft.com/office/powerpoint/2010/main" val="2913647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1877437"/>
          </a:xfrm>
          <a:prstGeom prst="rect">
            <a:avLst/>
          </a:prstGeom>
          <a:noFill/>
        </p:spPr>
        <p:txBody>
          <a:bodyPr wrap="square" rtlCol="0">
            <a:spAutoFit/>
          </a:bodyPr>
          <a:lstStyle/>
          <a:p>
            <a:endParaRPr lang="de-DE" sz="2800" b="1" i="1" dirty="0" smtClean="0"/>
          </a:p>
          <a:p>
            <a:r>
              <a:rPr lang="de-DE" sz="2800" b="1" i="1" dirty="0" smtClean="0"/>
              <a:t>Funktionen in PH-Online:</a:t>
            </a:r>
          </a:p>
          <a:p>
            <a:endParaRPr lang="de-DE" dirty="0"/>
          </a:p>
          <a:p>
            <a:endParaRPr lang="de-DE" sz="2400" dirty="0" smtClean="0"/>
          </a:p>
          <a:p>
            <a:endParaRPr lang="de-DE" dirty="0"/>
          </a:p>
        </p:txBody>
      </p:sp>
    </p:spTree>
    <p:extLst>
      <p:ext uri="{BB962C8B-B14F-4D97-AF65-F5344CB8AC3E}">
        <p14:creationId xmlns:p14="http://schemas.microsoft.com/office/powerpoint/2010/main" val="2380681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1877437"/>
          </a:xfrm>
          <a:prstGeom prst="rect">
            <a:avLst/>
          </a:prstGeom>
          <a:noFill/>
        </p:spPr>
        <p:txBody>
          <a:bodyPr wrap="square" rtlCol="0">
            <a:spAutoFit/>
          </a:bodyPr>
          <a:lstStyle/>
          <a:p>
            <a:endParaRPr lang="de-DE" sz="2800" b="1" i="1" dirty="0" smtClean="0"/>
          </a:p>
          <a:p>
            <a:r>
              <a:rPr lang="de-DE" sz="2800" b="1" i="1" dirty="0" smtClean="0"/>
              <a:t>Arbeiten in </a:t>
            </a:r>
            <a:r>
              <a:rPr lang="de-DE" sz="2800" b="1" i="1" dirty="0" err="1" smtClean="0"/>
              <a:t>Moodle</a:t>
            </a:r>
            <a:r>
              <a:rPr lang="de-DE" sz="2800" b="1" i="1" dirty="0" smtClean="0"/>
              <a:t>:</a:t>
            </a:r>
          </a:p>
          <a:p>
            <a:endParaRPr lang="de-DE" dirty="0"/>
          </a:p>
          <a:p>
            <a:endParaRPr lang="de-DE" sz="2400" dirty="0" smtClean="0"/>
          </a:p>
          <a:p>
            <a:endParaRPr lang="de-DE" dirty="0"/>
          </a:p>
        </p:txBody>
      </p:sp>
    </p:spTree>
    <p:extLst>
      <p:ext uri="{BB962C8B-B14F-4D97-AF65-F5344CB8AC3E}">
        <p14:creationId xmlns:p14="http://schemas.microsoft.com/office/powerpoint/2010/main" val="199971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4370427"/>
          </a:xfrm>
          <a:prstGeom prst="rect">
            <a:avLst/>
          </a:prstGeom>
          <a:noFill/>
        </p:spPr>
        <p:txBody>
          <a:bodyPr wrap="square" rtlCol="0">
            <a:spAutoFit/>
          </a:bodyPr>
          <a:lstStyle/>
          <a:p>
            <a:endParaRPr lang="de-DE" sz="2800" b="1" i="1" dirty="0" smtClean="0"/>
          </a:p>
          <a:p>
            <a:r>
              <a:rPr lang="de-DE" sz="2800" b="1" i="1" dirty="0" smtClean="0"/>
              <a:t>Lehrveranstaltungen im Bereich der Sekundarstufe Berufsbildung:</a:t>
            </a:r>
          </a:p>
          <a:p>
            <a:endParaRPr lang="de-DE" dirty="0"/>
          </a:p>
          <a:p>
            <a:r>
              <a:rPr lang="de-DE" dirty="0" smtClean="0"/>
              <a:t> </a:t>
            </a:r>
          </a:p>
          <a:p>
            <a:endParaRPr lang="de-DE" dirty="0"/>
          </a:p>
          <a:p>
            <a:pPr marL="285750" indent="-285750">
              <a:buFont typeface="Wingdings" panose="05000000000000000000" pitchFamily="2" charset="2"/>
              <a:buChar char="Ø"/>
            </a:pPr>
            <a:r>
              <a:rPr lang="de-DE" sz="2400" dirty="0" smtClean="0"/>
              <a:t>Präsenzlehre </a:t>
            </a:r>
          </a:p>
          <a:p>
            <a:pPr marL="285750" indent="-285750">
              <a:buFont typeface="Wingdings" panose="05000000000000000000" pitchFamily="2" charset="2"/>
              <a:buChar char="Ø"/>
            </a:pPr>
            <a:endParaRPr lang="de-DE" sz="2400" dirty="0"/>
          </a:p>
          <a:p>
            <a:pPr marL="285750" indent="-285750">
              <a:buFont typeface="Wingdings" panose="05000000000000000000" pitchFamily="2" charset="2"/>
              <a:buChar char="Ø"/>
            </a:pPr>
            <a:r>
              <a:rPr lang="de-DE" sz="2400" dirty="0" smtClean="0"/>
              <a:t>Asynchrones eLearning</a:t>
            </a:r>
          </a:p>
          <a:p>
            <a:pPr marL="285750" indent="-285750">
              <a:buFont typeface="Wingdings" panose="05000000000000000000" pitchFamily="2" charset="2"/>
              <a:buChar char="Ø"/>
            </a:pPr>
            <a:endParaRPr lang="de-DE" sz="2400" dirty="0"/>
          </a:p>
          <a:p>
            <a:pPr marL="285750" indent="-285750">
              <a:buFont typeface="Wingdings" panose="05000000000000000000" pitchFamily="2" charset="2"/>
              <a:buChar char="Ø"/>
            </a:pPr>
            <a:r>
              <a:rPr lang="de-DE" sz="2400" dirty="0" smtClean="0"/>
              <a:t>Synchrones eLearning</a:t>
            </a:r>
          </a:p>
          <a:p>
            <a:pPr marL="285750" indent="-285750">
              <a:buFont typeface="Wingdings" panose="05000000000000000000" pitchFamily="2" charset="2"/>
              <a:buChar char="Ø"/>
            </a:pPr>
            <a:endParaRPr lang="de-DE" sz="2400" dirty="0"/>
          </a:p>
          <a:p>
            <a:pPr marL="285750" indent="-285750">
              <a:buFont typeface="Wingdings" panose="05000000000000000000" pitchFamily="2" charset="2"/>
              <a:buChar char="Ø"/>
            </a:pPr>
            <a:r>
              <a:rPr lang="de-DE" sz="2400" dirty="0" smtClean="0"/>
              <a:t>Selbstlernphasen</a:t>
            </a:r>
            <a:endParaRPr lang="en-US" sz="2400" dirty="0"/>
          </a:p>
        </p:txBody>
      </p:sp>
    </p:spTree>
    <p:extLst>
      <p:ext uri="{BB962C8B-B14F-4D97-AF65-F5344CB8AC3E}">
        <p14:creationId xmlns:p14="http://schemas.microsoft.com/office/powerpoint/2010/main" val="1262302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4001095"/>
          </a:xfrm>
          <a:prstGeom prst="rect">
            <a:avLst/>
          </a:prstGeom>
          <a:noFill/>
        </p:spPr>
        <p:txBody>
          <a:bodyPr wrap="square" rtlCol="0">
            <a:spAutoFit/>
          </a:bodyPr>
          <a:lstStyle/>
          <a:p>
            <a:endParaRPr lang="de-DE" sz="2800" b="1" i="1" dirty="0" smtClean="0"/>
          </a:p>
          <a:p>
            <a:r>
              <a:rPr lang="de-DE" sz="2800" b="1" i="1" dirty="0" smtClean="0"/>
              <a:t>Lehrveranstaltungsorte:</a:t>
            </a:r>
          </a:p>
          <a:p>
            <a:endParaRPr lang="de-DE" dirty="0"/>
          </a:p>
          <a:p>
            <a:endParaRPr lang="de-DE" dirty="0" smtClean="0"/>
          </a:p>
          <a:p>
            <a:r>
              <a:rPr lang="de-DE" sz="2400" dirty="0" smtClean="0"/>
              <a:t>PH-Kärnten, Hubertusstraße 1, 9020 Klagenfurt</a:t>
            </a:r>
          </a:p>
          <a:p>
            <a:r>
              <a:rPr lang="de-DE" sz="2400" dirty="0" smtClean="0"/>
              <a:t>PH-Kärnten, </a:t>
            </a:r>
            <a:r>
              <a:rPr lang="de-DE" sz="2400" dirty="0" err="1" smtClean="0"/>
              <a:t>Kempfstraße</a:t>
            </a:r>
            <a:r>
              <a:rPr lang="de-DE" sz="2400" dirty="0" smtClean="0"/>
              <a:t> 2-4/3, 9020 Klagenfurt</a:t>
            </a:r>
          </a:p>
          <a:p>
            <a:r>
              <a:rPr lang="de-DE" sz="2400" dirty="0" smtClean="0"/>
              <a:t>HAK-Klagenfurt, </a:t>
            </a:r>
            <a:r>
              <a:rPr lang="de-DE" sz="2400" dirty="0" err="1" smtClean="0"/>
              <a:t>Kumpfgasse</a:t>
            </a:r>
            <a:r>
              <a:rPr lang="de-DE" sz="2400" dirty="0" smtClean="0"/>
              <a:t> 21, 9020 Klagenfurt</a:t>
            </a:r>
          </a:p>
          <a:p>
            <a:endParaRPr lang="de-DE" sz="2400" dirty="0"/>
          </a:p>
          <a:p>
            <a:r>
              <a:rPr lang="de-DE" sz="2400" dirty="0" smtClean="0"/>
              <a:t>An allen Standorten gibt es so gut wie keine Parkplätze!</a:t>
            </a:r>
            <a:endParaRPr lang="de-DE" sz="2400" dirty="0"/>
          </a:p>
          <a:p>
            <a:endParaRPr lang="de-DE" sz="2400" dirty="0" smtClean="0"/>
          </a:p>
          <a:p>
            <a:endParaRPr lang="de-DE" dirty="0"/>
          </a:p>
        </p:txBody>
      </p:sp>
    </p:spTree>
    <p:extLst>
      <p:ext uri="{BB962C8B-B14F-4D97-AF65-F5344CB8AC3E}">
        <p14:creationId xmlns:p14="http://schemas.microsoft.com/office/powerpoint/2010/main" val="355289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6217087"/>
          </a:xfrm>
          <a:prstGeom prst="rect">
            <a:avLst/>
          </a:prstGeom>
          <a:noFill/>
        </p:spPr>
        <p:txBody>
          <a:bodyPr wrap="square" rtlCol="0">
            <a:spAutoFit/>
          </a:bodyPr>
          <a:lstStyle/>
          <a:p>
            <a:endParaRPr lang="de-DE" sz="2800" b="1" i="1" dirty="0" smtClean="0"/>
          </a:p>
          <a:p>
            <a:r>
              <a:rPr lang="de-DE" sz="2800" b="1" i="1" dirty="0" smtClean="0"/>
              <a:t>Anwesenheitspflicht:</a:t>
            </a:r>
          </a:p>
          <a:p>
            <a:endParaRPr lang="de-DE" dirty="0"/>
          </a:p>
          <a:p>
            <a:endParaRPr lang="de-DE" dirty="0" smtClean="0"/>
          </a:p>
          <a:p>
            <a:r>
              <a:rPr lang="de-DE" sz="2400" dirty="0" smtClean="0"/>
              <a:t>Alle Lehrveranstaltungen haben </a:t>
            </a:r>
            <a:r>
              <a:rPr lang="de-DE" sz="2400" b="1" i="1" dirty="0" smtClean="0"/>
              <a:t>immanenten Prüfungscharakter</a:t>
            </a:r>
            <a:r>
              <a:rPr lang="de-DE" sz="2400" dirty="0" smtClean="0"/>
              <a:t>. Dies bedeutet eine Anwesenheitspflicht von </a:t>
            </a:r>
            <a:r>
              <a:rPr lang="de-DE" sz="2400" b="1" i="1" dirty="0" smtClean="0"/>
              <a:t>75 Prozent</a:t>
            </a:r>
            <a:r>
              <a:rPr lang="de-DE" sz="2400" dirty="0"/>
              <a:t> </a:t>
            </a:r>
            <a:r>
              <a:rPr lang="de-DE" sz="2400" dirty="0" smtClean="0"/>
              <a:t>= 6 UE der Präsenzlehre.</a:t>
            </a:r>
          </a:p>
          <a:p>
            <a:endParaRPr lang="de-DE" sz="2400" dirty="0"/>
          </a:p>
          <a:p>
            <a:r>
              <a:rPr lang="de-DE" sz="2400" dirty="0" smtClean="0"/>
              <a:t>Im Bereich der BB sind alle </a:t>
            </a:r>
            <a:r>
              <a:rPr lang="de-DE" sz="2400" dirty="0" err="1" smtClean="0"/>
              <a:t>LVen</a:t>
            </a:r>
            <a:r>
              <a:rPr lang="de-DE" sz="2400" dirty="0" smtClean="0"/>
              <a:t> mit einem asynchronen eLearning Anteil konzipiert. Dies bedeutet, wenn die LV 1 </a:t>
            </a:r>
            <a:r>
              <a:rPr lang="de-DE" sz="2400" dirty="0" err="1" smtClean="0"/>
              <a:t>SSt</a:t>
            </a:r>
            <a:r>
              <a:rPr lang="de-DE" sz="2400" dirty="0" smtClean="0"/>
              <a:t> hat = 15 UE, dann werden </a:t>
            </a:r>
            <a:r>
              <a:rPr lang="de-DE" sz="2400" b="1" i="1" dirty="0" smtClean="0"/>
              <a:t>8 UE in Präsenz </a:t>
            </a:r>
            <a:r>
              <a:rPr lang="de-DE" sz="2400" dirty="0" smtClean="0"/>
              <a:t>abgehalten und </a:t>
            </a:r>
            <a:r>
              <a:rPr lang="de-DE" sz="2400" b="1" i="1" dirty="0" smtClean="0"/>
              <a:t>7 UE asynchron online</a:t>
            </a:r>
            <a:r>
              <a:rPr lang="de-DE" sz="2400" dirty="0" smtClean="0"/>
              <a:t>.</a:t>
            </a:r>
          </a:p>
          <a:p>
            <a:endParaRPr lang="de-DE" sz="2400" dirty="0"/>
          </a:p>
          <a:p>
            <a:r>
              <a:rPr lang="de-DE" sz="2400" b="1" i="1" dirty="0" smtClean="0"/>
              <a:t>Ausnahme</a:t>
            </a:r>
            <a:r>
              <a:rPr lang="de-DE" sz="2400" dirty="0" smtClean="0"/>
              <a:t>: Pädagogisch Praktische Studien haben eine 100 prozentige Anwesenheitspflicht!</a:t>
            </a:r>
          </a:p>
          <a:p>
            <a:endParaRPr lang="de-DE" sz="2400" dirty="0"/>
          </a:p>
          <a:p>
            <a:endParaRPr lang="de-DE" sz="2400" dirty="0" smtClean="0"/>
          </a:p>
          <a:p>
            <a:endParaRPr lang="de-DE" sz="2400" dirty="0"/>
          </a:p>
          <a:p>
            <a:endParaRPr lang="de-DE" sz="2400" dirty="0" smtClean="0"/>
          </a:p>
          <a:p>
            <a:endParaRPr lang="de-DE" dirty="0"/>
          </a:p>
        </p:txBody>
      </p:sp>
    </p:spTree>
    <p:extLst>
      <p:ext uri="{BB962C8B-B14F-4D97-AF65-F5344CB8AC3E}">
        <p14:creationId xmlns:p14="http://schemas.microsoft.com/office/powerpoint/2010/main" val="4153709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6586418"/>
          </a:xfrm>
          <a:prstGeom prst="rect">
            <a:avLst/>
          </a:prstGeom>
          <a:noFill/>
        </p:spPr>
        <p:txBody>
          <a:bodyPr wrap="square" rtlCol="0">
            <a:spAutoFit/>
          </a:bodyPr>
          <a:lstStyle/>
          <a:p>
            <a:endParaRPr lang="de-DE" sz="2800" b="1" i="1" dirty="0" smtClean="0"/>
          </a:p>
          <a:p>
            <a:r>
              <a:rPr lang="de-DE" sz="2800" b="1" i="1" dirty="0" smtClean="0"/>
              <a:t>Prüfungsleistungen:</a:t>
            </a:r>
          </a:p>
          <a:p>
            <a:endParaRPr lang="de-DE" dirty="0"/>
          </a:p>
          <a:p>
            <a:endParaRPr lang="de-DE" dirty="0" smtClean="0"/>
          </a:p>
          <a:p>
            <a:r>
              <a:rPr lang="de-DE" sz="2400" dirty="0" smtClean="0"/>
              <a:t>Werden vom Lehrbeauftragten in der LV bekanntgegeben und erfolgen durch</a:t>
            </a:r>
          </a:p>
          <a:p>
            <a:endParaRPr lang="de-DE" sz="2400" dirty="0"/>
          </a:p>
          <a:p>
            <a:pPr marL="342900" indent="-342900">
              <a:buFont typeface="Wingdings" panose="05000000000000000000" pitchFamily="2" charset="2"/>
              <a:buChar char="Ø"/>
            </a:pPr>
            <a:r>
              <a:rPr lang="de-DE" sz="2400" dirty="0" smtClean="0"/>
              <a:t>Arbeitsaufträge</a:t>
            </a:r>
          </a:p>
          <a:p>
            <a:pPr marL="342900" indent="-342900">
              <a:buFont typeface="Wingdings" panose="05000000000000000000" pitchFamily="2" charset="2"/>
              <a:buChar char="Ø"/>
            </a:pPr>
            <a:r>
              <a:rPr lang="de-DE" sz="2400" dirty="0" smtClean="0"/>
              <a:t>Präsentationen</a:t>
            </a:r>
          </a:p>
          <a:p>
            <a:pPr marL="342900" indent="-342900">
              <a:buFont typeface="Wingdings" panose="05000000000000000000" pitchFamily="2" charset="2"/>
              <a:buChar char="Ø"/>
            </a:pPr>
            <a:r>
              <a:rPr lang="de-DE" sz="2400" dirty="0" smtClean="0"/>
              <a:t>Online-Prüfungen</a:t>
            </a:r>
          </a:p>
          <a:p>
            <a:pPr marL="342900" indent="-342900">
              <a:buFont typeface="Wingdings" panose="05000000000000000000" pitchFamily="2" charset="2"/>
              <a:buChar char="Ø"/>
            </a:pPr>
            <a:r>
              <a:rPr lang="de-DE" sz="2400" dirty="0" smtClean="0"/>
              <a:t>Schulpraktische Übungen</a:t>
            </a:r>
          </a:p>
          <a:p>
            <a:pPr marL="342900" indent="-342900">
              <a:buFont typeface="Wingdings" panose="05000000000000000000" pitchFamily="2" charset="2"/>
              <a:buChar char="Ø"/>
            </a:pPr>
            <a:r>
              <a:rPr lang="de-DE" sz="2400" dirty="0" smtClean="0"/>
              <a:t>Hospitationsberichte</a:t>
            </a:r>
          </a:p>
          <a:p>
            <a:pPr marL="342900" indent="-342900">
              <a:buFont typeface="Wingdings" panose="05000000000000000000" pitchFamily="2" charset="2"/>
              <a:buChar char="Ø"/>
            </a:pPr>
            <a:r>
              <a:rPr lang="de-DE" sz="2400" dirty="0" smtClean="0"/>
              <a:t>Portfolio-Arbeit</a:t>
            </a:r>
          </a:p>
          <a:p>
            <a:pPr marL="342900" indent="-342900">
              <a:buFont typeface="Wingdings" panose="05000000000000000000" pitchFamily="2" charset="2"/>
              <a:buChar char="Ø"/>
            </a:pPr>
            <a:r>
              <a:rPr lang="de-DE" sz="2400" dirty="0" smtClean="0"/>
              <a:t>Projektarbeit </a:t>
            </a:r>
          </a:p>
          <a:p>
            <a:endParaRPr lang="de-DE" sz="2400" dirty="0"/>
          </a:p>
          <a:p>
            <a:endParaRPr lang="de-DE" sz="2400" dirty="0" smtClean="0"/>
          </a:p>
          <a:p>
            <a:endParaRPr lang="de-DE" sz="2400" dirty="0"/>
          </a:p>
          <a:p>
            <a:endParaRPr lang="de-DE" sz="2400" dirty="0" smtClean="0"/>
          </a:p>
          <a:p>
            <a:endParaRPr lang="de-DE" dirty="0"/>
          </a:p>
        </p:txBody>
      </p:sp>
    </p:spTree>
    <p:extLst>
      <p:ext uri="{BB962C8B-B14F-4D97-AF65-F5344CB8AC3E}">
        <p14:creationId xmlns:p14="http://schemas.microsoft.com/office/powerpoint/2010/main" val="2316023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6771084"/>
          </a:xfrm>
          <a:prstGeom prst="rect">
            <a:avLst/>
          </a:prstGeom>
          <a:noFill/>
        </p:spPr>
        <p:txBody>
          <a:bodyPr wrap="square" rtlCol="0">
            <a:spAutoFit/>
          </a:bodyPr>
          <a:lstStyle/>
          <a:p>
            <a:endParaRPr lang="de-DE" sz="2800" b="1" i="1" dirty="0" smtClean="0"/>
          </a:p>
          <a:p>
            <a:r>
              <a:rPr lang="de-DE" sz="2800" b="1" i="1" dirty="0" smtClean="0"/>
              <a:t>Beurteilungen:</a:t>
            </a:r>
          </a:p>
          <a:p>
            <a:endParaRPr lang="de-DE" dirty="0"/>
          </a:p>
          <a:p>
            <a:r>
              <a:rPr lang="de-DE" sz="2400" dirty="0" smtClean="0"/>
              <a:t>Sind vom Lehrbeauftragten bis zum Beginn des neuen Semesters durchzuführen und werden in PH-Online eingetragen. Sobald eine Eintragung erfolgte, erhalten Sie eine Benachrichtigung vom System.</a:t>
            </a:r>
          </a:p>
          <a:p>
            <a:endParaRPr lang="de-DE" sz="2400" dirty="0"/>
          </a:p>
          <a:p>
            <a:r>
              <a:rPr lang="de-DE" dirty="0" smtClean="0"/>
              <a:t>Der </a:t>
            </a:r>
            <a:r>
              <a:rPr lang="de-DE" dirty="0"/>
              <a:t>positive Erfolg von Prüfungen oder anderen Leistungsnachweisen und </a:t>
            </a:r>
            <a:r>
              <a:rPr lang="de-DE" dirty="0" smtClean="0"/>
              <a:t>wissenschaftlich-berufsfeldbezogenen </a:t>
            </a:r>
            <a:r>
              <a:rPr lang="de-DE" dirty="0"/>
              <a:t>Arbeiten ist mit „Sehr gut“ (1), „Gut“ (2), „Befriedigend“ (3), „Genügend“ (4), der negative Erfolg mit</a:t>
            </a:r>
          </a:p>
          <a:p>
            <a:r>
              <a:rPr lang="de-DE" dirty="0"/>
              <a:t>„Nicht genügend“ (5) zu beurteilen. </a:t>
            </a:r>
            <a:endParaRPr lang="de-DE" dirty="0" smtClean="0"/>
          </a:p>
          <a:p>
            <a:endParaRPr lang="de-DE" dirty="0"/>
          </a:p>
          <a:p>
            <a:r>
              <a:rPr lang="de-DE" dirty="0"/>
              <a:t>Wenn diese Form der Beurteilung unmöglich oder unzweckmäßig ist, hat die positive Beurteilung „Mit Erfolg</a:t>
            </a:r>
          </a:p>
          <a:p>
            <a:r>
              <a:rPr lang="de-DE" dirty="0"/>
              <a:t>teilgenommen“, die negative Beurteilung „Ohne Erfolg teilgenommen“ zu lauten. </a:t>
            </a:r>
            <a:endParaRPr lang="de-DE" dirty="0" smtClean="0"/>
          </a:p>
          <a:p>
            <a:endParaRPr lang="de-DE" dirty="0" smtClean="0"/>
          </a:p>
          <a:p>
            <a:r>
              <a:rPr lang="de-DE" sz="2400" dirty="0"/>
              <a:t>Bitte kontrollieren Sie selbst am Ende des Semesters, ob Sie eine Beurteilung für jene Lehrveranstaltungen erhalten haben, an denen Sie teilgenommen haben. </a:t>
            </a:r>
          </a:p>
          <a:p>
            <a:endParaRPr lang="de-DE" sz="2400" dirty="0" smtClean="0"/>
          </a:p>
          <a:p>
            <a:endParaRPr lang="de-DE" sz="2400" dirty="0"/>
          </a:p>
          <a:p>
            <a:endParaRPr lang="de-DE" sz="2400" dirty="0" smtClean="0"/>
          </a:p>
          <a:p>
            <a:endParaRPr lang="de-DE" dirty="0"/>
          </a:p>
        </p:txBody>
      </p:sp>
    </p:spTree>
    <p:extLst>
      <p:ext uri="{BB962C8B-B14F-4D97-AF65-F5344CB8AC3E}">
        <p14:creationId xmlns:p14="http://schemas.microsoft.com/office/powerpoint/2010/main" val="881734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4093428"/>
          </a:xfrm>
          <a:prstGeom prst="rect">
            <a:avLst/>
          </a:prstGeom>
          <a:noFill/>
        </p:spPr>
        <p:txBody>
          <a:bodyPr wrap="square" rtlCol="0">
            <a:spAutoFit/>
          </a:bodyPr>
          <a:lstStyle/>
          <a:p>
            <a:endParaRPr lang="de-DE" sz="2800" b="1" i="1" dirty="0" smtClean="0"/>
          </a:p>
          <a:p>
            <a:r>
              <a:rPr lang="de-DE" sz="2800" b="1" i="1" dirty="0" smtClean="0"/>
              <a:t>LV-Typen:</a:t>
            </a:r>
          </a:p>
          <a:p>
            <a:endParaRPr lang="de-DE" dirty="0"/>
          </a:p>
          <a:p>
            <a:endParaRPr lang="de-DE" sz="2400" dirty="0" smtClean="0"/>
          </a:p>
          <a:p>
            <a:r>
              <a:rPr lang="de-DE" sz="2400" dirty="0" smtClean="0"/>
              <a:t>VO = Vorlesung</a:t>
            </a:r>
          </a:p>
          <a:p>
            <a:r>
              <a:rPr lang="de-DE" sz="2400" dirty="0" smtClean="0"/>
              <a:t>KU = Kurs</a:t>
            </a:r>
          </a:p>
          <a:p>
            <a:r>
              <a:rPr lang="de-DE" sz="2400" dirty="0" smtClean="0"/>
              <a:t>SE = Seminar</a:t>
            </a:r>
          </a:p>
          <a:p>
            <a:r>
              <a:rPr lang="de-DE" sz="2400" dirty="0" smtClean="0"/>
              <a:t>UE = Übung</a:t>
            </a:r>
          </a:p>
          <a:p>
            <a:r>
              <a:rPr lang="de-DE" sz="2400" dirty="0" smtClean="0"/>
              <a:t>PR = Proseminar</a:t>
            </a:r>
            <a:endParaRPr lang="de-DE" sz="2400" dirty="0"/>
          </a:p>
          <a:p>
            <a:endParaRPr lang="de-DE" sz="2400" dirty="0" smtClean="0"/>
          </a:p>
          <a:p>
            <a:endParaRPr lang="de-DE" dirty="0"/>
          </a:p>
        </p:txBody>
      </p:sp>
      <p:pic>
        <p:nvPicPr>
          <p:cNvPr id="5" name="Grafik 4"/>
          <p:cNvPicPr/>
          <p:nvPr/>
        </p:nvPicPr>
        <p:blipFill>
          <a:blip r:embed="rId3"/>
          <a:stretch>
            <a:fillRect/>
          </a:stretch>
        </p:blipFill>
        <p:spPr>
          <a:xfrm>
            <a:off x="3176337" y="1299410"/>
            <a:ext cx="7575082" cy="4398746"/>
          </a:xfrm>
          <a:prstGeom prst="rect">
            <a:avLst/>
          </a:prstGeom>
        </p:spPr>
      </p:pic>
    </p:spTree>
    <p:extLst>
      <p:ext uri="{BB962C8B-B14F-4D97-AF65-F5344CB8AC3E}">
        <p14:creationId xmlns:p14="http://schemas.microsoft.com/office/powerpoint/2010/main" val="429749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3724096"/>
          </a:xfrm>
          <a:prstGeom prst="rect">
            <a:avLst/>
          </a:prstGeom>
          <a:noFill/>
        </p:spPr>
        <p:txBody>
          <a:bodyPr wrap="square" rtlCol="0">
            <a:spAutoFit/>
          </a:bodyPr>
          <a:lstStyle/>
          <a:p>
            <a:endParaRPr lang="de-DE" sz="2800" b="1" i="1" dirty="0" smtClean="0"/>
          </a:p>
          <a:p>
            <a:r>
              <a:rPr lang="de-DE" sz="2800" b="1" i="1" dirty="0" smtClean="0"/>
              <a:t>Semesterwochenstunden (</a:t>
            </a:r>
            <a:r>
              <a:rPr lang="de-DE" sz="2800" b="1" i="1" dirty="0" err="1" smtClean="0"/>
              <a:t>SSt</a:t>
            </a:r>
            <a:r>
              <a:rPr lang="de-DE" sz="2800" b="1" i="1" dirty="0" smtClean="0"/>
              <a:t>) und ECTS:</a:t>
            </a:r>
          </a:p>
          <a:p>
            <a:endParaRPr lang="de-DE" dirty="0"/>
          </a:p>
          <a:p>
            <a:endParaRPr lang="de-DE" sz="2400" dirty="0" smtClean="0"/>
          </a:p>
          <a:p>
            <a:r>
              <a:rPr lang="de-DE" sz="2400" b="1" dirty="0" err="1" smtClean="0"/>
              <a:t>SSt</a:t>
            </a:r>
            <a:r>
              <a:rPr lang="de-DE" sz="2400" dirty="0" smtClean="0"/>
              <a:t> = Semesterwochenstunde; 1 </a:t>
            </a:r>
            <a:r>
              <a:rPr lang="de-DE" sz="2400" dirty="0" err="1" smtClean="0"/>
              <a:t>SSt</a:t>
            </a:r>
            <a:r>
              <a:rPr lang="de-DE" sz="2400" dirty="0" smtClean="0"/>
              <a:t> = 15 UE á 45 Minuten</a:t>
            </a:r>
          </a:p>
          <a:p>
            <a:r>
              <a:rPr lang="de-DE" sz="2400" b="1" dirty="0" smtClean="0"/>
              <a:t>ECTS</a:t>
            </a:r>
            <a:r>
              <a:rPr lang="de-DE" sz="2400" dirty="0" smtClean="0"/>
              <a:t> = European </a:t>
            </a:r>
            <a:r>
              <a:rPr lang="de-DE" sz="2400" dirty="0" err="1" smtClean="0"/>
              <a:t>Credit</a:t>
            </a:r>
            <a:r>
              <a:rPr lang="de-DE" sz="2400" dirty="0" smtClean="0"/>
              <a:t> Transfer System</a:t>
            </a:r>
          </a:p>
          <a:p>
            <a:r>
              <a:rPr lang="de-DE" sz="2400" b="1" dirty="0" smtClean="0"/>
              <a:t>1 ECTS </a:t>
            </a:r>
            <a:r>
              <a:rPr lang="de-DE" sz="2400" dirty="0" smtClean="0"/>
              <a:t>= 25 Stunden á 60 Minuten</a:t>
            </a:r>
          </a:p>
          <a:p>
            <a:endParaRPr lang="de-DE" sz="2400" dirty="0"/>
          </a:p>
          <a:p>
            <a:r>
              <a:rPr lang="de-DE" sz="2400" dirty="0" smtClean="0"/>
              <a:t>Es besteht kein direkter Zusammenhang zwischen Semesterwochenstunden und ECTS.</a:t>
            </a:r>
          </a:p>
          <a:p>
            <a:endParaRPr lang="de-DE" dirty="0"/>
          </a:p>
        </p:txBody>
      </p:sp>
    </p:spTree>
    <p:extLst>
      <p:ext uri="{BB962C8B-B14F-4D97-AF65-F5344CB8AC3E}">
        <p14:creationId xmlns:p14="http://schemas.microsoft.com/office/powerpoint/2010/main" val="3945295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a:t>
            </a:r>
            <a:r>
              <a:rPr lang="de-AT" dirty="0" smtClean="0"/>
              <a:t>BWA.002 Orientierung im Berufsfeld</a:t>
            </a: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Textfeld 5"/>
          <p:cNvSpPr txBox="1"/>
          <p:nvPr/>
        </p:nvSpPr>
        <p:spPr>
          <a:xfrm>
            <a:off x="202131" y="635267"/>
            <a:ext cx="11661623" cy="4247317"/>
          </a:xfrm>
          <a:prstGeom prst="rect">
            <a:avLst/>
          </a:prstGeom>
          <a:noFill/>
        </p:spPr>
        <p:txBody>
          <a:bodyPr wrap="square" rtlCol="0">
            <a:spAutoFit/>
          </a:bodyPr>
          <a:lstStyle/>
          <a:p>
            <a:endParaRPr lang="de-DE" sz="2800" b="1" i="1" dirty="0" smtClean="0"/>
          </a:p>
          <a:p>
            <a:r>
              <a:rPr lang="de-DE" sz="2800" b="1" i="1" dirty="0" smtClean="0"/>
              <a:t>Arbeitsauftrag für heute Nachmittag:</a:t>
            </a:r>
          </a:p>
          <a:p>
            <a:endParaRPr lang="de-DE" dirty="0"/>
          </a:p>
          <a:p>
            <a:r>
              <a:rPr lang="de-DE" sz="2400" dirty="0" smtClean="0"/>
              <a:t>Link zu den aktuellen Curricula:</a:t>
            </a:r>
          </a:p>
          <a:p>
            <a:endParaRPr lang="de-DE" sz="2400" dirty="0"/>
          </a:p>
          <a:p>
            <a:r>
              <a:rPr lang="en-US" sz="2800" u="sng" dirty="0" smtClean="0">
                <a:hlinkClick r:id="rId3"/>
              </a:rPr>
              <a:t>Curriculum DATG</a:t>
            </a:r>
            <a:endParaRPr lang="en-US" sz="2800" u="sng" dirty="0" smtClean="0"/>
          </a:p>
          <a:p>
            <a:endParaRPr lang="en-US" dirty="0"/>
          </a:p>
          <a:p>
            <a:r>
              <a:rPr lang="de-AT" sz="2800" u="sng" dirty="0" smtClean="0">
                <a:hlinkClick r:id="rId4"/>
              </a:rPr>
              <a:t>Curriculum FSES</a:t>
            </a:r>
            <a:endParaRPr lang="de-AT" sz="2800" u="sng" dirty="0" smtClean="0"/>
          </a:p>
          <a:p>
            <a:endParaRPr lang="de-AT" sz="2800" b="1" u="sng" dirty="0"/>
          </a:p>
          <a:p>
            <a:endParaRPr lang="de-DE" sz="2800" b="1" dirty="0"/>
          </a:p>
          <a:p>
            <a:endParaRPr lang="de-DE" dirty="0"/>
          </a:p>
        </p:txBody>
      </p:sp>
    </p:spTree>
    <p:extLst>
      <p:ext uri="{BB962C8B-B14F-4D97-AF65-F5344CB8AC3E}">
        <p14:creationId xmlns:p14="http://schemas.microsoft.com/office/powerpoint/2010/main" val="3410019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faultSectionNames xmlns="1bbf7f26-0336-4e03-ab49-35e20371ca5d" xsi:nil="true"/>
    <Members xmlns="1bbf7f26-0336-4e03-ab49-35e20371ca5d">
      <UserInfo>
        <DisplayName/>
        <AccountId xsi:nil="true"/>
        <AccountType/>
      </UserInfo>
    </Members>
    <Member_Groups xmlns="1bbf7f26-0336-4e03-ab49-35e20371ca5d">
      <UserInfo>
        <DisplayName/>
        <AccountId xsi:nil="true"/>
        <AccountType/>
      </UserInfo>
    </Member_Groups>
    <FolderType xmlns="1bbf7f26-0336-4e03-ab49-35e20371ca5d" xsi:nil="true"/>
    <Owner xmlns="1bbf7f26-0336-4e03-ab49-35e20371ca5d">
      <UserInfo>
        <DisplayName/>
        <AccountId xsi:nil="true"/>
        <AccountType/>
      </UserInfo>
    </Owner>
    <Leaders xmlns="1bbf7f26-0336-4e03-ab49-35e20371ca5d">
      <UserInfo>
        <DisplayName/>
        <AccountId xsi:nil="true"/>
        <AccountType/>
      </UserInfo>
    </Leaders>
    <NotebookType xmlns="1bbf7f26-0336-4e03-ab49-35e20371ca5d" xsi:nil="true"/>
    <Invited_Members xmlns="1bbf7f26-0336-4e03-ab49-35e20371ca5d" xsi:nil="true"/>
    <Self_Registration_Enabled xmlns="1bbf7f26-0336-4e03-ab49-35e20371ca5d" xsi:nil="true"/>
    <AppVersion xmlns="1bbf7f26-0336-4e03-ab49-35e20371ca5d" xsi:nil="true"/>
    <Invited_Leaders xmlns="1bbf7f26-0336-4e03-ab49-35e20371ca5d" xsi:nil="true"/>
    <Has_Leaders_Only_SectionGroup xmlns="1bbf7f26-0336-4e03-ab49-35e20371ca5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9D5ED9AE87EA48AC308F539CFE0A0D" ma:contentTypeVersion="24" ma:contentTypeDescription="Create a new document." ma:contentTypeScope="" ma:versionID="0267e7ae354a279ecd457d932e60dcee">
  <xsd:schema xmlns:xsd="http://www.w3.org/2001/XMLSchema" xmlns:xs="http://www.w3.org/2001/XMLSchema" xmlns:p="http://schemas.microsoft.com/office/2006/metadata/properties" xmlns:ns3="95e379ea-90a4-4709-aecd-2921ddefb30c" xmlns:ns4="1bbf7f26-0336-4e03-ab49-35e20371ca5d" targetNamespace="http://schemas.microsoft.com/office/2006/metadata/properties" ma:root="true" ma:fieldsID="719ec991c6ecc91c540bfe8ca5e96602" ns3:_="" ns4:_="">
    <xsd:import namespace="95e379ea-90a4-4709-aecd-2921ddefb30c"/>
    <xsd:import namespace="1bbf7f26-0336-4e03-ab49-35e20371ca5d"/>
    <xsd:element name="properties">
      <xsd:complexType>
        <xsd:sequence>
          <xsd:element name="documentManagement">
            <xsd:complexType>
              <xsd:all>
                <xsd:element ref="ns3:SharedWithUsers" minOccurs="0"/>
                <xsd:element ref="ns3:SharingHintHash" minOccurs="0"/>
                <xsd:element ref="ns3:SharedWithDetails" minOccurs="0"/>
                <xsd:element ref="ns4:NotebookType" minOccurs="0"/>
                <xsd:element ref="ns4:FolderType" minOccurs="0"/>
                <xsd:element ref="ns4:Owner" minOccurs="0"/>
                <xsd:element ref="ns4:DefaultSectionNames" minOccurs="0"/>
                <xsd:element ref="ns4:AppVersion" minOccurs="0"/>
                <xsd:element ref="ns4:Leaders" minOccurs="0"/>
                <xsd:element ref="ns4:Members" minOccurs="0"/>
                <xsd:element ref="ns4:Member_Groups" minOccurs="0"/>
                <xsd:element ref="ns4:Invited_Leaders" minOccurs="0"/>
                <xsd:element ref="ns4:Invited_Members" minOccurs="0"/>
                <xsd:element ref="ns4:Self_Registration_Enabled" minOccurs="0"/>
                <xsd:element ref="ns4:Has_Leaders_Only_SectionGroup"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79ea-90a4-4709-aecd-2921ddefb3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23" nillable="true" ma:displayName="Last Shared By User" ma:description="" ma:internalName="LastSharedByUser" ma:readOnly="true">
      <xsd:simpleType>
        <xsd:restriction base="dms:Note">
          <xsd:maxLength value="255"/>
        </xsd:restriction>
      </xsd:simpleType>
    </xsd:element>
    <xsd:element name="LastSharedByTime" ma:index="2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bf7f26-0336-4e03-ab49-35e20371ca5d"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AppVersion" ma:index="15" nillable="true" ma:displayName="App Version" ma:internalName="AppVersion">
      <xsd:simpleType>
        <xsd:restriction base="dms:Text"/>
      </xsd:simpleType>
    </xsd:element>
    <xsd:element name="Leaders" ma:index="1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9" nillable="true" ma:displayName="Invited Leaders" ma:internalName="Invited_Leaders">
      <xsd:simpleType>
        <xsd:restriction base="dms:Note">
          <xsd:maxLength value="255"/>
        </xsd:restriction>
      </xsd:simpleType>
    </xsd:element>
    <xsd:element name="Invited_Members" ma:index="20" nillable="true" ma:displayName="Invited Members" ma:internalName="Invited_Members">
      <xsd:simpleType>
        <xsd:restriction base="dms:Note">
          <xsd:maxLength value="255"/>
        </xsd:restriction>
      </xsd:simpleType>
    </xsd:element>
    <xsd:element name="Self_Registration_Enabled" ma:index="21" nillable="true" ma:displayName="Self_Registration_Enabled" ma:internalName="Self_Registration_Enabled">
      <xsd:simpleType>
        <xsd:restriction base="dms:Boolean"/>
      </xsd:simpleType>
    </xsd:element>
    <xsd:element name="Has_Leaders_Only_SectionGroup" ma:index="22" nillable="true" ma:displayName="Has Leaders Only SectionGroup" ma:internalName="Has_Leaders_Only_SectionGroup">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FFFD69-556A-4B94-B00D-671AB95E0E45}">
  <ds:schemaRefs>
    <ds:schemaRef ds:uri="http://www.w3.org/XML/1998/namespace"/>
    <ds:schemaRef ds:uri="http://schemas.openxmlformats.org/package/2006/metadata/core-properties"/>
    <ds:schemaRef ds:uri="http://schemas.microsoft.com/office/2006/metadata/properties"/>
    <ds:schemaRef ds:uri="95e379ea-90a4-4709-aecd-2921ddefb30c"/>
    <ds:schemaRef ds:uri="http://schemas.microsoft.com/office/2006/documentManagement/types"/>
    <ds:schemaRef ds:uri="http://purl.org/dc/dcmitype/"/>
    <ds:schemaRef ds:uri="http://purl.org/dc/terms/"/>
    <ds:schemaRef ds:uri="http://purl.org/dc/elements/1.1/"/>
    <ds:schemaRef ds:uri="http://schemas.microsoft.com/office/infopath/2007/PartnerControls"/>
    <ds:schemaRef ds:uri="1bbf7f26-0336-4e03-ab49-35e20371ca5d"/>
  </ds:schemaRefs>
</ds:datastoreItem>
</file>

<file path=customXml/itemProps2.xml><?xml version="1.0" encoding="utf-8"?>
<ds:datastoreItem xmlns:ds="http://schemas.openxmlformats.org/officeDocument/2006/customXml" ds:itemID="{E2BC711F-6B50-4986-80E0-72EDE70254E4}">
  <ds:schemaRefs>
    <ds:schemaRef ds:uri="http://schemas.microsoft.com/sharepoint/v3/contenttype/forms"/>
  </ds:schemaRefs>
</ds:datastoreItem>
</file>

<file path=customXml/itemProps3.xml><?xml version="1.0" encoding="utf-8"?>
<ds:datastoreItem xmlns:ds="http://schemas.openxmlformats.org/officeDocument/2006/customXml" ds:itemID="{BA848B55-A635-4577-817F-196D5E6CA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79ea-90a4-4709-aecd-2921ddefb30c"/>
    <ds:schemaRef ds:uri="1bbf7f26-0336-4e03-ab49-35e20371ca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763</Words>
  <Application>Microsoft Office PowerPoint</Application>
  <PresentationFormat>Breitbild</PresentationFormat>
  <Paragraphs>165</Paragraphs>
  <Slides>14</Slides>
  <Notes>14</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Arial</vt:lpstr>
      <vt:lpstr>Calibri</vt:lpstr>
      <vt:lpstr>Calibri Light</vt:lpstr>
      <vt:lpstr>Roboto Light</vt:lpstr>
      <vt:lpstr>Wingdings</vt:lpstr>
      <vt:lpstr>Office</vt:lpstr>
      <vt:lpstr>PowerPoint-Präsentation</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lpstr>   BWA.002 Orientierung im Berufsfeld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Harrich</dc:creator>
  <cp:lastModifiedBy>Pließnig Gabriele</cp:lastModifiedBy>
  <cp:revision>74</cp:revision>
  <cp:lastPrinted>2023-02-02T16:50:32Z</cp:lastPrinted>
  <dcterms:created xsi:type="dcterms:W3CDTF">2019-12-03T12:47:57Z</dcterms:created>
  <dcterms:modified xsi:type="dcterms:W3CDTF">2024-09-27T06:28:53Z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0x010100339D5ED9AE87EA48AC308F539CFE0A0D</vt:lpwstr>
  </property>
</Properties>
</file>