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28"/>
  </p:handoutMasterIdLst>
  <p:sldIdLst>
    <p:sldId id="303" r:id="rId2"/>
    <p:sldId id="346" r:id="rId3"/>
    <p:sldId id="337" r:id="rId4"/>
    <p:sldId id="339" r:id="rId5"/>
    <p:sldId id="341" r:id="rId6"/>
    <p:sldId id="342" r:id="rId7"/>
    <p:sldId id="328" r:id="rId8"/>
    <p:sldId id="336" r:id="rId9"/>
    <p:sldId id="307" r:id="rId10"/>
    <p:sldId id="347" r:id="rId11"/>
    <p:sldId id="333" r:id="rId12"/>
    <p:sldId id="335" r:id="rId13"/>
    <p:sldId id="334" r:id="rId14"/>
    <p:sldId id="338" r:id="rId15"/>
    <p:sldId id="340" r:id="rId16"/>
    <p:sldId id="348" r:id="rId17"/>
    <p:sldId id="349" r:id="rId18"/>
    <p:sldId id="350" r:id="rId19"/>
    <p:sldId id="351" r:id="rId20"/>
    <p:sldId id="324" r:id="rId21"/>
    <p:sldId id="343" r:id="rId22"/>
    <p:sldId id="352" r:id="rId23"/>
    <p:sldId id="353" r:id="rId24"/>
    <p:sldId id="345" r:id="rId25"/>
    <p:sldId id="327" r:id="rId26"/>
    <p:sldId id="344" r:id="rId27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e Pließnig" initials="GP" lastIdx="1" clrIdx="0">
    <p:extLst>
      <p:ext uri="{19B8F6BF-5375-455C-9EA6-DF929625EA0E}">
        <p15:presenceInfo xmlns:p15="http://schemas.microsoft.com/office/powerpoint/2012/main" userId="Gabriele Pließni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ittlere Formatvorlage 3 - Akz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6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8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940B-5039-47E8-B6E3-C45FB53453A9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8486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378486"/>
            <a:ext cx="2946400" cy="49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1D08FF-A125-4DB9-8801-C556C8C12C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7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23.04.2025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226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23.04.2025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2393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23.04.2025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13688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23.04.2025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437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23.04.2025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2556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23.04.2025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569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23.04.2025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487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23.04.2025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76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23.04.2025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127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23.04.2025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582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E648-02ED-46B4-9DC8-77A19B4FD776}" type="datetimeFigureOut">
              <a:rPr lang="de-AT" smtClean="0"/>
              <a:t>23.04.2025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8565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E648-02ED-46B4-9DC8-77A19B4FD776}" type="datetimeFigureOut">
              <a:rPr lang="de-AT" smtClean="0"/>
              <a:t>23.04.2025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121CB-2371-4AC2-A33C-D81DEFA798C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183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bwf.gv.at/Themen/schule/schulpraxis/prinz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CF299A5-E048-40CC-96AD-D4F35C5E8D03}"/>
              </a:ext>
            </a:extLst>
          </p:cNvPr>
          <p:cNvSpPr txBox="1"/>
          <p:nvPr/>
        </p:nvSpPr>
        <p:spPr>
          <a:xfrm>
            <a:off x="865733" y="1345097"/>
            <a:ext cx="92632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b="1" dirty="0"/>
              <a:t>Herzlich Willkommen zur Lehrveranstaltung </a:t>
            </a:r>
          </a:p>
          <a:p>
            <a:pPr algn="ctr"/>
            <a:endParaRPr lang="de-AT" sz="3600" b="1" dirty="0"/>
          </a:p>
          <a:p>
            <a:pPr algn="ctr"/>
            <a:endParaRPr lang="de-AT" sz="3600" b="1" dirty="0"/>
          </a:p>
          <a:p>
            <a:pPr algn="ctr"/>
            <a:r>
              <a:rPr lang="de-AT" sz="3600" b="1" dirty="0"/>
              <a:t>„Unterrichtsprinzipien“</a:t>
            </a:r>
          </a:p>
          <a:p>
            <a:pPr algn="ctr"/>
            <a:endParaRPr lang="de-AT" sz="3600" b="1" dirty="0"/>
          </a:p>
          <a:p>
            <a:pPr algn="ctr"/>
            <a:endParaRPr lang="de-AT" sz="3600" b="1" dirty="0"/>
          </a:p>
          <a:p>
            <a:pPr algn="ctr"/>
            <a:r>
              <a:rPr lang="de-AT" sz="3600" b="1" dirty="0"/>
              <a:t>Mittwoch, 23. April 2025</a:t>
            </a:r>
          </a:p>
          <a:p>
            <a:endParaRPr lang="de-AT" sz="2400" b="1" dirty="0"/>
          </a:p>
          <a:p>
            <a:endParaRPr lang="de-AT" sz="2400" b="1" dirty="0"/>
          </a:p>
          <a:p>
            <a:endParaRPr lang="de-AT" sz="2400" b="1" dirty="0"/>
          </a:p>
        </p:txBody>
      </p:sp>
      <p:pic>
        <p:nvPicPr>
          <p:cNvPr id="3" name="06 Viva La Vida">
            <a:hlinkClick r:id="" action="ppaction://media"/>
            <a:extLst>
              <a:ext uri="{FF2B5EF4-FFF2-40B4-BE49-F238E27FC236}">
                <a16:creationId xmlns:a16="http://schemas.microsoft.com/office/drawing/2014/main" id="{CAD16C02-8550-4372-BD95-180DD92A7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2279" y="49033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268EAD-A05C-116E-0DB3-864EF2446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D294A55-4AA6-8B21-F454-E4DF57139BEE}"/>
              </a:ext>
            </a:extLst>
          </p:cNvPr>
          <p:cNvSpPr txBox="1"/>
          <p:nvPr/>
        </p:nvSpPr>
        <p:spPr>
          <a:xfrm>
            <a:off x="543464" y="86264"/>
            <a:ext cx="1054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</a:rPr>
              <a:t>Was wir bereits über Unterrichtsprinzipien wissen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249BC41-9AC3-E218-C2FB-D8007B18EDD1}"/>
              </a:ext>
            </a:extLst>
          </p:cNvPr>
          <p:cNvSpPr txBox="1"/>
          <p:nvPr/>
        </p:nvSpPr>
        <p:spPr>
          <a:xfrm>
            <a:off x="1165123" y="1666567"/>
            <a:ext cx="75533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Mind-map-online.de</a:t>
            </a:r>
          </a:p>
          <a:p>
            <a:endParaRPr lang="de-DE" dirty="0"/>
          </a:p>
          <a:p>
            <a:endParaRPr lang="de-DE" dirty="0"/>
          </a:p>
          <a:p>
            <a:r>
              <a:rPr lang="de-AT" dirty="0"/>
              <a:t>https://mind-map-online.de/m/6808970613b61					</a:t>
            </a:r>
            <a:endParaRPr lang="de-DE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55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CF299A5-E048-40CC-96AD-D4F35C5E8D03}"/>
              </a:ext>
            </a:extLst>
          </p:cNvPr>
          <p:cNvSpPr txBox="1"/>
          <p:nvPr/>
        </p:nvSpPr>
        <p:spPr>
          <a:xfrm>
            <a:off x="785003" y="948906"/>
            <a:ext cx="1044118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AT" sz="1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800" dirty="0"/>
              <a:t>Sie bilden eine </a:t>
            </a:r>
            <a:r>
              <a:rPr lang="de-AT" sz="2800" b="1" dirty="0"/>
              <a:t>Querschnittsmaterie</a:t>
            </a:r>
            <a:r>
              <a:rPr lang="de-AT" sz="2800" dirty="0"/>
              <a:t>, die in </a:t>
            </a:r>
            <a:r>
              <a:rPr lang="de-AT" sz="2800" b="1" dirty="0"/>
              <a:t>alle Unterrichtsgegenstände einfließt. </a:t>
            </a:r>
          </a:p>
          <a:p>
            <a:endParaRPr lang="de-AT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800" dirty="0"/>
              <a:t>Sie identifizieren </a:t>
            </a:r>
            <a:r>
              <a:rPr lang="de-AT" sz="2800" b="1" dirty="0"/>
              <a:t>Bereiche des privaten, beruflichen und gesellschaftlichen Lebens</a:t>
            </a:r>
            <a:r>
              <a:rPr lang="de-AT" sz="2800" dirty="0"/>
              <a:t>, in denen SuS über </a:t>
            </a:r>
            <a:r>
              <a:rPr lang="de-AT" sz="2800" b="1" dirty="0"/>
              <a:t>Handlungskompetenz</a:t>
            </a:r>
            <a:r>
              <a:rPr lang="de-AT" sz="2800" dirty="0"/>
              <a:t> verfügen sollen.</a:t>
            </a:r>
          </a:p>
          <a:p>
            <a:endParaRPr lang="de-AT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800" dirty="0"/>
              <a:t>Sie sollen </a:t>
            </a:r>
            <a:r>
              <a:rPr lang="de-AT" sz="2800" b="1" dirty="0"/>
              <a:t>keine zusätzlichen Inhalte </a:t>
            </a:r>
            <a:r>
              <a:rPr lang="de-AT" sz="2800" dirty="0"/>
              <a:t>vermitteln</a:t>
            </a:r>
          </a:p>
          <a:p>
            <a:endParaRPr lang="de-AT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800" dirty="0"/>
              <a:t>Sie sollen </a:t>
            </a:r>
            <a:r>
              <a:rPr lang="de-AT" sz="2800" b="1" dirty="0"/>
              <a:t>Bestandteil</a:t>
            </a:r>
            <a:r>
              <a:rPr lang="de-AT" sz="2800" dirty="0"/>
              <a:t> der Gestaltung </a:t>
            </a:r>
            <a:r>
              <a:rPr lang="de-AT" sz="2800" b="1" dirty="0"/>
              <a:t>anwendungsorientierter</a:t>
            </a:r>
            <a:r>
              <a:rPr lang="de-AT" sz="2800" dirty="0"/>
              <a:t> </a:t>
            </a:r>
            <a:r>
              <a:rPr lang="de-AT" sz="2800" b="1" dirty="0"/>
              <a:t>Aufgabenstellungen</a:t>
            </a:r>
            <a:r>
              <a:rPr lang="de-AT" sz="2800" dirty="0"/>
              <a:t> sein</a:t>
            </a:r>
          </a:p>
          <a:p>
            <a:endParaRPr lang="de-AT" sz="2000" dirty="0"/>
          </a:p>
        </p:txBody>
      </p:sp>
      <p:sp>
        <p:nvSpPr>
          <p:cNvPr id="3" name="Textfeld 2"/>
          <p:cNvSpPr txBox="1"/>
          <p:nvPr/>
        </p:nvSpPr>
        <p:spPr>
          <a:xfrm>
            <a:off x="793630" y="77638"/>
            <a:ext cx="1052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</a:rPr>
              <a:t>Zusammenfassung: Was sind Unterrichtsprinzipien?</a:t>
            </a:r>
          </a:p>
        </p:txBody>
      </p:sp>
    </p:spTree>
    <p:extLst>
      <p:ext uri="{BB962C8B-B14F-4D97-AF65-F5344CB8AC3E}">
        <p14:creationId xmlns:p14="http://schemas.microsoft.com/office/powerpoint/2010/main" val="13522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CF299A5-E048-40CC-96AD-D4F35C5E8D03}"/>
              </a:ext>
            </a:extLst>
          </p:cNvPr>
          <p:cNvSpPr txBox="1"/>
          <p:nvPr/>
        </p:nvSpPr>
        <p:spPr>
          <a:xfrm>
            <a:off x="715992" y="897147"/>
            <a:ext cx="930265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000" b="1" dirty="0"/>
          </a:p>
          <a:p>
            <a:r>
              <a:rPr lang="de-AT" sz="2800" dirty="0"/>
              <a:t>Sie bilden die Grundlage für einen effektiven und didaktisch guten Unterricht. Über Unterrichtsprinzipien denken Lehrer nach, wenn Sie Unterricht planen.</a:t>
            </a:r>
          </a:p>
          <a:p>
            <a:endParaRPr lang="de-AT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800" dirty="0"/>
              <a:t>Sie sind </a:t>
            </a:r>
            <a:r>
              <a:rPr lang="de-AT" sz="2800" b="1" dirty="0"/>
              <a:t>leitend </a:t>
            </a:r>
            <a:r>
              <a:rPr lang="de-AT" sz="2800" dirty="0"/>
              <a:t>für die Gestaltung von Unterricht</a:t>
            </a:r>
            <a:r>
              <a:rPr lang="de-AT" sz="2800" b="1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800" dirty="0"/>
              <a:t>Sie gelten </a:t>
            </a:r>
            <a:r>
              <a:rPr lang="de-AT" sz="2800" b="1" dirty="0"/>
              <a:t>überfachlich </a:t>
            </a:r>
            <a:r>
              <a:rPr lang="de-AT" sz="2800" dirty="0"/>
              <a:t>für alle Unterrichtsbereiche</a:t>
            </a:r>
            <a:r>
              <a:rPr lang="de-AT" sz="2800" b="1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800" dirty="0"/>
              <a:t>Sie</a:t>
            </a:r>
            <a:r>
              <a:rPr lang="de-AT" sz="2800" b="1" dirty="0"/>
              <a:t> bestimmen </a:t>
            </a:r>
            <a:r>
              <a:rPr lang="de-AT" sz="2800" dirty="0"/>
              <a:t>Lehr- und Lernverfahren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800" b="1" dirty="0"/>
              <a:t>Sie werden zur Planung, Durchführung, Auswertung und Legitimation von Unterricht herangezogen.</a:t>
            </a:r>
          </a:p>
          <a:p>
            <a:endParaRPr lang="de-AT" sz="2000" b="1" dirty="0"/>
          </a:p>
          <a:p>
            <a:endParaRPr lang="de-AT" sz="2000" b="1" dirty="0"/>
          </a:p>
          <a:p>
            <a:endParaRPr lang="de-AT" sz="20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767751" y="103517"/>
            <a:ext cx="7487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3600" b="1">
                <a:solidFill>
                  <a:schemeClr val="bg1"/>
                </a:solidFill>
              </a:rPr>
              <a:t>Der Einsatz von Unterrichtsprinzipien?</a:t>
            </a:r>
            <a:endParaRPr lang="de-A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3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CF299A5-E048-40CC-96AD-D4F35C5E8D03}"/>
              </a:ext>
            </a:extLst>
          </p:cNvPr>
          <p:cNvSpPr txBox="1"/>
          <p:nvPr/>
        </p:nvSpPr>
        <p:spPr>
          <a:xfrm>
            <a:off x="698740" y="905775"/>
            <a:ext cx="931990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000" b="1" dirty="0"/>
          </a:p>
          <a:p>
            <a:r>
              <a:rPr lang="de-AT" sz="2800" dirty="0"/>
              <a:t>In den Lehrplänen finden sich folgende Unterrichtsprinzipien</a:t>
            </a:r>
          </a:p>
          <a:p>
            <a:r>
              <a:rPr lang="de-AT" sz="2000" b="1" dirty="0">
                <a:hlinkClick r:id="rId3"/>
              </a:rPr>
              <a:t>https://www.bmbwf.gv.at/Themen/schule/schulpraxis/prinz.html</a:t>
            </a:r>
            <a:endParaRPr lang="de-AT" sz="2000" b="1" dirty="0"/>
          </a:p>
          <a:p>
            <a:endParaRPr lang="de-AT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Erziehung zu unternehmerischem Denken und Handeln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Gesundheitserziehung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Lese- und Sprecherziehung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>
                <a:highlight>
                  <a:srgbClr val="FFFF00"/>
                </a:highlight>
              </a:rPr>
              <a:t>Medienbildung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Politische Bildung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Umwelterziehung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Verkehrserziehung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Sexualerziehung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Wirtschafts- und Verbraucherinnen- und Verbraucherbildung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Förderung sozialer und personaler Kompetenzen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etc…….</a:t>
            </a:r>
          </a:p>
          <a:p>
            <a:endParaRPr lang="de-AT" sz="2000" b="1" dirty="0"/>
          </a:p>
          <a:p>
            <a:endParaRPr lang="de-AT" sz="20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802257" y="120770"/>
            <a:ext cx="7565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</a:rPr>
              <a:t>Welche Unterrichtsprinzipien gibt es?</a:t>
            </a:r>
          </a:p>
        </p:txBody>
      </p:sp>
    </p:spTree>
    <p:extLst>
      <p:ext uri="{BB962C8B-B14F-4D97-AF65-F5344CB8AC3E}">
        <p14:creationId xmlns:p14="http://schemas.microsoft.com/office/powerpoint/2010/main" val="133875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CF299A5-E048-40CC-96AD-D4F35C5E8D03}"/>
              </a:ext>
            </a:extLst>
          </p:cNvPr>
          <p:cNvSpPr txBox="1"/>
          <p:nvPr/>
        </p:nvSpPr>
        <p:spPr>
          <a:xfrm>
            <a:off x="855139" y="1374226"/>
            <a:ext cx="100580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dirty="0"/>
              <a:t>Seit 2022 erleben wir einen rasanten Wandel: Künstliche Intelligenz eröffnet Möglichkeiten, die vor Kurzem noch nach Science-Fiction klangen.</a:t>
            </a:r>
          </a:p>
          <a:p>
            <a:br>
              <a:rPr lang="de-AT" sz="2800" dirty="0"/>
            </a:br>
            <a:r>
              <a:rPr lang="de-AT" sz="2800" dirty="0"/>
              <a:t>Ob Planung, Unterrichtsgestaltung oder individuelle Förderung – KI kann uns als Lehrpersonen entlasten, inspirieren und zum Staunen bringen.</a:t>
            </a:r>
          </a:p>
          <a:p>
            <a:br>
              <a:rPr lang="de-AT" sz="2800" dirty="0"/>
            </a:br>
            <a:r>
              <a:rPr lang="de-AT" sz="2800" dirty="0"/>
              <a:t>Lasst uns gemeinsam entdecken, </a:t>
            </a:r>
            <a:r>
              <a:rPr lang="de-AT" sz="2800" b="1" dirty="0"/>
              <a:t>wie KI unseren Bildungsalltag revolutionieren kann</a:t>
            </a:r>
            <a:r>
              <a:rPr lang="de-AT" sz="2800" dirty="0"/>
              <a:t>!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67751" y="103517"/>
            <a:ext cx="955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</a:rPr>
              <a:t>KI in der Lehre – Spielerei oder Superkraft?</a:t>
            </a:r>
          </a:p>
        </p:txBody>
      </p:sp>
    </p:spTree>
    <p:extLst>
      <p:ext uri="{BB962C8B-B14F-4D97-AF65-F5344CB8AC3E}">
        <p14:creationId xmlns:p14="http://schemas.microsoft.com/office/powerpoint/2010/main" val="187064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3BC0929-5CC5-4E54-A577-1AE2918D7705}"/>
              </a:ext>
            </a:extLst>
          </p:cNvPr>
          <p:cNvSpPr txBox="1"/>
          <p:nvPr/>
        </p:nvSpPr>
        <p:spPr>
          <a:xfrm>
            <a:off x="893982" y="1109311"/>
            <a:ext cx="95436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400" b="1" i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i="1" dirty="0" err="1"/>
              <a:t>Deepl.write</a:t>
            </a:r>
            <a:endParaRPr lang="de-AT" sz="2400" i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i="1" dirty="0" err="1"/>
              <a:t>Deepl.translate</a:t>
            </a:r>
            <a:endParaRPr lang="de-AT" sz="2400" i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i="1" dirty="0" err="1"/>
              <a:t>Chatgpt</a:t>
            </a:r>
            <a:endParaRPr lang="de-AT" sz="2400" i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i="1" dirty="0"/>
              <a:t>Perplexity.ai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i="1" dirty="0" err="1"/>
              <a:t>Humata</a:t>
            </a:r>
            <a:r>
              <a:rPr lang="de-AT" sz="2400" i="1" dirty="0"/>
              <a:t> ai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i="1" dirty="0"/>
              <a:t>Canva.com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i="1" dirty="0" err="1"/>
              <a:t>GymGenie</a:t>
            </a:r>
            <a:endParaRPr lang="de-AT" sz="2400" i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i="1" dirty="0"/>
              <a:t>Fliki.ai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i="1" dirty="0" err="1"/>
              <a:t>Tome.app</a:t>
            </a:r>
            <a:endParaRPr lang="de-AT" sz="2400" i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i="1" dirty="0"/>
              <a:t>Dalle-efree.com</a:t>
            </a:r>
          </a:p>
          <a:p>
            <a:endParaRPr lang="de-AT" sz="2400" b="1" i="1" dirty="0"/>
          </a:p>
          <a:p>
            <a:pPr algn="ctr"/>
            <a:r>
              <a:rPr lang="de-AT" sz="2400" i="1" dirty="0"/>
              <a:t>Siehe auch verlinktes </a:t>
            </a:r>
            <a:r>
              <a:rPr lang="de-AT" sz="2400" i="1" dirty="0" err="1"/>
              <a:t>Youtube</a:t>
            </a:r>
            <a:r>
              <a:rPr lang="de-AT" sz="2400" i="1" dirty="0"/>
              <a:t>-Video im </a:t>
            </a:r>
            <a:r>
              <a:rPr lang="de-AT" sz="2400" i="1" dirty="0" err="1"/>
              <a:t>Moodle</a:t>
            </a:r>
            <a:r>
              <a:rPr lang="de-AT" sz="2400" i="1" dirty="0"/>
              <a:t>-Kurs</a:t>
            </a:r>
          </a:p>
          <a:p>
            <a:endParaRPr lang="de-AT" sz="2400" b="1" i="1" dirty="0"/>
          </a:p>
          <a:p>
            <a:endParaRPr lang="de-AT" sz="2400" b="1" i="1" dirty="0"/>
          </a:p>
        </p:txBody>
      </p:sp>
      <p:pic>
        <p:nvPicPr>
          <p:cNvPr id="5" name="Grafik 4" descr="Gute Idee mit einfarbiger Füllung">
            <a:extLst>
              <a:ext uri="{FF2B5EF4-FFF2-40B4-BE49-F238E27FC236}">
                <a16:creationId xmlns:a16="http://schemas.microsoft.com/office/drawing/2014/main" id="{FFD34C9D-2716-48B1-84A9-F82E74FCE4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14233" y="1870497"/>
            <a:ext cx="1709080" cy="170908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06581" y="116378"/>
            <a:ext cx="10415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</a:rPr>
              <a:t>Nützliche KI-Tools für Lehrpersonen und Studierende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19F14-A9CD-CC77-598F-97E1B3E51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AF7A78C3-A531-53E4-4C3F-D1A3F2778361}"/>
              </a:ext>
            </a:extLst>
          </p:cNvPr>
          <p:cNvSpPr txBox="1"/>
          <p:nvPr/>
        </p:nvSpPr>
        <p:spPr>
          <a:xfrm>
            <a:off x="767751" y="103517"/>
            <a:ext cx="955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</a:rPr>
              <a:t>Warum wir zuerst das „Prompten“ lernen sollten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B078D94-8989-1C19-E36C-FC1B46062CA5}"/>
              </a:ext>
            </a:extLst>
          </p:cNvPr>
          <p:cNvSpPr txBox="1"/>
          <p:nvPr/>
        </p:nvSpPr>
        <p:spPr>
          <a:xfrm>
            <a:off x="767751" y="904461"/>
            <a:ext cx="1075170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AT" sz="2800" dirty="0"/>
              <a:t>🧠 </a:t>
            </a:r>
            <a:r>
              <a:rPr lang="de-AT" sz="2800" b="1" dirty="0"/>
              <a:t>KI ist nur so gut wie unser Input.</a:t>
            </a:r>
            <a:br>
              <a:rPr lang="de-AT" sz="2800" dirty="0"/>
            </a:br>
            <a:r>
              <a:rPr lang="de-AT" sz="2800" dirty="0"/>
              <a:t>Wie wir fragen, bestimmt, was wir bekommen.</a:t>
            </a:r>
          </a:p>
          <a:p>
            <a:pPr>
              <a:buNone/>
            </a:pPr>
            <a:endParaRPr lang="de-AT" sz="2800" dirty="0"/>
          </a:p>
          <a:p>
            <a:pPr>
              <a:buNone/>
            </a:pPr>
            <a:r>
              <a:rPr lang="de-AT" sz="2800" dirty="0"/>
              <a:t>🎯 </a:t>
            </a:r>
            <a:r>
              <a:rPr lang="de-AT" sz="2800" b="1" dirty="0"/>
              <a:t>Gezielte Prompts = präzisere, brauchbarere Ergebnisse.</a:t>
            </a:r>
            <a:br>
              <a:rPr lang="de-AT" sz="2800" dirty="0"/>
            </a:br>
            <a:r>
              <a:rPr lang="de-AT" sz="2800" dirty="0"/>
              <a:t>Nur wer weiß, </a:t>
            </a:r>
            <a:r>
              <a:rPr lang="de-AT" sz="2800" i="1" dirty="0"/>
              <a:t>wie</a:t>
            </a:r>
            <a:r>
              <a:rPr lang="de-AT" sz="2800" dirty="0"/>
              <a:t> man fragt, bekommt </a:t>
            </a:r>
            <a:r>
              <a:rPr lang="de-AT" sz="2800" i="1" dirty="0"/>
              <a:t>was</a:t>
            </a:r>
            <a:r>
              <a:rPr lang="de-AT" sz="2800" dirty="0"/>
              <a:t> er braucht.</a:t>
            </a:r>
          </a:p>
          <a:p>
            <a:pPr>
              <a:buNone/>
            </a:pPr>
            <a:endParaRPr lang="de-AT" sz="2800" dirty="0"/>
          </a:p>
          <a:p>
            <a:r>
              <a:rPr lang="de-AT" sz="2800" dirty="0"/>
              <a:t>🔧 </a:t>
            </a:r>
            <a:r>
              <a:rPr lang="de-AT" sz="2800" b="1" dirty="0"/>
              <a:t>Prompten ist unser Werkzeugkasten.</a:t>
            </a:r>
            <a:br>
              <a:rPr lang="de-AT" sz="2800" dirty="0"/>
            </a:br>
            <a:r>
              <a:rPr lang="de-AT" sz="2800" dirty="0"/>
              <a:t>Bevor wir mit KI arbeiten, müssen wir lernen, die richtigen Werkzeuge zu nutzen.</a:t>
            </a:r>
          </a:p>
          <a:p>
            <a:endParaRPr lang="de-AT" sz="2800" dirty="0"/>
          </a:p>
          <a:p>
            <a:pPr algn="ctr"/>
            <a:r>
              <a:rPr lang="de-AT" sz="2800" dirty="0"/>
              <a:t>Gute Prompts sparen Zeit, Nerven – und bringen kreative Ideen, auf die wir selbst nie gekommen wären.</a:t>
            </a:r>
          </a:p>
          <a:p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361471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AA16A3-4784-02AE-03A0-5A6963F99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A7C9178F-4936-4670-97B6-53421DED7DC3}"/>
              </a:ext>
            </a:extLst>
          </p:cNvPr>
          <p:cNvSpPr txBox="1"/>
          <p:nvPr/>
        </p:nvSpPr>
        <p:spPr>
          <a:xfrm>
            <a:off x="767751" y="103517"/>
            <a:ext cx="955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</a:rPr>
              <a:t>Den perfekten „Prompt“ schreiben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28A5978-91E5-61FA-1441-BDD8264D3562}"/>
              </a:ext>
            </a:extLst>
          </p:cNvPr>
          <p:cNvSpPr txBox="1"/>
          <p:nvPr/>
        </p:nvSpPr>
        <p:spPr>
          <a:xfrm>
            <a:off x="503583" y="1041023"/>
            <a:ext cx="1065806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Möchte man sich den Prompt als „Formel“ vorstellen, könnte er wie folgt aussehen:</a:t>
            </a:r>
          </a:p>
          <a:p>
            <a:endParaRPr lang="de-DE" sz="28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800" b="1" dirty="0"/>
              <a:t>schreibe</a:t>
            </a:r>
            <a:r>
              <a:rPr lang="de-DE" sz="2800" dirty="0"/>
              <a:t> (Aufgabe)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800" b="1" dirty="0"/>
              <a:t>zum</a:t>
            </a:r>
            <a:r>
              <a:rPr lang="de-DE" sz="2800" dirty="0"/>
              <a:t> (Thema)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800" b="1" dirty="0"/>
              <a:t>mit</a:t>
            </a:r>
            <a:r>
              <a:rPr lang="de-DE" sz="2800" dirty="0"/>
              <a:t> (Aspekten)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800" b="1" dirty="0"/>
              <a:t>in</a:t>
            </a:r>
            <a:r>
              <a:rPr lang="de-DE" sz="2800" dirty="0"/>
              <a:t> (Länge)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800" b="1" dirty="0"/>
              <a:t>als</a:t>
            </a:r>
            <a:r>
              <a:rPr lang="de-DE" sz="2800" dirty="0"/>
              <a:t> (Format)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800" b="1" dirty="0"/>
              <a:t>im</a:t>
            </a:r>
            <a:r>
              <a:rPr lang="de-DE" sz="2800" dirty="0"/>
              <a:t> (Stil von)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800" b="1" dirty="0"/>
              <a:t>für</a:t>
            </a:r>
            <a:r>
              <a:rPr lang="de-DE" sz="2800" dirty="0"/>
              <a:t> (Zielgruppe &amp; Kenntnis)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800" b="1" dirty="0"/>
              <a:t>mit</a:t>
            </a:r>
            <a:r>
              <a:rPr lang="de-DE" sz="2800" dirty="0"/>
              <a:t> (Aufbau &amp; Struktur)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800" b="1" dirty="0"/>
              <a:t>mit</a:t>
            </a:r>
            <a:r>
              <a:rPr lang="de-DE" sz="2800" dirty="0"/>
              <a:t> (Call </a:t>
            </a:r>
            <a:r>
              <a:rPr lang="de-DE" sz="2800" dirty="0" err="1"/>
              <a:t>to</a:t>
            </a:r>
            <a:r>
              <a:rPr lang="de-DE" sz="2800" dirty="0"/>
              <a:t> Action)</a:t>
            </a:r>
          </a:p>
          <a:p>
            <a:endParaRPr lang="de-DE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704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30C09E-7A01-849B-EEF6-C845303C0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19BE662D-3DB9-1522-1E69-2F8B0EE8C111}"/>
              </a:ext>
            </a:extLst>
          </p:cNvPr>
          <p:cNvSpPr txBox="1"/>
          <p:nvPr/>
        </p:nvSpPr>
        <p:spPr>
          <a:xfrm>
            <a:off x="767751" y="103517"/>
            <a:ext cx="955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</a:rPr>
              <a:t>Beispiel Prompts nach der R.A.F.T.-Formel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80323B7-D473-5EC9-00A9-D7005EF2C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751" y="856579"/>
            <a:ext cx="11728174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🎭 R = Rolle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 welche Rolle soll die KI schlüpfen?</a:t>
            </a:r>
            <a:b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Beispiel: </a:t>
            </a: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"Agiere als Deutschlehrer / Coach / Marketing-Experte…„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🎯 A = Aufgabe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Was genau soll die KI tun?</a:t>
            </a:r>
            <a:b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Beispiel: </a:t>
            </a: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"Erstelle ein Arbeitsblatt / gib mir Feedback / entwickle eine Unterrichtsidee…„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📄 F = Format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 welcher Form möchtest du die Antwort?</a:t>
            </a:r>
            <a:b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Beispiel: </a:t>
            </a:r>
            <a:r>
              <a:rPr kumimoji="0" lang="de-DE" altLang="de-DE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"Als Tabelle / in Stichpunkten / als Text mit Zwischenüberschriften…„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🏁 T = Ton / Zielgruppe / Timing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2400" i="1" dirty="0"/>
              <a:t>Für wen ist es gedacht – und wie soll es klingen?</a:t>
            </a:r>
            <a:br>
              <a:rPr lang="de-AT" sz="2400" dirty="0"/>
            </a:br>
            <a:r>
              <a:rPr lang="de-AT" sz="2400" dirty="0"/>
              <a:t>Beispiel: </a:t>
            </a:r>
            <a:r>
              <a:rPr lang="de-AT" sz="2400" i="1" dirty="0"/>
              <a:t>"Für </a:t>
            </a:r>
            <a:r>
              <a:rPr lang="de-AT" sz="2400" i="1" dirty="0" err="1"/>
              <a:t>Schüler:innen</a:t>
            </a:r>
            <a:r>
              <a:rPr lang="de-AT" sz="2400" i="1" dirty="0"/>
              <a:t> einer Fachberufsschule, motivierend und einfach verständlich"</a:t>
            </a:r>
            <a:endParaRPr kumimoji="0" lang="de-DE" alt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3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E11116-408C-675A-4A91-28438DF40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42AB0E0-85AD-578F-271E-87C79CF1250B}"/>
              </a:ext>
            </a:extLst>
          </p:cNvPr>
          <p:cNvSpPr txBox="1"/>
          <p:nvPr/>
        </p:nvSpPr>
        <p:spPr>
          <a:xfrm>
            <a:off x="767751" y="103517"/>
            <a:ext cx="955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</a:rPr>
              <a:t>R.A.F.T.-Formel für starke Prompts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AB616AB-8C78-345A-7772-A02DAC7C9201}"/>
              </a:ext>
            </a:extLst>
          </p:cNvPr>
          <p:cNvSpPr txBox="1"/>
          <p:nvPr/>
        </p:nvSpPr>
        <p:spPr>
          <a:xfrm>
            <a:off x="1070940" y="1756057"/>
            <a:ext cx="9424781" cy="390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2800" b="1" i="1" dirty="0"/>
              <a:t>Beispiel-Prompt</a:t>
            </a:r>
            <a:r>
              <a:rPr lang="de-AT" sz="2800" dirty="0"/>
              <a:t>:</a:t>
            </a:r>
          </a:p>
          <a:p>
            <a:pPr>
              <a:lnSpc>
                <a:spcPct val="150000"/>
              </a:lnSpc>
            </a:pPr>
            <a:r>
              <a:rPr lang="de-AT" sz="2800" dirty="0"/>
              <a:t>Agiere als </a:t>
            </a:r>
            <a:r>
              <a:rPr lang="de-AT" sz="2800" b="1" i="1" dirty="0"/>
              <a:t>Lehrperson</a:t>
            </a:r>
            <a:r>
              <a:rPr lang="de-AT" sz="2800" dirty="0"/>
              <a:t> an einer </a:t>
            </a:r>
            <a:r>
              <a:rPr lang="de-AT" sz="2800" b="1" i="1" dirty="0"/>
              <a:t>berufsbildenden</a:t>
            </a:r>
            <a:r>
              <a:rPr lang="de-AT" sz="2800" dirty="0"/>
              <a:t> </a:t>
            </a:r>
            <a:r>
              <a:rPr lang="de-AT" sz="2800" b="1" i="1" dirty="0"/>
              <a:t>Schule</a:t>
            </a:r>
            <a:r>
              <a:rPr lang="de-AT" sz="2800" dirty="0"/>
              <a:t>. </a:t>
            </a:r>
            <a:r>
              <a:rPr lang="de-AT" sz="2800" b="1" i="1" dirty="0"/>
              <a:t>Erstelle</a:t>
            </a:r>
            <a:r>
              <a:rPr lang="de-AT" sz="2800" dirty="0"/>
              <a:t> eine </a:t>
            </a:r>
            <a:r>
              <a:rPr lang="de-AT" sz="2800" b="1" i="1" dirty="0"/>
              <a:t>Unterrichtsidee</a:t>
            </a:r>
            <a:r>
              <a:rPr lang="de-AT" sz="2800" dirty="0"/>
              <a:t> zum Thema </a:t>
            </a:r>
            <a:r>
              <a:rPr lang="de-AT" sz="2800" b="1" i="1" dirty="0"/>
              <a:t>Kommunikation</a:t>
            </a:r>
            <a:r>
              <a:rPr lang="de-AT" sz="2800" dirty="0"/>
              <a:t>, als übersichtliche </a:t>
            </a:r>
            <a:r>
              <a:rPr lang="de-AT" sz="2800" b="1" i="1" dirty="0"/>
              <a:t>Tabelle</a:t>
            </a:r>
            <a:r>
              <a:rPr lang="de-AT" sz="2800" dirty="0"/>
              <a:t> mit </a:t>
            </a:r>
            <a:r>
              <a:rPr lang="de-AT" sz="2800" b="1" i="1" dirty="0"/>
              <a:t>Lernzielen</a:t>
            </a:r>
            <a:r>
              <a:rPr lang="de-AT" sz="2800" dirty="0"/>
              <a:t>, </a:t>
            </a:r>
            <a:r>
              <a:rPr lang="de-AT" sz="2800" b="1" i="1" dirty="0"/>
              <a:t>Methode</a:t>
            </a:r>
            <a:r>
              <a:rPr lang="de-AT" sz="2800" dirty="0"/>
              <a:t> und </a:t>
            </a:r>
            <a:r>
              <a:rPr lang="de-AT" sz="2800" b="1" i="1" dirty="0" err="1"/>
              <a:t>Arbeitmaterial</a:t>
            </a:r>
            <a:r>
              <a:rPr lang="de-AT" sz="2800" dirty="0"/>
              <a:t>. Sie soll für 17-jährige </a:t>
            </a:r>
            <a:r>
              <a:rPr lang="de-AT" sz="2800" dirty="0" err="1"/>
              <a:t>Schüler:innen</a:t>
            </a:r>
            <a:r>
              <a:rPr lang="de-AT" sz="2800" dirty="0"/>
              <a:t> </a:t>
            </a:r>
            <a:r>
              <a:rPr lang="de-AT" sz="2800" b="1" i="1" dirty="0"/>
              <a:t>motivierend</a:t>
            </a:r>
            <a:r>
              <a:rPr lang="de-AT" sz="2800" dirty="0"/>
              <a:t> und </a:t>
            </a:r>
            <a:r>
              <a:rPr lang="de-AT" sz="2800" b="1" i="1" dirty="0"/>
              <a:t>praxisnah</a:t>
            </a:r>
            <a:r>
              <a:rPr lang="de-AT" sz="2800" dirty="0"/>
              <a:t> sein. </a:t>
            </a:r>
          </a:p>
        </p:txBody>
      </p:sp>
    </p:spTree>
    <p:extLst>
      <p:ext uri="{BB962C8B-B14F-4D97-AF65-F5344CB8AC3E}">
        <p14:creationId xmlns:p14="http://schemas.microsoft.com/office/powerpoint/2010/main" val="396184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ompetenzorientierung">
            <a:hlinkClick r:id="" action="ppaction://media"/>
            <a:extLst>
              <a:ext uri="{FF2B5EF4-FFF2-40B4-BE49-F238E27FC236}">
                <a16:creationId xmlns:a16="http://schemas.microsoft.com/office/drawing/2014/main" id="{B23D4798-54AC-6709-E66F-71740F241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457" y="862434"/>
            <a:ext cx="6590868" cy="545189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F5791C1-67D6-D10D-C1B7-9CB3D51FD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45" y="862434"/>
            <a:ext cx="5272783" cy="545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193CF13-CF2C-4290-BDE3-21AA2EE0E2A2}"/>
              </a:ext>
            </a:extLst>
          </p:cNvPr>
          <p:cNvSpPr txBox="1"/>
          <p:nvPr/>
        </p:nvSpPr>
        <p:spPr>
          <a:xfrm>
            <a:off x="448887" y="897621"/>
            <a:ext cx="106133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Keine sensiblen oder personenbezogene Daten eingeben!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Ergebnisse reflektieren – Fehler oder Verzerrungen möglich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Quellenlage prüfen – KI kann halluzinieren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 als Unterstützung nutzen – eigene Handschrift bewahren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Transparenz im Einsatz – fair, nachvollziehbar und regelkonform handeln (KI-Richtlinie der Hochschule beachten)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01924" y="112143"/>
            <a:ext cx="926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man beim Arbeiten mit KI beachten sollte:</a:t>
            </a:r>
          </a:p>
        </p:txBody>
      </p:sp>
    </p:spTree>
    <p:extLst>
      <p:ext uri="{BB962C8B-B14F-4D97-AF65-F5344CB8AC3E}">
        <p14:creationId xmlns:p14="http://schemas.microsoft.com/office/powerpoint/2010/main" val="39071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193CF13-CF2C-4290-BDE3-21AA2EE0E2A2}"/>
              </a:ext>
            </a:extLst>
          </p:cNvPr>
          <p:cNvSpPr txBox="1"/>
          <p:nvPr/>
        </p:nvSpPr>
        <p:spPr>
          <a:xfrm>
            <a:off x="448887" y="758474"/>
            <a:ext cx="1017400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Erstelle mit Hilfe der KI eine </a:t>
            </a: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Unterrichtsvorbereitung</a:t>
            </a: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 Ausmaß von </a:t>
            </a: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 Minuten </a:t>
            </a: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 deine Zielgruppe. </a:t>
            </a:r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</a:t>
            </a: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Thema</a:t>
            </a: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ist frei wählbar. </a:t>
            </a:r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sollte nicht nur </a:t>
            </a: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Planung nach AVIVA </a:t>
            </a: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erstellt werden, sondern lass die KI auch die </a:t>
            </a: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Lernziele</a:t>
            </a: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formulieren sowie die </a:t>
            </a: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sozialen</a:t>
            </a: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personalen</a:t>
            </a: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Kompetenzen (Arbeite mit der Broschüre Bildungsstandards).</a:t>
            </a:r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Lass auch </a:t>
            </a: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Arbeitsblätter/Lückentexte </a:t>
            </a:r>
            <a:r>
              <a:rPr lang="de-AT" sz="2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ect.</a:t>
            </a: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diese UE erstellen. </a:t>
            </a:r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Sollte noch Zeit übrig sein, so lass die KI auch eine </a:t>
            </a:r>
            <a:r>
              <a:rPr lang="de-AT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Lernzielkontrolle</a:t>
            </a: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erstellen.</a:t>
            </a:r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Anschließend: kurze Präsentation der Ergebnisse </a:t>
            </a:r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01924" y="112143"/>
            <a:ext cx="926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Arbeitsauftrag: Arbeiten mit KI – UV erstellen</a:t>
            </a:r>
          </a:p>
        </p:txBody>
      </p:sp>
    </p:spTree>
    <p:extLst>
      <p:ext uri="{BB962C8B-B14F-4D97-AF65-F5344CB8AC3E}">
        <p14:creationId xmlns:p14="http://schemas.microsoft.com/office/powerpoint/2010/main" val="277487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B70FDA-E8C3-3373-6CA1-CF15A74C9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3F78A2D-C8A9-3A56-B5C5-51887D53CC79}"/>
              </a:ext>
            </a:extLst>
          </p:cNvPr>
          <p:cNvSpPr txBox="1"/>
          <p:nvPr/>
        </p:nvSpPr>
        <p:spPr>
          <a:xfrm>
            <a:off x="301924" y="435308"/>
            <a:ext cx="1158815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de-AT" sz="2400" dirty="0"/>
              <a:t>Nutze eine KI deiner Wahl (z. B. ChatGPT), um dich bei der Planung und </a:t>
            </a:r>
          </a:p>
          <a:p>
            <a:pPr>
              <a:buNone/>
            </a:pPr>
            <a:r>
              <a:rPr lang="de-AT" sz="2400" dirty="0"/>
              <a:t>Strukturierung deiner Bachelorarbeit unterstützen zu lassen.</a:t>
            </a:r>
          </a:p>
          <a:p>
            <a:pPr>
              <a:buNone/>
            </a:pPr>
            <a:endParaRPr lang="de-AT" sz="2400" dirty="0"/>
          </a:p>
          <a:p>
            <a:pPr>
              <a:buNone/>
            </a:pPr>
            <a:r>
              <a:rPr lang="de-AT" sz="2400" b="1" dirty="0"/>
              <a:t>Bearbeitungsschritte:</a:t>
            </a:r>
            <a:endParaRPr lang="de-AT" sz="2400" dirty="0"/>
          </a:p>
          <a:p>
            <a:r>
              <a:rPr lang="de-AT" sz="2400" dirty="0"/>
              <a:t>Erstelle mithilfe der KI:</a:t>
            </a:r>
          </a:p>
          <a:p>
            <a:pPr marL="742950" lvl="1" indent="-285750">
              <a:buFont typeface="+mj-lt"/>
              <a:buAutoNum type="arabicPeriod"/>
            </a:pPr>
            <a:r>
              <a:rPr lang="de-AT" sz="2400" dirty="0"/>
              <a:t>eine mögliche </a:t>
            </a:r>
            <a:r>
              <a:rPr lang="de-AT" sz="2400" b="1" dirty="0"/>
              <a:t>Gliederung</a:t>
            </a:r>
            <a:r>
              <a:rPr lang="de-AT" sz="2400" dirty="0"/>
              <a:t> für dein Thema</a:t>
            </a:r>
          </a:p>
          <a:p>
            <a:pPr marL="742950" lvl="1" indent="-285750">
              <a:buFont typeface="+mj-lt"/>
              <a:buAutoNum type="arabicPeriod"/>
            </a:pPr>
            <a:r>
              <a:rPr lang="de-AT" sz="2400" b="1" dirty="0"/>
              <a:t>Forschungsfragen</a:t>
            </a:r>
            <a:r>
              <a:rPr lang="de-AT" sz="2400" dirty="0"/>
              <a:t> und passende </a:t>
            </a:r>
            <a:r>
              <a:rPr lang="de-AT" sz="2400" b="1" dirty="0"/>
              <a:t>Zielsetzungen</a:t>
            </a:r>
            <a:endParaRPr lang="de-AT" sz="2400" dirty="0"/>
          </a:p>
          <a:p>
            <a:pPr marL="742950" lvl="1" indent="-285750">
              <a:buFont typeface="+mj-lt"/>
              <a:buAutoNum type="arabicPeriod"/>
            </a:pPr>
            <a:r>
              <a:rPr lang="de-AT" sz="2400" dirty="0"/>
              <a:t>eine Liste relevanter </a:t>
            </a:r>
            <a:r>
              <a:rPr lang="de-AT" sz="2400" b="1" dirty="0"/>
              <a:t>Begriffe</a:t>
            </a:r>
            <a:r>
              <a:rPr lang="de-AT" sz="2400" dirty="0"/>
              <a:t> für die Literaturrecherche</a:t>
            </a:r>
          </a:p>
          <a:p>
            <a:pPr marL="742950" lvl="1" indent="-285750">
              <a:buFont typeface="+mj-lt"/>
              <a:buAutoNum type="arabicPeriod"/>
            </a:pPr>
            <a:r>
              <a:rPr lang="de-AT" sz="2400" dirty="0"/>
              <a:t>eine erste Formulierung für die </a:t>
            </a:r>
            <a:r>
              <a:rPr lang="de-AT" sz="2400" b="1" dirty="0"/>
              <a:t>Einleitung</a:t>
            </a:r>
            <a:r>
              <a:rPr lang="de-AT" sz="2400" dirty="0"/>
              <a:t> oder das </a:t>
            </a:r>
            <a:r>
              <a:rPr lang="de-AT" sz="2400" b="1" dirty="0"/>
              <a:t>Abstract</a:t>
            </a:r>
          </a:p>
          <a:p>
            <a:pPr lvl="1"/>
            <a:endParaRPr lang="de-AT" sz="2400" dirty="0"/>
          </a:p>
          <a:p>
            <a:r>
              <a:rPr lang="de-AT" sz="2400" dirty="0"/>
              <a:t>Lass dir </a:t>
            </a:r>
            <a:r>
              <a:rPr lang="de-AT" sz="2400" b="1" dirty="0"/>
              <a:t>Hinweise geben</a:t>
            </a:r>
            <a:r>
              <a:rPr lang="de-AT" sz="2400" dirty="0"/>
              <a:t>, wie du gute wissenschaftliche Quellen findest (aber beachte: KI ersetzt keine Recherche in echten Datenbanken).</a:t>
            </a:r>
          </a:p>
          <a:p>
            <a:endParaRPr lang="de-AT" sz="2400" dirty="0"/>
          </a:p>
          <a:p>
            <a:r>
              <a:rPr lang="de-AT" sz="2400" b="1" dirty="0"/>
              <a:t>Ergebnis:</a:t>
            </a:r>
            <a:br>
              <a:rPr lang="de-AT" sz="2400" dirty="0"/>
            </a:br>
            <a:r>
              <a:rPr lang="de-AT" sz="2400" dirty="0"/>
              <a:t>Kurze Vorstellung eures Themas und wie die KI euch bei der Konzeption konkret unterstützt hat. Reflexion: </a:t>
            </a:r>
            <a:r>
              <a:rPr lang="de-AT" sz="2400" i="1" dirty="0"/>
              <a:t>Was war hilfreich? Was kritisch zu hinterfragen?</a:t>
            </a:r>
            <a:endParaRPr lang="de-AT" sz="2400" dirty="0"/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A39DF7F-5776-67B6-3993-38DFF381A5D5}"/>
              </a:ext>
            </a:extLst>
          </p:cNvPr>
          <p:cNvSpPr txBox="1"/>
          <p:nvPr/>
        </p:nvSpPr>
        <p:spPr>
          <a:xfrm>
            <a:off x="301924" y="112143"/>
            <a:ext cx="926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Arbeitsauftrag: KI für die Bachelorarbeit nutzen</a:t>
            </a:r>
          </a:p>
        </p:txBody>
      </p:sp>
    </p:spTree>
    <p:extLst>
      <p:ext uri="{BB962C8B-B14F-4D97-AF65-F5344CB8AC3E}">
        <p14:creationId xmlns:p14="http://schemas.microsoft.com/office/powerpoint/2010/main" val="94659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1A2BAF-F39D-29E6-6CDC-98A193287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EC8B378-71BE-AC02-86AE-0B7F1D466ABC}"/>
              </a:ext>
            </a:extLst>
          </p:cNvPr>
          <p:cNvSpPr txBox="1"/>
          <p:nvPr/>
        </p:nvSpPr>
        <p:spPr>
          <a:xfrm>
            <a:off x="301924" y="435308"/>
            <a:ext cx="111302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de-AT" sz="2400" b="1" dirty="0"/>
              <a:t>Aufgabe:</a:t>
            </a:r>
            <a:br>
              <a:rPr lang="de-AT" sz="2400" dirty="0"/>
            </a:br>
            <a:r>
              <a:rPr lang="de-AT" sz="2400" dirty="0"/>
              <a:t>Erstelle mit Hilfe der KI eine komplette Schularbeit (z. B. für Deutsch oder Englisch) für deine Zielgruppe.</a:t>
            </a:r>
          </a:p>
          <a:p>
            <a:pPr>
              <a:buNone/>
            </a:pPr>
            <a:endParaRPr lang="de-AT" sz="2400" dirty="0"/>
          </a:p>
          <a:p>
            <a:pPr>
              <a:buNone/>
            </a:pPr>
            <a:r>
              <a:rPr lang="de-AT" sz="2400" b="1" dirty="0"/>
              <a:t>Vorgaben:</a:t>
            </a:r>
            <a:endParaRPr lang="de-AT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de-AT" sz="2400" dirty="0"/>
              <a:t>Thema frei wählbar (z. B. Argumentation, Leseverständnis, Grammatik)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AT" sz="2400" dirty="0"/>
              <a:t>Die Schularbeit soll beinhalten: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sz="2400" dirty="0"/>
              <a:t>3–5 Aufgabenstellungen in aufsteigender Schwierigkeit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sz="2400" dirty="0"/>
              <a:t>Angabe der </a:t>
            </a:r>
            <a:r>
              <a:rPr lang="de-AT" sz="2400" b="1" dirty="0"/>
              <a:t>Kompetenzen</a:t>
            </a:r>
            <a:r>
              <a:rPr lang="de-AT" sz="2400" dirty="0"/>
              <a:t>, die geprüft werden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sz="2400" dirty="0"/>
              <a:t>Eine </a:t>
            </a:r>
            <a:r>
              <a:rPr lang="de-AT" sz="2400" b="1" dirty="0"/>
              <a:t>Musterlösung</a:t>
            </a:r>
            <a:r>
              <a:rPr lang="de-AT" sz="2400" dirty="0"/>
              <a:t> oder ein </a:t>
            </a:r>
            <a:r>
              <a:rPr lang="de-AT" sz="2400" b="1" dirty="0"/>
              <a:t>Bewertungsschema</a:t>
            </a:r>
            <a:endParaRPr lang="de-AT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AT" sz="2400" dirty="0"/>
              <a:t>(optional) eine passende </a:t>
            </a:r>
            <a:r>
              <a:rPr lang="de-AT" sz="2400" b="1" dirty="0"/>
              <a:t>Differenzierungsvariante</a:t>
            </a:r>
          </a:p>
          <a:p>
            <a:pPr lvl="1"/>
            <a:endParaRPr lang="de-AT" sz="2400" dirty="0"/>
          </a:p>
          <a:p>
            <a:pPr>
              <a:buNone/>
            </a:pPr>
            <a:r>
              <a:rPr lang="de-AT" sz="2400" b="1" dirty="0"/>
              <a:t>Tipp:</a:t>
            </a:r>
            <a:r>
              <a:rPr lang="de-AT" sz="2400" dirty="0"/>
              <a:t> Bitte die KI auch um Vorschläge für die Bewertung nach LBVO</a:t>
            </a:r>
          </a:p>
          <a:p>
            <a:pPr>
              <a:buNone/>
            </a:pPr>
            <a:endParaRPr lang="de-AT" sz="2400" dirty="0"/>
          </a:p>
          <a:p>
            <a:r>
              <a:rPr lang="de-AT" sz="2400" b="1" dirty="0"/>
              <a:t>Abschluss:</a:t>
            </a:r>
            <a:r>
              <a:rPr lang="de-AT" sz="2400" dirty="0"/>
              <a:t> Kurze Vorstellung der Schularbeit und kritische Reflexion: </a:t>
            </a:r>
            <a:r>
              <a:rPr lang="de-AT" sz="2400" i="1" dirty="0"/>
              <a:t>Was war gut? Was müsste man selbst nachbessern?</a:t>
            </a:r>
            <a:endParaRPr lang="de-AT" sz="2400" dirty="0"/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9568A5B-E5D9-268F-559B-3CB35B7CFF63}"/>
              </a:ext>
            </a:extLst>
          </p:cNvPr>
          <p:cNvSpPr txBox="1"/>
          <p:nvPr/>
        </p:nvSpPr>
        <p:spPr>
          <a:xfrm>
            <a:off x="301924" y="112143"/>
            <a:ext cx="11058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Arbeitsauftrag: KI-gestützte Erstellung einer Schularbeit</a:t>
            </a:r>
          </a:p>
        </p:txBody>
      </p:sp>
    </p:spTree>
    <p:extLst>
      <p:ext uri="{BB962C8B-B14F-4D97-AF65-F5344CB8AC3E}">
        <p14:creationId xmlns:p14="http://schemas.microsoft.com/office/powerpoint/2010/main" val="10867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193CF13-CF2C-4290-BDE3-21AA2EE0E2A2}"/>
              </a:ext>
            </a:extLst>
          </p:cNvPr>
          <p:cNvSpPr txBox="1"/>
          <p:nvPr/>
        </p:nvSpPr>
        <p:spPr>
          <a:xfrm>
            <a:off x="448887" y="758474"/>
            <a:ext cx="101740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ist Zeit für ein Familienfoto – Großfamilienfoto – also mit Oma und Opa,……</a:t>
            </a:r>
          </a:p>
          <a:p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20 Minuten ist der Fotograf da!</a:t>
            </a:r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LEIDER wisst ihr nicht ganz genau wer, wer ist! </a:t>
            </a:r>
            <a:r>
              <a:rPr lang="de-A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Jede:r</a:t>
            </a: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bekommt eine Rollenkarte mit ein paar Informationen drauf. Du darfst deine Karte nicht aus der Hand geben. Du darfst aber natürlich darüber reden, …..</a:t>
            </a:r>
          </a:p>
          <a:p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Redet euch zusammen und klärt wer </a:t>
            </a:r>
            <a:r>
              <a:rPr lang="de-AT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</a:t>
            </a:r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ist</a:t>
            </a:r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AT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Sobald ihr eine Lösung gefunden habt, bittet den Fotograf ein Foto zu machen!</a:t>
            </a:r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01924" y="112143"/>
            <a:ext cx="926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Familienfoto</a:t>
            </a:r>
          </a:p>
        </p:txBody>
      </p:sp>
    </p:spTree>
    <p:extLst>
      <p:ext uri="{BB962C8B-B14F-4D97-AF65-F5344CB8AC3E}">
        <p14:creationId xmlns:p14="http://schemas.microsoft.com/office/powerpoint/2010/main" val="4725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3BC0929-5CC5-4E54-A577-1AE2918D7705}"/>
              </a:ext>
            </a:extLst>
          </p:cNvPr>
          <p:cNvSpPr txBox="1"/>
          <p:nvPr/>
        </p:nvSpPr>
        <p:spPr>
          <a:xfrm>
            <a:off x="635564" y="1131330"/>
            <a:ext cx="95436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i="1" dirty="0"/>
              <a:t>Beschreibe:</a:t>
            </a:r>
          </a:p>
          <a:p>
            <a:endParaRPr lang="de-AT" sz="2400" b="1" i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Ziel des dir zugeteilten Unterrichtsprinzips?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Welche soziale* bzw. personale** Kompetenz können SuS mit diesem UP erwerben?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Gibt es Querverbindungen zu anderen Unterrichtsprinzipien?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Gibt es Angebote Materialien und Maßnahmen?</a:t>
            </a:r>
          </a:p>
          <a:p>
            <a:endParaRPr lang="de-AT" sz="2400" dirty="0"/>
          </a:p>
          <a:p>
            <a:r>
              <a:rPr lang="de-AT" sz="2400" dirty="0"/>
              <a:t>*)  soziale Verantwortung, Kommunikationsfähigkeit, Teamfähigkeit,          Führungskompetenz und Rollensicherheit</a:t>
            </a:r>
          </a:p>
          <a:p>
            <a:endParaRPr lang="de-AT" sz="2400" dirty="0"/>
          </a:p>
          <a:p>
            <a:r>
              <a:rPr lang="de-AT" sz="2400" dirty="0"/>
              <a:t>**) Selbstständigkeit, Selbstbewusstsein, Selbstvertrauen, Resilienz, Einstellung zu gesunder Lebensführung und zu lebenslangem Lernen</a:t>
            </a:r>
          </a:p>
        </p:txBody>
      </p:sp>
      <p:pic>
        <p:nvPicPr>
          <p:cNvPr id="5" name="Grafik 4" descr="Gute Idee mit einfarbiger Füllung">
            <a:extLst>
              <a:ext uri="{FF2B5EF4-FFF2-40B4-BE49-F238E27FC236}">
                <a16:creationId xmlns:a16="http://schemas.microsoft.com/office/drawing/2014/main" id="{FFD34C9D-2716-48B1-84A9-F82E74FCE4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6214" y="841328"/>
            <a:ext cx="914400" cy="9144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992038" y="60385"/>
            <a:ext cx="6832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</a:rPr>
              <a:t>Arbeitsaufgabe 1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05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193CF13-CF2C-4290-BDE3-21AA2EE0E2A2}"/>
              </a:ext>
            </a:extLst>
          </p:cNvPr>
          <p:cNvSpPr txBox="1"/>
          <p:nvPr/>
        </p:nvSpPr>
        <p:spPr>
          <a:xfrm>
            <a:off x="448887" y="758474"/>
            <a:ext cx="10174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AT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35422" y="112143"/>
            <a:ext cx="9264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Familienfoto - Lösung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737" y="1138237"/>
            <a:ext cx="9534525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ompetenzorientierung">
            <a:hlinkClick r:id="" action="ppaction://media"/>
            <a:extLst>
              <a:ext uri="{FF2B5EF4-FFF2-40B4-BE49-F238E27FC236}">
                <a16:creationId xmlns:a16="http://schemas.microsoft.com/office/drawing/2014/main" id="{B23D4798-54AC-6709-E66F-71740F241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4391" y="893431"/>
            <a:ext cx="6590868" cy="545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CF299A5-E048-40CC-96AD-D4F35C5E8D03}"/>
              </a:ext>
            </a:extLst>
          </p:cNvPr>
          <p:cNvSpPr txBox="1"/>
          <p:nvPr/>
        </p:nvSpPr>
        <p:spPr>
          <a:xfrm>
            <a:off x="865733" y="1345097"/>
            <a:ext cx="92632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400" b="1" dirty="0"/>
          </a:p>
          <a:p>
            <a:r>
              <a:rPr lang="de-AT" sz="2400" dirty="0"/>
              <a:t>Ihr findet ein Wasserbecken vor. In diesem Wasserbecken schwimmen</a:t>
            </a:r>
          </a:p>
          <a:p>
            <a:r>
              <a:rPr lang="de-AT" sz="2400" dirty="0"/>
              <a:t>24 Blätter mit den Zahlen 1 – 24 drauf.</a:t>
            </a:r>
          </a:p>
          <a:p>
            <a:endParaRPr lang="de-AT" sz="2400" dirty="0"/>
          </a:p>
          <a:p>
            <a:r>
              <a:rPr lang="de-AT" sz="2400" b="1" i="1" dirty="0"/>
              <a:t>Eure Aufgabe: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/>
              <a:t>Holt die Zahlen der Reihe nach aus dem Pool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/>
              <a:t>Ich stoppe die Zeit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400" dirty="0"/>
              <a:t>Ihr habt drei Versuche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AT" sz="2400" dirty="0"/>
          </a:p>
          <a:p>
            <a:r>
              <a:rPr lang="de-AT" sz="2400" b="1" i="1" dirty="0"/>
              <a:t>Achtung</a:t>
            </a:r>
            <a:r>
              <a:rPr lang="de-AT" sz="2400" dirty="0"/>
              <a:t>: Nur jeweils 1 Person darf das „Wasser“ berühren und die Zahlen müssen der Reihe nach aus dem Pool herauskommen.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65733" y="74815"/>
            <a:ext cx="6640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Einstiegsübung - Zahlenpool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4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CF299A5-E048-40CC-96AD-D4F35C5E8D03}"/>
              </a:ext>
            </a:extLst>
          </p:cNvPr>
          <p:cNvSpPr txBox="1"/>
          <p:nvPr/>
        </p:nvSpPr>
        <p:spPr>
          <a:xfrm>
            <a:off x="865733" y="1345097"/>
            <a:ext cx="92632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/>
              <a:t>Was hat es gebraucht?</a:t>
            </a:r>
          </a:p>
          <a:p>
            <a:r>
              <a:rPr lang="de-AT" sz="2400" dirty="0"/>
              <a:t>Was hätte es gebraucht?</a:t>
            </a:r>
          </a:p>
          <a:p>
            <a:r>
              <a:rPr lang="de-AT" sz="2400" dirty="0"/>
              <a:t>ICH / DU / WIR</a:t>
            </a:r>
          </a:p>
          <a:p>
            <a:r>
              <a:rPr lang="de-AT" sz="2400" dirty="0"/>
              <a:t>Welche Rolle liegt mir? (</a:t>
            </a:r>
            <a:r>
              <a:rPr lang="de-AT" sz="2400" dirty="0" err="1"/>
              <a:t>Entscheider:in</a:t>
            </a:r>
            <a:r>
              <a:rPr lang="de-AT" sz="2400" dirty="0"/>
              <a:t>, </a:t>
            </a:r>
            <a:r>
              <a:rPr lang="de-AT" sz="2400" dirty="0" err="1"/>
              <a:t>Mitarbeiter:in</a:t>
            </a:r>
            <a:r>
              <a:rPr lang="de-AT" sz="2400" dirty="0"/>
              <a:t>, </a:t>
            </a:r>
            <a:r>
              <a:rPr lang="de-AT" sz="2400" dirty="0" err="1"/>
              <a:t>Beobachter:in</a:t>
            </a:r>
            <a:r>
              <a:rPr lang="de-AT" sz="2400" dirty="0"/>
              <a:t>)</a:t>
            </a:r>
          </a:p>
          <a:p>
            <a:endParaRPr lang="de-AT" sz="2400" dirty="0"/>
          </a:p>
          <a:p>
            <a:r>
              <a:rPr lang="de-AT" sz="2400" dirty="0"/>
              <a:t>Das hat mich überrascht!</a:t>
            </a:r>
          </a:p>
          <a:p>
            <a:r>
              <a:rPr lang="de-AT" sz="2400" dirty="0"/>
              <a:t>Darauf werde ich das nächste Mal achten!</a:t>
            </a:r>
          </a:p>
          <a:p>
            <a:r>
              <a:rPr lang="de-AT" sz="2400" dirty="0"/>
              <a:t>Das habe ich entdeckt – das kann ich gut!</a:t>
            </a:r>
          </a:p>
          <a:p>
            <a:r>
              <a:rPr lang="de-AT" sz="2400" dirty="0"/>
              <a:t>Die drei wichtigsten Erkenntnisse für mich waren……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65732" y="74815"/>
            <a:ext cx="7846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Einstiegsübung – Zahlenpool - Reflexion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7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CF299A5-E048-40CC-96AD-D4F35C5E8D03}"/>
              </a:ext>
            </a:extLst>
          </p:cNvPr>
          <p:cNvSpPr txBox="1"/>
          <p:nvPr/>
        </p:nvSpPr>
        <p:spPr>
          <a:xfrm>
            <a:off x="865733" y="1345097"/>
            <a:ext cx="92632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b="1" dirty="0"/>
              <a:t>Zielklarheit</a:t>
            </a:r>
            <a:r>
              <a:rPr lang="de-AT" sz="2400" dirty="0"/>
              <a:t> – was ist bis wann, unter welchen Bedingungen zu schaffen.</a:t>
            </a:r>
          </a:p>
          <a:p>
            <a:endParaRPr lang="de-AT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b="1" dirty="0"/>
              <a:t>Rolle</a:t>
            </a:r>
            <a:r>
              <a:rPr lang="de-AT" sz="2400" dirty="0"/>
              <a:t>: Zeithüter, </a:t>
            </a:r>
            <a:r>
              <a:rPr lang="de-AT" sz="2400" dirty="0" err="1"/>
              <a:t>Entscheider:in</a:t>
            </a:r>
            <a:r>
              <a:rPr lang="de-AT" sz="2400" dirty="0"/>
              <a:t>, </a:t>
            </a:r>
            <a:r>
              <a:rPr lang="de-AT" sz="2400" dirty="0" err="1"/>
              <a:t>Mitarbeiter:in</a:t>
            </a:r>
            <a:r>
              <a:rPr lang="de-AT" sz="2400" dirty="0"/>
              <a:t>, </a:t>
            </a:r>
            <a:r>
              <a:rPr lang="de-AT" sz="2400" dirty="0" err="1"/>
              <a:t>Beobachter:in</a:t>
            </a:r>
            <a:endParaRPr lang="de-AT" sz="2400" dirty="0"/>
          </a:p>
          <a:p>
            <a:endParaRPr lang="de-AT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b="1" dirty="0"/>
              <a:t>Strategien</a:t>
            </a:r>
            <a:r>
              <a:rPr lang="de-AT" sz="2400" dirty="0"/>
              <a:t>: Wir brauchen möglichst viele, kreative Ideen wie …… und dann eine Entscheidung wie wir das umsetzen</a:t>
            </a:r>
          </a:p>
          <a:p>
            <a:endParaRPr lang="de-AT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b="1" dirty="0"/>
              <a:t>Arbeitsumfeld</a:t>
            </a:r>
            <a:r>
              <a:rPr lang="de-AT" sz="2400" dirty="0"/>
              <a:t>: Kommunikationsstrukturen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865732" y="74815"/>
            <a:ext cx="7846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Einstiegsübung – Zahlenpool - Fokus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CF299A5-E048-40CC-96AD-D4F35C5E8D03}"/>
              </a:ext>
            </a:extLst>
          </p:cNvPr>
          <p:cNvSpPr txBox="1"/>
          <p:nvPr/>
        </p:nvSpPr>
        <p:spPr>
          <a:xfrm>
            <a:off x="828549" y="1092849"/>
            <a:ext cx="1029625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4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SuS </a:t>
            </a:r>
            <a:r>
              <a:rPr lang="de-AT" sz="2400" b="1" dirty="0"/>
              <a:t>können</a:t>
            </a:r>
            <a:r>
              <a:rPr lang="de-AT" sz="2400" dirty="0"/>
              <a:t> verschiedene </a:t>
            </a:r>
            <a:r>
              <a:rPr lang="de-AT" sz="2400" i="1" dirty="0"/>
              <a:t>Unterrichtsprinzipien</a:t>
            </a:r>
            <a:r>
              <a:rPr lang="de-AT" sz="2400" dirty="0"/>
              <a:t> </a:t>
            </a:r>
            <a:r>
              <a:rPr lang="de-AT" sz="2400" b="1" i="1" dirty="0"/>
              <a:t>fachlich korrekt benennen. </a:t>
            </a:r>
          </a:p>
          <a:p>
            <a:r>
              <a:rPr lang="de-AT" sz="2400" b="1" i="1" dirty="0"/>
              <a:t>  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SuS </a:t>
            </a:r>
            <a:r>
              <a:rPr lang="de-AT" sz="2400" b="1" dirty="0"/>
              <a:t>können</a:t>
            </a:r>
            <a:r>
              <a:rPr lang="de-AT" sz="2400" dirty="0"/>
              <a:t> die Funktion von Unterrichtsprinzipien </a:t>
            </a:r>
            <a:r>
              <a:rPr lang="de-AT" sz="2400" i="1" dirty="0"/>
              <a:t>als Verbindung zwischen schulischem Lernen und lebensweltlichen Kontexten </a:t>
            </a:r>
            <a:r>
              <a:rPr lang="de-AT" sz="2400" b="1" dirty="0"/>
              <a:t>erläutern</a:t>
            </a:r>
            <a:r>
              <a:rPr lang="de-AT" sz="2400" dirty="0"/>
              <a:t> und anhand von Beispielen </a:t>
            </a:r>
            <a:r>
              <a:rPr lang="de-AT" sz="2400" b="1" dirty="0"/>
              <a:t>veranschaulichen</a:t>
            </a:r>
            <a:r>
              <a:rPr lang="de-AT" sz="24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AT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Die SuS </a:t>
            </a:r>
            <a:r>
              <a:rPr lang="de-AT" sz="2400" b="1" dirty="0"/>
              <a:t>können</a:t>
            </a:r>
            <a:r>
              <a:rPr lang="de-AT" sz="2400" dirty="0"/>
              <a:t> Unterrichtsprinzipien bei der Planung von Unterrichtssequenzen gezielt </a:t>
            </a:r>
            <a:r>
              <a:rPr lang="de-AT" sz="2400" b="1" dirty="0"/>
              <a:t>einsetzen</a:t>
            </a:r>
            <a:r>
              <a:rPr lang="de-AT" sz="2400" dirty="0"/>
              <a:t>.</a:t>
            </a:r>
          </a:p>
          <a:p>
            <a:endParaRPr lang="de-AT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AT" sz="2400" dirty="0"/>
              <a:t>Die SuS können geeignete didaktische Zugänge </a:t>
            </a:r>
            <a:r>
              <a:rPr lang="de-AT" sz="2400" b="1" dirty="0"/>
              <a:t>auswählen</a:t>
            </a:r>
            <a:r>
              <a:rPr lang="de-AT" sz="2400" dirty="0"/>
              <a:t> und damit zielgerichtet Maßnahmen zur Förderung überfachlicher Kompetenzen im Unterricht </a:t>
            </a:r>
            <a:r>
              <a:rPr lang="de-AT" sz="2400" b="1" dirty="0"/>
              <a:t>konzipieren und umsetzen</a:t>
            </a:r>
            <a:r>
              <a:rPr lang="de-AT" sz="2400" dirty="0"/>
              <a:t>.</a:t>
            </a:r>
          </a:p>
          <a:p>
            <a:endParaRPr lang="de-AT" sz="2400" dirty="0"/>
          </a:p>
          <a:p>
            <a:endParaRPr lang="de-AT" sz="2400" b="1" dirty="0"/>
          </a:p>
          <a:p>
            <a:endParaRPr lang="de-AT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43464" y="86264"/>
            <a:ext cx="8729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bg1"/>
                </a:solidFill>
              </a:rPr>
              <a:t>Was sind unsere Lernziele?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CF299A5-E048-40CC-96AD-D4F35C5E8D03}"/>
              </a:ext>
            </a:extLst>
          </p:cNvPr>
          <p:cNvSpPr txBox="1"/>
          <p:nvPr/>
        </p:nvSpPr>
        <p:spPr>
          <a:xfrm>
            <a:off x="244056" y="1001811"/>
            <a:ext cx="112585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sz="2400" b="1" dirty="0"/>
          </a:p>
          <a:p>
            <a:endParaRPr lang="de-AT" sz="2400" b="1" dirty="0"/>
          </a:p>
          <a:p>
            <a:endParaRPr lang="de-AT" sz="2400" b="1" dirty="0"/>
          </a:p>
          <a:p>
            <a:endParaRPr lang="de-AT" sz="2400" b="1" dirty="0"/>
          </a:p>
          <a:p>
            <a:endParaRPr lang="de-AT" sz="2400" b="1" dirty="0"/>
          </a:p>
          <a:p>
            <a:endParaRPr lang="de-AT" sz="2400" b="1" dirty="0"/>
          </a:p>
        </p:txBody>
      </p:sp>
      <p:pic>
        <p:nvPicPr>
          <p:cNvPr id="5" name="Audio UP">
            <a:hlinkClick r:id="" action="ppaction://media"/>
            <a:extLst>
              <a:ext uri="{FF2B5EF4-FFF2-40B4-BE49-F238E27FC236}">
                <a16:creationId xmlns:a16="http://schemas.microsoft.com/office/drawing/2014/main" id="{7D6BF2AC-8EE3-49D3-8901-AAA09C2D21B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15396" y="1418372"/>
            <a:ext cx="6096000" cy="336066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26211" y="146649"/>
            <a:ext cx="8255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</a:rPr>
              <a:t>Audio zum Thema Unterrichtsprinzipien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34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FC644EAD-31A4-4BF2-A480-FB7168B08E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009265"/>
              </p:ext>
            </p:extLst>
          </p:nvPr>
        </p:nvGraphicFramePr>
        <p:xfrm>
          <a:off x="327991" y="944218"/>
          <a:ext cx="10187609" cy="50931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49160">
                  <a:extLst>
                    <a:ext uri="{9D8B030D-6E8A-4147-A177-3AD203B41FA5}">
                      <a16:colId xmlns:a16="http://schemas.microsoft.com/office/drawing/2014/main" val="1324299519"/>
                    </a:ext>
                  </a:extLst>
                </a:gridCol>
                <a:gridCol w="2174396">
                  <a:extLst>
                    <a:ext uri="{9D8B030D-6E8A-4147-A177-3AD203B41FA5}">
                      <a16:colId xmlns:a16="http://schemas.microsoft.com/office/drawing/2014/main" val="1882643908"/>
                    </a:ext>
                  </a:extLst>
                </a:gridCol>
                <a:gridCol w="1910893">
                  <a:extLst>
                    <a:ext uri="{9D8B030D-6E8A-4147-A177-3AD203B41FA5}">
                      <a16:colId xmlns:a16="http://schemas.microsoft.com/office/drawing/2014/main" val="1154645724"/>
                    </a:ext>
                  </a:extLst>
                </a:gridCol>
                <a:gridCol w="2221326">
                  <a:extLst>
                    <a:ext uri="{9D8B030D-6E8A-4147-A177-3AD203B41FA5}">
                      <a16:colId xmlns:a16="http://schemas.microsoft.com/office/drawing/2014/main" val="3025772525"/>
                    </a:ext>
                  </a:extLst>
                </a:gridCol>
                <a:gridCol w="1931834">
                  <a:extLst>
                    <a:ext uri="{9D8B030D-6E8A-4147-A177-3AD203B41FA5}">
                      <a16:colId xmlns:a16="http://schemas.microsoft.com/office/drawing/2014/main" val="121801973"/>
                    </a:ext>
                  </a:extLst>
                </a:gridCol>
              </a:tblGrid>
              <a:tr h="931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800" b="1" dirty="0">
                          <a:effectLst/>
                        </a:rPr>
                        <a:t>Allgemeine Bestimmungen</a:t>
                      </a:r>
                      <a:endParaRPr lang="de-A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73" marR="63873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800" b="1" dirty="0">
                          <a:effectLst/>
                        </a:rPr>
                        <a:t>Allgemeines Bildungsziel</a:t>
                      </a:r>
                      <a:endParaRPr lang="de-A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73" marR="63873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800" b="1" dirty="0">
                          <a:effectLst/>
                        </a:rPr>
                        <a:t>Allgemeine didaktische Grundsätze</a:t>
                      </a:r>
                      <a:endParaRPr lang="de-A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73" marR="63873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800" b="1" dirty="0">
                          <a:effectLst/>
                        </a:rPr>
                        <a:t>Unterrichtsprinzipien</a:t>
                      </a:r>
                      <a:endParaRPr lang="de-A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73" marR="63873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800" b="1" dirty="0">
                          <a:effectLst/>
                        </a:rPr>
                        <a:t>Besondere didaktische Grundsätze</a:t>
                      </a:r>
                      <a:endParaRPr lang="de-AT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73" marR="63873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14016"/>
                  </a:ext>
                </a:extLst>
              </a:tr>
              <a:tr h="416175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Der Lehrplan ist lernergebnis- und </a:t>
                      </a:r>
                      <a:r>
                        <a:rPr lang="de-AT" sz="1400" b="1" dirty="0">
                          <a:effectLst/>
                        </a:rPr>
                        <a:t>kompetenzorientiert</a:t>
                      </a:r>
                      <a:r>
                        <a:rPr lang="de-AT" sz="1400" dirty="0">
                          <a:effectLst/>
                        </a:rPr>
                        <a:t> mit Rahmencharakter und bildet die Grundlage für die eigenständige und verantwortliche Unterrichtsarbeit der Lehrer*innen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3873" marR="6387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Die Berufsschule/HTL/CHS dient </a:t>
                      </a:r>
                      <a:r>
                        <a:rPr lang="de-AT" sz="1400" b="1" dirty="0">
                          <a:effectLst/>
                        </a:rPr>
                        <a:t>der Erweiterung der Allgemeinbildung </a:t>
                      </a:r>
                      <a:r>
                        <a:rPr lang="de-AT" sz="1400" dirty="0">
                          <a:effectLst/>
                        </a:rPr>
                        <a:t>sowie der </a:t>
                      </a:r>
                      <a:r>
                        <a:rPr lang="de-AT" sz="1400" b="1" dirty="0">
                          <a:effectLst/>
                        </a:rPr>
                        <a:t>Förderung und Ergänzung der betrieblichen oder berufspraktischen Ausbildung</a:t>
                      </a:r>
                      <a:r>
                        <a:rPr lang="de-AT" sz="1400" dirty="0">
                          <a:effectLst/>
                        </a:rPr>
                        <a:t>. Bildungsziel ist die Entwicklung einer umfassenden </a:t>
                      </a:r>
                      <a:r>
                        <a:rPr lang="de-AT" sz="1400" b="1" dirty="0">
                          <a:effectLst/>
                        </a:rPr>
                        <a:t>Handlungskompetenz</a:t>
                      </a:r>
                      <a:r>
                        <a:rPr lang="de-AT" sz="1400" dirty="0">
                          <a:effectLst/>
                        </a:rPr>
                        <a:t> im privaten, beruflichen und gesellschaftlichen Leben.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73" marR="6387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Laut </a:t>
                      </a:r>
                      <a:r>
                        <a:rPr lang="de-AT" sz="1400" dirty="0" err="1">
                          <a:effectLst/>
                        </a:rPr>
                        <a:t>SchUG</a:t>
                      </a:r>
                      <a:r>
                        <a:rPr lang="de-AT" sz="1400" dirty="0">
                          <a:effectLst/>
                        </a:rPr>
                        <a:t> haben Lehrerinnen und Lehrer ihren </a:t>
                      </a:r>
                      <a:r>
                        <a:rPr lang="de-AT" sz="1400" b="1" dirty="0">
                          <a:effectLst/>
                        </a:rPr>
                        <a:t>Unterricht sorgfältig vorzubereiten</a:t>
                      </a:r>
                      <a:r>
                        <a:rPr lang="de-AT" sz="1400" dirty="0">
                          <a:effectLst/>
                        </a:rPr>
                        <a:t>. Die Vorbereitung erfordert die </a:t>
                      </a:r>
                      <a:r>
                        <a:rPr lang="de-AT" sz="1400" b="1" dirty="0">
                          <a:effectLst/>
                        </a:rPr>
                        <a:t>Konkretisierung des allgemeinen Bildungszieles durch Festlegung der Ziele, Methoden und Medien.</a:t>
                      </a:r>
                      <a:endParaRPr lang="de-AT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73" marR="638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Der Schule sind Bildungs- und Erziehungsaufgaben gestellt, die nicht einem Unterrichtsgegenstand zugeordnet werden können, sondern nur </a:t>
                      </a:r>
                      <a:r>
                        <a:rPr lang="de-AT" sz="1400" b="1" dirty="0">
                          <a:effectLst/>
                          <a:highlight>
                            <a:srgbClr val="FFFF00"/>
                          </a:highlight>
                        </a:rPr>
                        <a:t>fächerübergreifend</a:t>
                      </a:r>
                      <a:r>
                        <a:rPr lang="de-AT" sz="1400" dirty="0">
                          <a:effectLst/>
                        </a:rPr>
                        <a:t> zu bewältigen sind.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 err="1">
                          <a:effectLst/>
                        </a:rPr>
                        <a:t>zB</a:t>
                      </a:r>
                      <a:r>
                        <a:rPr lang="de-AT" sz="1400" dirty="0">
                          <a:effectLst/>
                        </a:rPr>
                        <a:t>. </a:t>
                      </a:r>
                      <a:r>
                        <a:rPr lang="de-AT" sz="1400" b="1" dirty="0">
                          <a:effectLst/>
                          <a:highlight>
                            <a:srgbClr val="FFFF00"/>
                          </a:highlight>
                        </a:rPr>
                        <a:t>Medienbildung, Lese- und Sprecherziehung, Politische Bildung, Gesundheitserziehung, Verkehrserziehung, Soziale und personale Kompetenzen</a:t>
                      </a:r>
                      <a:r>
                        <a:rPr lang="de-AT" sz="1400" b="1" dirty="0">
                          <a:effectLst/>
                        </a:rPr>
                        <a:t> </a:t>
                      </a:r>
                      <a:r>
                        <a:rPr lang="de-AT" sz="1400" dirty="0">
                          <a:effectLst/>
                        </a:rPr>
                        <a:t>usw.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 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73" marR="6387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AT" sz="1400" dirty="0">
                          <a:effectLst/>
                        </a:rPr>
                        <a:t>Diese beziehen sich auf den </a:t>
                      </a:r>
                      <a:r>
                        <a:rPr lang="de-AT" sz="1400" b="1" dirty="0">
                          <a:effectLst/>
                        </a:rPr>
                        <a:t>jeweiligen Gegenstand </a:t>
                      </a:r>
                      <a:r>
                        <a:rPr lang="de-AT" sz="1400" dirty="0">
                          <a:effectLst/>
                        </a:rPr>
                        <a:t>und sind im Lehrplan für jeden einzelnen Unterrichtsgegenstand definiert.</a:t>
                      </a:r>
                      <a:endParaRPr lang="de-A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873" marR="63873" marT="0" marB="0"/>
                </a:tc>
                <a:extLst>
                  <a:ext uri="{0D108BD9-81ED-4DB2-BD59-A6C34878D82A}">
                    <a16:rowId xmlns:a16="http://schemas.microsoft.com/office/drawing/2014/main" val="2352000857"/>
                  </a:ext>
                </a:extLst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327991" y="126771"/>
            <a:ext cx="6461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Auszug aus dem Lehrplan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8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1609</Words>
  <Application>Microsoft Office PowerPoint</Application>
  <PresentationFormat>Breitbild</PresentationFormat>
  <Paragraphs>235</Paragraphs>
  <Slides>26</Slides>
  <Notes>0</Notes>
  <HiddenSlides>0</HiddenSlides>
  <MMClips>4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HERZLICH WILLKOMMEN Hochschullehrgang Digital kompetente/r Lehrer/in</dc:title>
  <dc:creator>Ullreich</dc:creator>
  <cp:lastModifiedBy>Pließnig Gabriele</cp:lastModifiedBy>
  <cp:revision>189</cp:revision>
  <cp:lastPrinted>2022-05-12T09:26:55Z</cp:lastPrinted>
  <dcterms:created xsi:type="dcterms:W3CDTF">2019-10-10T13:09:07Z</dcterms:created>
  <dcterms:modified xsi:type="dcterms:W3CDTF">2025-04-23T10:04:47Z</dcterms:modified>
</cp:coreProperties>
</file>