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343" r:id="rId5"/>
    <p:sldId id="362" r:id="rId6"/>
    <p:sldId id="363" r:id="rId7"/>
    <p:sldId id="367" r:id="rId8"/>
    <p:sldId id="366" r:id="rId9"/>
    <p:sldId id="368" r:id="rId10"/>
    <p:sldId id="369" r:id="rId11"/>
    <p:sldId id="376" r:id="rId12"/>
    <p:sldId id="377" r:id="rId13"/>
    <p:sldId id="378" r:id="rId14"/>
    <p:sldId id="370" r:id="rId15"/>
    <p:sldId id="379" r:id="rId16"/>
    <p:sldId id="373" r:id="rId17"/>
    <p:sldId id="380" r:id="rId18"/>
    <p:sldId id="392" r:id="rId19"/>
    <p:sldId id="391" r:id="rId20"/>
    <p:sldId id="381" r:id="rId21"/>
    <p:sldId id="375" r:id="rId22"/>
    <p:sldId id="382" r:id="rId23"/>
    <p:sldId id="374" r:id="rId24"/>
    <p:sldId id="371" r:id="rId25"/>
    <p:sldId id="385" r:id="rId26"/>
    <p:sldId id="386" r:id="rId27"/>
    <p:sldId id="387" r:id="rId28"/>
    <p:sldId id="388" r:id="rId29"/>
    <p:sldId id="384" r:id="rId30"/>
    <p:sldId id="389" r:id="rId31"/>
    <p:sldId id="390" r:id="rId32"/>
    <p:sldId id="383" r:id="rId33"/>
    <p:sldId id="372" r:id="rId34"/>
    <p:sldId id="394" r:id="rId35"/>
    <p:sldId id="393"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00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p:restoredTop sz="85986" autoAdjust="0"/>
  </p:normalViewPr>
  <p:slideViewPr>
    <p:cSldViewPr snapToGrid="0">
      <p:cViewPr varScale="1">
        <p:scale>
          <a:sx n="65" d="100"/>
          <a:sy n="65" d="100"/>
        </p:scale>
        <p:origin x="980" y="56"/>
      </p:cViewPr>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berl Gerd" userId="79d3369b-bf96-4398-99a5-4eff1a30dd2c" providerId="ADAL" clId="{36B69462-87A5-4901-92B7-A29D63C7B878}"/>
    <pc:docChg chg="modSld">
      <pc:chgData name="Haberl Gerd" userId="79d3369b-bf96-4398-99a5-4eff1a30dd2c" providerId="ADAL" clId="{36B69462-87A5-4901-92B7-A29D63C7B878}" dt="2025-05-08T06:16:09.531" v="21" actId="6549"/>
      <pc:docMkLst>
        <pc:docMk/>
      </pc:docMkLst>
      <pc:sldChg chg="modNotesTx">
        <pc:chgData name="Haberl Gerd" userId="79d3369b-bf96-4398-99a5-4eff1a30dd2c" providerId="ADAL" clId="{36B69462-87A5-4901-92B7-A29D63C7B878}" dt="2025-05-08T06:14:04.765" v="2" actId="6549"/>
        <pc:sldMkLst>
          <pc:docMk/>
          <pc:sldMk cId="3684339775" sldId="362"/>
        </pc:sldMkLst>
      </pc:sldChg>
      <pc:sldChg chg="modNotesTx">
        <pc:chgData name="Haberl Gerd" userId="79d3369b-bf96-4398-99a5-4eff1a30dd2c" providerId="ADAL" clId="{36B69462-87A5-4901-92B7-A29D63C7B878}" dt="2025-05-08T06:14:09.974" v="3" actId="6549"/>
        <pc:sldMkLst>
          <pc:docMk/>
          <pc:sldMk cId="2537093682" sldId="363"/>
        </pc:sldMkLst>
      </pc:sldChg>
      <pc:sldChg chg="modNotesTx">
        <pc:chgData name="Haberl Gerd" userId="79d3369b-bf96-4398-99a5-4eff1a30dd2c" providerId="ADAL" clId="{36B69462-87A5-4901-92B7-A29D63C7B878}" dt="2025-05-08T06:14:23.841" v="5" actId="6549"/>
        <pc:sldMkLst>
          <pc:docMk/>
          <pc:sldMk cId="3591141710" sldId="366"/>
        </pc:sldMkLst>
      </pc:sldChg>
      <pc:sldChg chg="modNotesTx">
        <pc:chgData name="Haberl Gerd" userId="79d3369b-bf96-4398-99a5-4eff1a30dd2c" providerId="ADAL" clId="{36B69462-87A5-4901-92B7-A29D63C7B878}" dt="2025-05-08T06:14:14.885" v="4" actId="6549"/>
        <pc:sldMkLst>
          <pc:docMk/>
          <pc:sldMk cId="1288614356" sldId="367"/>
        </pc:sldMkLst>
      </pc:sldChg>
      <pc:sldChg chg="modNotesTx">
        <pc:chgData name="Haberl Gerd" userId="79d3369b-bf96-4398-99a5-4eff1a30dd2c" providerId="ADAL" clId="{36B69462-87A5-4901-92B7-A29D63C7B878}" dt="2025-05-08T06:14:30.816" v="6" actId="6549"/>
        <pc:sldMkLst>
          <pc:docMk/>
          <pc:sldMk cId="2801874214" sldId="368"/>
        </pc:sldMkLst>
      </pc:sldChg>
      <pc:sldChg chg="modNotesTx">
        <pc:chgData name="Haberl Gerd" userId="79d3369b-bf96-4398-99a5-4eff1a30dd2c" providerId="ADAL" clId="{36B69462-87A5-4901-92B7-A29D63C7B878}" dt="2025-05-08T06:14:36.942" v="7" actId="6549"/>
        <pc:sldMkLst>
          <pc:docMk/>
          <pc:sldMk cId="119779410" sldId="369"/>
        </pc:sldMkLst>
      </pc:sldChg>
      <pc:sldChg chg="modNotesTx">
        <pc:chgData name="Haberl Gerd" userId="79d3369b-bf96-4398-99a5-4eff1a30dd2c" providerId="ADAL" clId="{36B69462-87A5-4901-92B7-A29D63C7B878}" dt="2025-05-08T06:15:29.549" v="13" actId="6549"/>
        <pc:sldMkLst>
          <pc:docMk/>
          <pc:sldMk cId="3850082904" sldId="371"/>
        </pc:sldMkLst>
      </pc:sldChg>
      <pc:sldChg chg="modNotesTx">
        <pc:chgData name="Haberl Gerd" userId="79d3369b-bf96-4398-99a5-4eff1a30dd2c" providerId="ADAL" clId="{36B69462-87A5-4901-92B7-A29D63C7B878}" dt="2025-05-08T06:15:22.973" v="12" actId="6549"/>
        <pc:sldMkLst>
          <pc:docMk/>
          <pc:sldMk cId="4201420631" sldId="374"/>
        </pc:sldMkLst>
      </pc:sldChg>
      <pc:sldChg chg="modNotesTx">
        <pc:chgData name="Haberl Gerd" userId="79d3369b-bf96-4398-99a5-4eff1a30dd2c" providerId="ADAL" clId="{36B69462-87A5-4901-92B7-A29D63C7B878}" dt="2025-05-08T06:15:09.636" v="10" actId="6549"/>
        <pc:sldMkLst>
          <pc:docMk/>
          <pc:sldMk cId="489174039" sldId="375"/>
        </pc:sldMkLst>
      </pc:sldChg>
      <pc:sldChg chg="modNotesTx">
        <pc:chgData name="Haberl Gerd" userId="79d3369b-bf96-4398-99a5-4eff1a30dd2c" providerId="ADAL" clId="{36B69462-87A5-4901-92B7-A29D63C7B878}" dt="2025-05-08T06:14:45" v="8" actId="6549"/>
        <pc:sldMkLst>
          <pc:docMk/>
          <pc:sldMk cId="2805116511" sldId="376"/>
        </pc:sldMkLst>
      </pc:sldChg>
      <pc:sldChg chg="modNotesTx">
        <pc:chgData name="Haberl Gerd" userId="79d3369b-bf96-4398-99a5-4eff1a30dd2c" providerId="ADAL" clId="{36B69462-87A5-4901-92B7-A29D63C7B878}" dt="2025-05-08T06:13:52.628" v="0" actId="6549"/>
        <pc:sldMkLst>
          <pc:docMk/>
          <pc:sldMk cId="2902344687" sldId="378"/>
        </pc:sldMkLst>
      </pc:sldChg>
      <pc:sldChg chg="modNotesTx">
        <pc:chgData name="Haberl Gerd" userId="79d3369b-bf96-4398-99a5-4eff1a30dd2c" providerId="ADAL" clId="{36B69462-87A5-4901-92B7-A29D63C7B878}" dt="2025-05-08T06:14:56.002" v="9" actId="6549"/>
        <pc:sldMkLst>
          <pc:docMk/>
          <pc:sldMk cId="1500767771" sldId="379"/>
        </pc:sldMkLst>
      </pc:sldChg>
      <pc:sldChg chg="modNotesTx">
        <pc:chgData name="Haberl Gerd" userId="79d3369b-bf96-4398-99a5-4eff1a30dd2c" providerId="ADAL" clId="{36B69462-87A5-4901-92B7-A29D63C7B878}" dt="2025-05-08T06:15:16.614" v="11" actId="6549"/>
        <pc:sldMkLst>
          <pc:docMk/>
          <pc:sldMk cId="2164919305" sldId="382"/>
        </pc:sldMkLst>
      </pc:sldChg>
      <pc:sldChg chg="modNotesTx">
        <pc:chgData name="Haberl Gerd" userId="79d3369b-bf96-4398-99a5-4eff1a30dd2c" providerId="ADAL" clId="{36B69462-87A5-4901-92B7-A29D63C7B878}" dt="2025-05-08T06:16:09.531" v="21" actId="6549"/>
        <pc:sldMkLst>
          <pc:docMk/>
          <pc:sldMk cId="2252771205" sldId="383"/>
        </pc:sldMkLst>
      </pc:sldChg>
      <pc:sldChg chg="modNotesTx">
        <pc:chgData name="Haberl Gerd" userId="79d3369b-bf96-4398-99a5-4eff1a30dd2c" providerId="ADAL" clId="{36B69462-87A5-4901-92B7-A29D63C7B878}" dt="2025-05-08T06:15:53.730" v="18" actId="6549"/>
        <pc:sldMkLst>
          <pc:docMk/>
          <pc:sldMk cId="3529208748" sldId="384"/>
        </pc:sldMkLst>
      </pc:sldChg>
      <pc:sldChg chg="modNotesTx">
        <pc:chgData name="Haberl Gerd" userId="79d3369b-bf96-4398-99a5-4eff1a30dd2c" providerId="ADAL" clId="{36B69462-87A5-4901-92B7-A29D63C7B878}" dt="2025-05-08T06:15:34.811" v="14" actId="6549"/>
        <pc:sldMkLst>
          <pc:docMk/>
          <pc:sldMk cId="3842292043" sldId="385"/>
        </pc:sldMkLst>
      </pc:sldChg>
      <pc:sldChg chg="modNotesTx">
        <pc:chgData name="Haberl Gerd" userId="79d3369b-bf96-4398-99a5-4eff1a30dd2c" providerId="ADAL" clId="{36B69462-87A5-4901-92B7-A29D63C7B878}" dt="2025-05-08T06:15:38.789" v="15" actId="6549"/>
        <pc:sldMkLst>
          <pc:docMk/>
          <pc:sldMk cId="1067955259" sldId="386"/>
        </pc:sldMkLst>
      </pc:sldChg>
      <pc:sldChg chg="modNotesTx">
        <pc:chgData name="Haberl Gerd" userId="79d3369b-bf96-4398-99a5-4eff1a30dd2c" providerId="ADAL" clId="{36B69462-87A5-4901-92B7-A29D63C7B878}" dt="2025-05-08T06:15:43.610" v="16" actId="6549"/>
        <pc:sldMkLst>
          <pc:docMk/>
          <pc:sldMk cId="512157326" sldId="387"/>
        </pc:sldMkLst>
      </pc:sldChg>
      <pc:sldChg chg="modNotesTx">
        <pc:chgData name="Haberl Gerd" userId="79d3369b-bf96-4398-99a5-4eff1a30dd2c" providerId="ADAL" clId="{36B69462-87A5-4901-92B7-A29D63C7B878}" dt="2025-05-08T06:15:48.187" v="17" actId="6549"/>
        <pc:sldMkLst>
          <pc:docMk/>
          <pc:sldMk cId="3594615375" sldId="388"/>
        </pc:sldMkLst>
      </pc:sldChg>
      <pc:sldChg chg="modNotesTx">
        <pc:chgData name="Haberl Gerd" userId="79d3369b-bf96-4398-99a5-4eff1a30dd2c" providerId="ADAL" clId="{36B69462-87A5-4901-92B7-A29D63C7B878}" dt="2025-05-08T06:15:58.933" v="19" actId="6549"/>
        <pc:sldMkLst>
          <pc:docMk/>
          <pc:sldMk cId="3042133508" sldId="389"/>
        </pc:sldMkLst>
      </pc:sldChg>
      <pc:sldChg chg="modNotesTx">
        <pc:chgData name="Haberl Gerd" userId="79d3369b-bf96-4398-99a5-4eff1a30dd2c" providerId="ADAL" clId="{36B69462-87A5-4901-92B7-A29D63C7B878}" dt="2025-05-08T06:16:04.234" v="20" actId="6549"/>
        <pc:sldMkLst>
          <pc:docMk/>
          <pc:sldMk cId="4080980926" sldId="3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247D7C-EF60-4F30-8A66-9E94EE149B57}" type="datetimeFigureOut">
              <a:rPr lang="de-DE"/>
              <a:t>08.05.2025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E45AEE-9226-4C44-9812-C4525AFA86BC}" type="slidenum">
              <a:rPr lang="de-DE"/>
              <a:t>‹Nr.›</a:t>
            </a:fld>
            <a:endParaRPr lang="de-DE"/>
          </a:p>
        </p:txBody>
      </p:sp>
    </p:spTree>
    <p:extLst>
      <p:ext uri="{BB962C8B-B14F-4D97-AF65-F5344CB8AC3E}">
        <p14:creationId xmlns:p14="http://schemas.microsoft.com/office/powerpoint/2010/main" val="1689757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E7E45AEE-9226-4C44-9812-C4525AFA86BC}" type="slidenum">
              <a:rPr lang="de-DE" smtClean="0"/>
              <a:t>1</a:t>
            </a:fld>
            <a:endParaRPr lang="de-DE"/>
          </a:p>
        </p:txBody>
      </p:sp>
    </p:spTree>
    <p:extLst>
      <p:ext uri="{BB962C8B-B14F-4D97-AF65-F5344CB8AC3E}">
        <p14:creationId xmlns:p14="http://schemas.microsoft.com/office/powerpoint/2010/main" val="2120632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10</a:t>
            </a:fld>
            <a:endParaRPr lang="de-DE"/>
          </a:p>
        </p:txBody>
      </p:sp>
    </p:spTree>
    <p:extLst>
      <p:ext uri="{BB962C8B-B14F-4D97-AF65-F5344CB8AC3E}">
        <p14:creationId xmlns:p14="http://schemas.microsoft.com/office/powerpoint/2010/main" val="2631692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11</a:t>
            </a:fld>
            <a:endParaRPr lang="de-DE"/>
          </a:p>
        </p:txBody>
      </p:sp>
    </p:spTree>
    <p:extLst>
      <p:ext uri="{BB962C8B-B14F-4D97-AF65-F5344CB8AC3E}">
        <p14:creationId xmlns:p14="http://schemas.microsoft.com/office/powerpoint/2010/main" val="1718652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12</a:t>
            </a:fld>
            <a:endParaRPr lang="de-DE"/>
          </a:p>
        </p:txBody>
      </p:sp>
    </p:spTree>
    <p:extLst>
      <p:ext uri="{BB962C8B-B14F-4D97-AF65-F5344CB8AC3E}">
        <p14:creationId xmlns:p14="http://schemas.microsoft.com/office/powerpoint/2010/main" val="3939220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13</a:t>
            </a:fld>
            <a:endParaRPr lang="de-DE"/>
          </a:p>
        </p:txBody>
      </p:sp>
    </p:spTree>
    <p:extLst>
      <p:ext uri="{BB962C8B-B14F-4D97-AF65-F5344CB8AC3E}">
        <p14:creationId xmlns:p14="http://schemas.microsoft.com/office/powerpoint/2010/main" val="736696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14</a:t>
            </a:fld>
            <a:endParaRPr lang="de-DE"/>
          </a:p>
        </p:txBody>
      </p:sp>
    </p:spTree>
    <p:extLst>
      <p:ext uri="{BB962C8B-B14F-4D97-AF65-F5344CB8AC3E}">
        <p14:creationId xmlns:p14="http://schemas.microsoft.com/office/powerpoint/2010/main" val="2042132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15</a:t>
            </a:fld>
            <a:endParaRPr lang="de-DE"/>
          </a:p>
        </p:txBody>
      </p:sp>
    </p:spTree>
    <p:extLst>
      <p:ext uri="{BB962C8B-B14F-4D97-AF65-F5344CB8AC3E}">
        <p14:creationId xmlns:p14="http://schemas.microsoft.com/office/powerpoint/2010/main" val="2765986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16</a:t>
            </a:fld>
            <a:endParaRPr lang="de-DE"/>
          </a:p>
        </p:txBody>
      </p:sp>
    </p:spTree>
    <p:extLst>
      <p:ext uri="{BB962C8B-B14F-4D97-AF65-F5344CB8AC3E}">
        <p14:creationId xmlns:p14="http://schemas.microsoft.com/office/powerpoint/2010/main" val="449570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17</a:t>
            </a:fld>
            <a:endParaRPr lang="de-DE"/>
          </a:p>
        </p:txBody>
      </p:sp>
    </p:spTree>
    <p:extLst>
      <p:ext uri="{BB962C8B-B14F-4D97-AF65-F5344CB8AC3E}">
        <p14:creationId xmlns:p14="http://schemas.microsoft.com/office/powerpoint/2010/main" val="689143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18</a:t>
            </a:fld>
            <a:endParaRPr lang="de-DE"/>
          </a:p>
        </p:txBody>
      </p:sp>
    </p:spTree>
    <p:extLst>
      <p:ext uri="{BB962C8B-B14F-4D97-AF65-F5344CB8AC3E}">
        <p14:creationId xmlns:p14="http://schemas.microsoft.com/office/powerpoint/2010/main" val="3454281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19</a:t>
            </a:fld>
            <a:endParaRPr lang="de-DE"/>
          </a:p>
        </p:txBody>
      </p:sp>
    </p:spTree>
    <p:extLst>
      <p:ext uri="{BB962C8B-B14F-4D97-AF65-F5344CB8AC3E}">
        <p14:creationId xmlns:p14="http://schemas.microsoft.com/office/powerpoint/2010/main" val="3784851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2</a:t>
            </a:fld>
            <a:endParaRPr lang="de-DE"/>
          </a:p>
        </p:txBody>
      </p:sp>
    </p:spTree>
    <p:extLst>
      <p:ext uri="{BB962C8B-B14F-4D97-AF65-F5344CB8AC3E}">
        <p14:creationId xmlns:p14="http://schemas.microsoft.com/office/powerpoint/2010/main" val="3495650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20</a:t>
            </a:fld>
            <a:endParaRPr lang="de-DE"/>
          </a:p>
        </p:txBody>
      </p:sp>
    </p:spTree>
    <p:extLst>
      <p:ext uri="{BB962C8B-B14F-4D97-AF65-F5344CB8AC3E}">
        <p14:creationId xmlns:p14="http://schemas.microsoft.com/office/powerpoint/2010/main" val="1091629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21</a:t>
            </a:fld>
            <a:endParaRPr lang="de-DE"/>
          </a:p>
        </p:txBody>
      </p:sp>
    </p:spTree>
    <p:extLst>
      <p:ext uri="{BB962C8B-B14F-4D97-AF65-F5344CB8AC3E}">
        <p14:creationId xmlns:p14="http://schemas.microsoft.com/office/powerpoint/2010/main" val="3147493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22</a:t>
            </a:fld>
            <a:endParaRPr lang="de-DE"/>
          </a:p>
        </p:txBody>
      </p:sp>
    </p:spTree>
    <p:extLst>
      <p:ext uri="{BB962C8B-B14F-4D97-AF65-F5344CB8AC3E}">
        <p14:creationId xmlns:p14="http://schemas.microsoft.com/office/powerpoint/2010/main" val="3031710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E7E45AEE-9226-4C44-9812-C4525AFA86BC}" type="slidenum">
              <a:rPr lang="de-DE" smtClean="0"/>
              <a:t>23</a:t>
            </a:fld>
            <a:endParaRPr lang="de-DE"/>
          </a:p>
        </p:txBody>
      </p:sp>
    </p:spTree>
    <p:extLst>
      <p:ext uri="{BB962C8B-B14F-4D97-AF65-F5344CB8AC3E}">
        <p14:creationId xmlns:p14="http://schemas.microsoft.com/office/powerpoint/2010/main" val="3957081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24</a:t>
            </a:fld>
            <a:endParaRPr lang="de-DE"/>
          </a:p>
        </p:txBody>
      </p:sp>
    </p:spTree>
    <p:extLst>
      <p:ext uri="{BB962C8B-B14F-4D97-AF65-F5344CB8AC3E}">
        <p14:creationId xmlns:p14="http://schemas.microsoft.com/office/powerpoint/2010/main" val="2165090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25</a:t>
            </a:fld>
            <a:endParaRPr lang="de-DE"/>
          </a:p>
        </p:txBody>
      </p:sp>
    </p:spTree>
    <p:extLst>
      <p:ext uri="{BB962C8B-B14F-4D97-AF65-F5344CB8AC3E}">
        <p14:creationId xmlns:p14="http://schemas.microsoft.com/office/powerpoint/2010/main" val="39669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26</a:t>
            </a:fld>
            <a:endParaRPr lang="de-DE"/>
          </a:p>
        </p:txBody>
      </p:sp>
    </p:spTree>
    <p:extLst>
      <p:ext uri="{BB962C8B-B14F-4D97-AF65-F5344CB8AC3E}">
        <p14:creationId xmlns:p14="http://schemas.microsoft.com/office/powerpoint/2010/main" val="817214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27</a:t>
            </a:fld>
            <a:endParaRPr lang="de-DE"/>
          </a:p>
        </p:txBody>
      </p:sp>
    </p:spTree>
    <p:extLst>
      <p:ext uri="{BB962C8B-B14F-4D97-AF65-F5344CB8AC3E}">
        <p14:creationId xmlns:p14="http://schemas.microsoft.com/office/powerpoint/2010/main" val="33439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28</a:t>
            </a:fld>
            <a:endParaRPr lang="de-DE"/>
          </a:p>
        </p:txBody>
      </p:sp>
    </p:spTree>
    <p:extLst>
      <p:ext uri="{BB962C8B-B14F-4D97-AF65-F5344CB8AC3E}">
        <p14:creationId xmlns:p14="http://schemas.microsoft.com/office/powerpoint/2010/main" val="3164422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29</a:t>
            </a:fld>
            <a:endParaRPr lang="de-DE"/>
          </a:p>
        </p:txBody>
      </p:sp>
    </p:spTree>
    <p:extLst>
      <p:ext uri="{BB962C8B-B14F-4D97-AF65-F5344CB8AC3E}">
        <p14:creationId xmlns:p14="http://schemas.microsoft.com/office/powerpoint/2010/main" val="1976322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3</a:t>
            </a:fld>
            <a:endParaRPr lang="de-DE"/>
          </a:p>
        </p:txBody>
      </p:sp>
    </p:spTree>
    <p:extLst>
      <p:ext uri="{BB962C8B-B14F-4D97-AF65-F5344CB8AC3E}">
        <p14:creationId xmlns:p14="http://schemas.microsoft.com/office/powerpoint/2010/main" val="2327265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30</a:t>
            </a:fld>
            <a:endParaRPr lang="de-DE"/>
          </a:p>
        </p:txBody>
      </p:sp>
    </p:spTree>
    <p:extLst>
      <p:ext uri="{BB962C8B-B14F-4D97-AF65-F5344CB8AC3E}">
        <p14:creationId xmlns:p14="http://schemas.microsoft.com/office/powerpoint/2010/main" val="1619843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31</a:t>
            </a:fld>
            <a:endParaRPr lang="de-DE"/>
          </a:p>
        </p:txBody>
      </p:sp>
    </p:spTree>
    <p:extLst>
      <p:ext uri="{BB962C8B-B14F-4D97-AF65-F5344CB8AC3E}">
        <p14:creationId xmlns:p14="http://schemas.microsoft.com/office/powerpoint/2010/main" val="2235284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32</a:t>
            </a:fld>
            <a:endParaRPr lang="de-DE"/>
          </a:p>
        </p:txBody>
      </p:sp>
    </p:spTree>
    <p:extLst>
      <p:ext uri="{BB962C8B-B14F-4D97-AF65-F5344CB8AC3E}">
        <p14:creationId xmlns:p14="http://schemas.microsoft.com/office/powerpoint/2010/main" val="2201791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4</a:t>
            </a:fld>
            <a:endParaRPr lang="de-DE"/>
          </a:p>
        </p:txBody>
      </p:sp>
    </p:spTree>
    <p:extLst>
      <p:ext uri="{BB962C8B-B14F-4D97-AF65-F5344CB8AC3E}">
        <p14:creationId xmlns:p14="http://schemas.microsoft.com/office/powerpoint/2010/main" val="2689441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5</a:t>
            </a:fld>
            <a:endParaRPr lang="de-DE"/>
          </a:p>
        </p:txBody>
      </p:sp>
    </p:spTree>
    <p:extLst>
      <p:ext uri="{BB962C8B-B14F-4D97-AF65-F5344CB8AC3E}">
        <p14:creationId xmlns:p14="http://schemas.microsoft.com/office/powerpoint/2010/main" val="94634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28600" indent="-228600">
              <a:buAutoNum type="arabicParenR"/>
            </a:pPr>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6</a:t>
            </a:fld>
            <a:endParaRPr lang="de-DE"/>
          </a:p>
        </p:txBody>
      </p:sp>
    </p:spTree>
    <p:extLst>
      <p:ext uri="{BB962C8B-B14F-4D97-AF65-F5344CB8AC3E}">
        <p14:creationId xmlns:p14="http://schemas.microsoft.com/office/powerpoint/2010/main" val="1492100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E7E45AEE-9226-4C44-9812-C4525AFA86BC}" type="slidenum">
              <a:rPr lang="de-DE" smtClean="0"/>
              <a:t>7</a:t>
            </a:fld>
            <a:endParaRPr lang="de-DE"/>
          </a:p>
        </p:txBody>
      </p:sp>
    </p:spTree>
    <p:extLst>
      <p:ext uri="{BB962C8B-B14F-4D97-AF65-F5344CB8AC3E}">
        <p14:creationId xmlns:p14="http://schemas.microsoft.com/office/powerpoint/2010/main" val="1508681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8</a:t>
            </a:fld>
            <a:endParaRPr lang="de-DE"/>
          </a:p>
        </p:txBody>
      </p:sp>
    </p:spTree>
    <p:extLst>
      <p:ext uri="{BB962C8B-B14F-4D97-AF65-F5344CB8AC3E}">
        <p14:creationId xmlns:p14="http://schemas.microsoft.com/office/powerpoint/2010/main" val="1389908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sz="1000" dirty="0"/>
          </a:p>
        </p:txBody>
      </p:sp>
      <p:sp>
        <p:nvSpPr>
          <p:cNvPr id="4" name="Foliennummernplatzhalter 3"/>
          <p:cNvSpPr>
            <a:spLocks noGrp="1"/>
          </p:cNvSpPr>
          <p:nvPr>
            <p:ph type="sldNum" sz="quarter" idx="5"/>
          </p:nvPr>
        </p:nvSpPr>
        <p:spPr/>
        <p:txBody>
          <a:bodyPr/>
          <a:lstStyle/>
          <a:p>
            <a:fld id="{E7E45AEE-9226-4C44-9812-C4525AFA86BC}" type="slidenum">
              <a:rPr lang="de-DE" smtClean="0"/>
              <a:t>9</a:t>
            </a:fld>
            <a:endParaRPr lang="de-DE"/>
          </a:p>
        </p:txBody>
      </p:sp>
    </p:spTree>
    <p:extLst>
      <p:ext uri="{BB962C8B-B14F-4D97-AF65-F5344CB8AC3E}">
        <p14:creationId xmlns:p14="http://schemas.microsoft.com/office/powerpoint/2010/main" val="1591779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pic>
        <p:nvPicPr>
          <p:cNvPr id="7" name="Bild 6" descr="phk_wasserzeichen_RGB.jpg">
            <a:extLst>
              <a:ext uri="{FF2B5EF4-FFF2-40B4-BE49-F238E27FC236}">
                <a16:creationId xmlns:a16="http://schemas.microsoft.com/office/drawing/2014/main" id="{DC52A977-ADF7-415D-A9CA-C438AB93E94B}"/>
              </a:ext>
            </a:extLst>
          </p:cNvPr>
          <p:cNvPicPr>
            <a:picLocks noChangeAspect="1"/>
          </p:cNvPicPr>
          <p:nvPr userDrawn="1"/>
        </p:nvPicPr>
        <p:blipFill rotWithShape="1">
          <a:blip r:embed="rId2">
            <a:clrChange>
              <a:clrFrom>
                <a:srgbClr val="FEFBFC"/>
              </a:clrFrom>
              <a:clrTo>
                <a:srgbClr val="FEFBFC">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t="27881" r="35733"/>
          <a:stretch/>
        </p:blipFill>
        <p:spPr>
          <a:xfrm>
            <a:off x="6772739" y="14990"/>
            <a:ext cx="5396885" cy="6060840"/>
          </a:xfrm>
          <a:prstGeom prst="rect">
            <a:avLst/>
          </a:prstGeom>
        </p:spPr>
      </p:pic>
      <p:sp>
        <p:nvSpPr>
          <p:cNvPr id="8" name="Rechteck 7">
            <a:extLst>
              <a:ext uri="{FF2B5EF4-FFF2-40B4-BE49-F238E27FC236}">
                <a16:creationId xmlns:a16="http://schemas.microsoft.com/office/drawing/2014/main" id="{756B0DB6-F8C0-413D-B57C-06454D234F83}"/>
              </a:ext>
            </a:extLst>
          </p:cNvPr>
          <p:cNvSpPr/>
          <p:nvPr userDrawn="1"/>
        </p:nvSpPr>
        <p:spPr>
          <a:xfrm>
            <a:off x="0" y="0"/>
            <a:ext cx="12192000" cy="627435"/>
          </a:xfrm>
          <a:prstGeom prst="rect">
            <a:avLst/>
          </a:prstGeom>
          <a:solidFill>
            <a:srgbClr val="B7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AT" sz="1400" dirty="0"/>
              <a:t>  </a:t>
            </a:r>
            <a:endParaRPr lang="de-DE" sz="1400" dirty="0"/>
          </a:p>
        </p:txBody>
      </p:sp>
      <p:cxnSp>
        <p:nvCxnSpPr>
          <p:cNvPr id="9" name="Gerade Verbindung 17">
            <a:extLst>
              <a:ext uri="{FF2B5EF4-FFF2-40B4-BE49-F238E27FC236}">
                <a16:creationId xmlns:a16="http://schemas.microsoft.com/office/drawing/2014/main" id="{91211CDA-4CB3-415D-A155-CB89BB76A7BA}"/>
              </a:ext>
            </a:extLst>
          </p:cNvPr>
          <p:cNvCxnSpPr/>
          <p:nvPr userDrawn="1"/>
        </p:nvCxnSpPr>
        <p:spPr>
          <a:xfrm>
            <a:off x="0" y="6492193"/>
            <a:ext cx="12192000" cy="0"/>
          </a:xfrm>
          <a:prstGeom prst="line">
            <a:avLst/>
          </a:prstGeom>
          <a:ln w="3175" cmpd="sng">
            <a:solidFill>
              <a:srgbClr val="B30838"/>
            </a:solidFill>
          </a:ln>
        </p:spPr>
        <p:style>
          <a:lnRef idx="2">
            <a:schemeClr val="accent1"/>
          </a:lnRef>
          <a:fillRef idx="0">
            <a:schemeClr val="accent1"/>
          </a:fillRef>
          <a:effectRef idx="1">
            <a:schemeClr val="accent1"/>
          </a:effectRef>
          <a:fontRef idx="minor">
            <a:schemeClr val="tx1"/>
          </a:fontRef>
        </p:style>
      </p:cxnSp>
      <p:sp>
        <p:nvSpPr>
          <p:cNvPr id="10" name="Textfeld 9">
            <a:extLst>
              <a:ext uri="{FF2B5EF4-FFF2-40B4-BE49-F238E27FC236}">
                <a16:creationId xmlns:a16="http://schemas.microsoft.com/office/drawing/2014/main" id="{CBC4E037-9C89-4BF0-AA83-6E801015BB28}"/>
              </a:ext>
            </a:extLst>
          </p:cNvPr>
          <p:cNvSpPr txBox="1"/>
          <p:nvPr userDrawn="1"/>
        </p:nvSpPr>
        <p:spPr>
          <a:xfrm>
            <a:off x="526732" y="6542992"/>
            <a:ext cx="11171781" cy="230832"/>
          </a:xfrm>
          <a:prstGeom prst="rect">
            <a:avLst/>
          </a:prstGeom>
          <a:noFill/>
        </p:spPr>
        <p:txBody>
          <a:bodyPr wrap="square" rtlCol="0" anchor="ctr">
            <a:spAutoFit/>
          </a:bodyPr>
          <a:lstStyle/>
          <a:p>
            <a:pPr algn="r"/>
            <a:r>
              <a:rPr lang="de-DE" sz="900" dirty="0">
                <a:solidFill>
                  <a:schemeClr val="bg1">
                    <a:lumMod val="75000"/>
                  </a:schemeClr>
                </a:solidFill>
                <a:latin typeface="Calibri" panose="020F0502020204030204" pitchFamily="34" charset="0"/>
                <a:cs typeface="Roboto Light"/>
              </a:rPr>
              <a:t>b</a:t>
            </a:r>
            <a:r>
              <a:rPr lang="de-DE" sz="900" b="0" i="0" dirty="0">
                <a:solidFill>
                  <a:schemeClr val="bg1">
                    <a:lumMod val="75000"/>
                  </a:schemeClr>
                </a:solidFill>
                <a:latin typeface="Calibri" panose="020F0502020204030204" pitchFamily="34" charset="0"/>
                <a:cs typeface="Roboto Light"/>
              </a:rPr>
              <a:t>irgit.albaner@ph-kaernten.ac.at | peter.harrich@ph-kaernten.ac.at, Dezember 2019</a:t>
            </a:r>
          </a:p>
        </p:txBody>
      </p:sp>
      <p:sp>
        <p:nvSpPr>
          <p:cNvPr id="12" name="Titel 11">
            <a:extLst>
              <a:ext uri="{FF2B5EF4-FFF2-40B4-BE49-F238E27FC236}">
                <a16:creationId xmlns:a16="http://schemas.microsoft.com/office/drawing/2014/main" id="{BB2F9445-68C5-4DB1-88A3-3955BE9DB970}"/>
              </a:ext>
            </a:extLst>
          </p:cNvPr>
          <p:cNvSpPr>
            <a:spLocks noGrp="1"/>
          </p:cNvSpPr>
          <p:nvPr>
            <p:ph type="title" hasCustomPrompt="1"/>
          </p:nvPr>
        </p:nvSpPr>
        <p:spPr>
          <a:xfrm>
            <a:off x="22377" y="14990"/>
            <a:ext cx="12147248" cy="433060"/>
          </a:xfrm>
        </p:spPr>
        <p:txBody>
          <a:bodyPr>
            <a:normAutofit/>
          </a:bodyPr>
          <a:lstStyle>
            <a:lvl1pPr>
              <a:defRPr sz="1600" b="1">
                <a:solidFill>
                  <a:schemeClr val="bg1"/>
                </a:solidFill>
                <a:latin typeface="+mn-lt"/>
              </a:defRPr>
            </a:lvl1pPr>
          </a:lstStyle>
          <a:p>
            <a:r>
              <a:rPr lang="de-DE" dirty="0"/>
              <a:t>Titel der Präsentation</a:t>
            </a:r>
            <a:endParaRPr lang="de-AT" dirty="0"/>
          </a:p>
        </p:txBody>
      </p:sp>
      <p:sp>
        <p:nvSpPr>
          <p:cNvPr id="3" name="Inhaltsplatzhalter 2">
            <a:extLst>
              <a:ext uri="{FF2B5EF4-FFF2-40B4-BE49-F238E27FC236}">
                <a16:creationId xmlns:a16="http://schemas.microsoft.com/office/drawing/2014/main" id="{EE08960C-4566-44E2-8655-5EE5A5B535C4}"/>
              </a:ext>
            </a:extLst>
          </p:cNvPr>
          <p:cNvSpPr>
            <a:spLocks noGrp="1"/>
          </p:cNvSpPr>
          <p:nvPr>
            <p:ph idx="1"/>
          </p:nvPr>
        </p:nvSpPr>
        <p:spPr>
          <a:xfrm>
            <a:off x="838200" y="728569"/>
            <a:ext cx="10515600" cy="5448394"/>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699592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4E89BE-C033-4668-A44C-20F75B32CEC5}"/>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15F7E75B-D309-42CE-A45D-AA61D4D230A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1CE9A7D-7A1E-4C18-B5C7-DD4C24DA8B4F}"/>
              </a:ext>
            </a:extLst>
          </p:cNvPr>
          <p:cNvSpPr>
            <a:spLocks noGrp="1"/>
          </p:cNvSpPr>
          <p:nvPr>
            <p:ph type="dt" sz="half" idx="10"/>
          </p:nvPr>
        </p:nvSpPr>
        <p:spPr/>
        <p:txBody>
          <a:bodyPr/>
          <a:lstStyle/>
          <a:p>
            <a:fld id="{ECCCD9C6-C854-4A17-B1BE-C7DCC0663637}" type="datetimeFigureOut">
              <a:rPr lang="de-DE" smtClean="0"/>
              <a:t>08.05.2025</a:t>
            </a:fld>
            <a:endParaRPr lang="de-DE"/>
          </a:p>
        </p:txBody>
      </p:sp>
      <p:sp>
        <p:nvSpPr>
          <p:cNvPr id="5" name="Fußzeilenplatzhalter 4">
            <a:extLst>
              <a:ext uri="{FF2B5EF4-FFF2-40B4-BE49-F238E27FC236}">
                <a16:creationId xmlns:a16="http://schemas.microsoft.com/office/drawing/2014/main" id="{C96C678C-E53F-4CFC-8A8D-5CDD570DAA1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68043A2-9CE6-4E85-B730-CE081BA21AE9}"/>
              </a:ext>
            </a:extLst>
          </p:cNvPr>
          <p:cNvSpPr>
            <a:spLocks noGrp="1"/>
          </p:cNvSpPr>
          <p:nvPr>
            <p:ph type="sldNum" sz="quarter" idx="12"/>
          </p:nvPr>
        </p:nvSpPr>
        <p:spPr/>
        <p:txBody>
          <a:bodyPr/>
          <a:lstStyle/>
          <a:p>
            <a:fld id="{D7DD2571-4F78-4F60-A6CD-20042DF09B6F}" type="slidenum">
              <a:rPr lang="de-DE" smtClean="0"/>
              <a:t>‹Nr.›</a:t>
            </a:fld>
            <a:endParaRPr lang="de-DE"/>
          </a:p>
        </p:txBody>
      </p:sp>
    </p:spTree>
    <p:extLst>
      <p:ext uri="{BB962C8B-B14F-4D97-AF65-F5344CB8AC3E}">
        <p14:creationId xmlns:p14="http://schemas.microsoft.com/office/powerpoint/2010/main" val="391754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5C09E03-0254-4990-A396-67967191298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BC273BF-8998-40BA-99D9-8F8D06E6E76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F61F48B-254E-43EA-8DB1-99269F4C4A4E}"/>
              </a:ext>
            </a:extLst>
          </p:cNvPr>
          <p:cNvSpPr>
            <a:spLocks noGrp="1"/>
          </p:cNvSpPr>
          <p:nvPr>
            <p:ph type="dt" sz="half" idx="10"/>
          </p:nvPr>
        </p:nvSpPr>
        <p:spPr/>
        <p:txBody>
          <a:bodyPr/>
          <a:lstStyle/>
          <a:p>
            <a:fld id="{ECCCD9C6-C854-4A17-B1BE-C7DCC0663637}" type="datetimeFigureOut">
              <a:rPr lang="de-DE" smtClean="0"/>
              <a:t>08.05.2025</a:t>
            </a:fld>
            <a:endParaRPr lang="de-DE"/>
          </a:p>
        </p:txBody>
      </p:sp>
      <p:sp>
        <p:nvSpPr>
          <p:cNvPr id="5" name="Fußzeilenplatzhalter 4">
            <a:extLst>
              <a:ext uri="{FF2B5EF4-FFF2-40B4-BE49-F238E27FC236}">
                <a16:creationId xmlns:a16="http://schemas.microsoft.com/office/drawing/2014/main" id="{3C23E791-DB33-49F1-947C-CBF0DA09AC2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7D657A7-CBA6-4B68-B441-07642ADFF5A2}"/>
              </a:ext>
            </a:extLst>
          </p:cNvPr>
          <p:cNvSpPr>
            <a:spLocks noGrp="1"/>
          </p:cNvSpPr>
          <p:nvPr>
            <p:ph type="sldNum" sz="quarter" idx="12"/>
          </p:nvPr>
        </p:nvSpPr>
        <p:spPr/>
        <p:txBody>
          <a:bodyPr/>
          <a:lstStyle/>
          <a:p>
            <a:fld id="{D7DD2571-4F78-4F60-A6CD-20042DF09B6F}" type="slidenum">
              <a:rPr lang="de-DE" smtClean="0"/>
              <a:t>‹Nr.›</a:t>
            </a:fld>
            <a:endParaRPr lang="de-DE"/>
          </a:p>
        </p:txBody>
      </p:sp>
    </p:spTree>
    <p:extLst>
      <p:ext uri="{BB962C8B-B14F-4D97-AF65-F5344CB8AC3E}">
        <p14:creationId xmlns:p14="http://schemas.microsoft.com/office/powerpoint/2010/main" val="187797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265702-BED2-4777-B5D9-28EDC319C1C6}"/>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6B13CDE-7506-4A3D-BCFB-B222EF4B9F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FCDC613-3609-4417-B017-3F2193E156F4}"/>
              </a:ext>
            </a:extLst>
          </p:cNvPr>
          <p:cNvSpPr>
            <a:spLocks noGrp="1"/>
          </p:cNvSpPr>
          <p:nvPr>
            <p:ph type="dt" sz="half" idx="10"/>
          </p:nvPr>
        </p:nvSpPr>
        <p:spPr/>
        <p:txBody>
          <a:bodyPr/>
          <a:lstStyle/>
          <a:p>
            <a:fld id="{ECCCD9C6-C854-4A17-B1BE-C7DCC0663637}" type="datetimeFigureOut">
              <a:rPr lang="de-DE" smtClean="0"/>
              <a:t>08.05.2025</a:t>
            </a:fld>
            <a:endParaRPr lang="de-DE"/>
          </a:p>
        </p:txBody>
      </p:sp>
      <p:sp>
        <p:nvSpPr>
          <p:cNvPr id="5" name="Fußzeilenplatzhalter 4">
            <a:extLst>
              <a:ext uri="{FF2B5EF4-FFF2-40B4-BE49-F238E27FC236}">
                <a16:creationId xmlns:a16="http://schemas.microsoft.com/office/drawing/2014/main" id="{F6E542F8-3FE8-4565-B6FF-2B570E2A90B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A8A7C10-B5A6-4A4C-A517-3B237C29D479}"/>
              </a:ext>
            </a:extLst>
          </p:cNvPr>
          <p:cNvSpPr>
            <a:spLocks noGrp="1"/>
          </p:cNvSpPr>
          <p:nvPr>
            <p:ph type="sldNum" sz="quarter" idx="12"/>
          </p:nvPr>
        </p:nvSpPr>
        <p:spPr/>
        <p:txBody>
          <a:bodyPr/>
          <a:lstStyle/>
          <a:p>
            <a:fld id="{D7DD2571-4F78-4F60-A6CD-20042DF09B6F}" type="slidenum">
              <a:rPr lang="de-DE" smtClean="0"/>
              <a:t>‹Nr.›</a:t>
            </a:fld>
            <a:endParaRPr lang="de-DE"/>
          </a:p>
        </p:txBody>
      </p:sp>
    </p:spTree>
    <p:extLst>
      <p:ext uri="{BB962C8B-B14F-4D97-AF65-F5344CB8AC3E}">
        <p14:creationId xmlns:p14="http://schemas.microsoft.com/office/powerpoint/2010/main" val="1307151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DFBD4D-A11C-4813-BA12-E187D1572CC9}"/>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D1A3190-18C5-4325-83BC-4E552DB8E4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F0F7F63-7C3F-4841-A8F6-89DED3029AF9}"/>
              </a:ext>
            </a:extLst>
          </p:cNvPr>
          <p:cNvSpPr>
            <a:spLocks noGrp="1"/>
          </p:cNvSpPr>
          <p:nvPr>
            <p:ph type="dt" sz="half" idx="10"/>
          </p:nvPr>
        </p:nvSpPr>
        <p:spPr/>
        <p:txBody>
          <a:bodyPr/>
          <a:lstStyle/>
          <a:p>
            <a:fld id="{ECCCD9C6-C854-4A17-B1BE-C7DCC0663637}" type="datetimeFigureOut">
              <a:rPr lang="de-DE" smtClean="0"/>
              <a:t>08.05.2025</a:t>
            </a:fld>
            <a:endParaRPr lang="de-DE"/>
          </a:p>
        </p:txBody>
      </p:sp>
      <p:sp>
        <p:nvSpPr>
          <p:cNvPr id="5" name="Fußzeilenplatzhalter 4">
            <a:extLst>
              <a:ext uri="{FF2B5EF4-FFF2-40B4-BE49-F238E27FC236}">
                <a16:creationId xmlns:a16="http://schemas.microsoft.com/office/drawing/2014/main" id="{1437F4D4-AB86-4BF7-AF12-0180EA91EFF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AECDF4C-3BF2-4090-A359-DF90196EC8C6}"/>
              </a:ext>
            </a:extLst>
          </p:cNvPr>
          <p:cNvSpPr>
            <a:spLocks noGrp="1"/>
          </p:cNvSpPr>
          <p:nvPr>
            <p:ph type="sldNum" sz="quarter" idx="12"/>
          </p:nvPr>
        </p:nvSpPr>
        <p:spPr/>
        <p:txBody>
          <a:bodyPr/>
          <a:lstStyle/>
          <a:p>
            <a:fld id="{D7DD2571-4F78-4F60-A6CD-20042DF09B6F}" type="slidenum">
              <a:rPr lang="de-DE" smtClean="0"/>
              <a:t>‹Nr.›</a:t>
            </a:fld>
            <a:endParaRPr lang="de-DE"/>
          </a:p>
        </p:txBody>
      </p:sp>
    </p:spTree>
    <p:extLst>
      <p:ext uri="{BB962C8B-B14F-4D97-AF65-F5344CB8AC3E}">
        <p14:creationId xmlns:p14="http://schemas.microsoft.com/office/powerpoint/2010/main" val="291745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C4DCA7-0C04-4F87-B754-C284C414C58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9F79A4C-EA41-474E-9516-53E84165A9F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D3F2E0F1-448E-4175-8D78-4228A23B92E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2EDC850-4B28-4673-8B19-7642DD4AB4C9}"/>
              </a:ext>
            </a:extLst>
          </p:cNvPr>
          <p:cNvSpPr>
            <a:spLocks noGrp="1"/>
          </p:cNvSpPr>
          <p:nvPr>
            <p:ph type="dt" sz="half" idx="10"/>
          </p:nvPr>
        </p:nvSpPr>
        <p:spPr/>
        <p:txBody>
          <a:bodyPr/>
          <a:lstStyle/>
          <a:p>
            <a:fld id="{ECCCD9C6-C854-4A17-B1BE-C7DCC0663637}" type="datetimeFigureOut">
              <a:rPr lang="de-DE" smtClean="0"/>
              <a:t>08.05.2025</a:t>
            </a:fld>
            <a:endParaRPr lang="de-DE"/>
          </a:p>
        </p:txBody>
      </p:sp>
      <p:sp>
        <p:nvSpPr>
          <p:cNvPr id="6" name="Fußzeilenplatzhalter 5">
            <a:extLst>
              <a:ext uri="{FF2B5EF4-FFF2-40B4-BE49-F238E27FC236}">
                <a16:creationId xmlns:a16="http://schemas.microsoft.com/office/drawing/2014/main" id="{E6D1E843-156C-4F9C-9288-221307BCC11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FFEDF0C-8CDC-45BD-AF26-FACE308D6B15}"/>
              </a:ext>
            </a:extLst>
          </p:cNvPr>
          <p:cNvSpPr>
            <a:spLocks noGrp="1"/>
          </p:cNvSpPr>
          <p:nvPr>
            <p:ph type="sldNum" sz="quarter" idx="12"/>
          </p:nvPr>
        </p:nvSpPr>
        <p:spPr/>
        <p:txBody>
          <a:bodyPr/>
          <a:lstStyle/>
          <a:p>
            <a:fld id="{D7DD2571-4F78-4F60-A6CD-20042DF09B6F}" type="slidenum">
              <a:rPr lang="de-DE" smtClean="0"/>
              <a:t>‹Nr.›</a:t>
            </a:fld>
            <a:endParaRPr lang="de-DE"/>
          </a:p>
        </p:txBody>
      </p:sp>
    </p:spTree>
    <p:extLst>
      <p:ext uri="{BB962C8B-B14F-4D97-AF65-F5344CB8AC3E}">
        <p14:creationId xmlns:p14="http://schemas.microsoft.com/office/powerpoint/2010/main" val="2725887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707A0B-9F5D-4571-98A9-7AA6760B982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0967B55-8AFD-45D2-82FA-EF08D0514E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971F87D-276C-4591-9A8C-707E7E0B6B3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867BBF3-661B-4114-88D4-7B54C19BF6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867DBD2-5A0B-49BA-8F70-1892D41A849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C436F09-86A2-4332-AD1C-1E9B53671E22}"/>
              </a:ext>
            </a:extLst>
          </p:cNvPr>
          <p:cNvSpPr>
            <a:spLocks noGrp="1"/>
          </p:cNvSpPr>
          <p:nvPr>
            <p:ph type="dt" sz="half" idx="10"/>
          </p:nvPr>
        </p:nvSpPr>
        <p:spPr/>
        <p:txBody>
          <a:bodyPr/>
          <a:lstStyle/>
          <a:p>
            <a:fld id="{ECCCD9C6-C854-4A17-B1BE-C7DCC0663637}" type="datetimeFigureOut">
              <a:rPr lang="de-DE" smtClean="0"/>
              <a:t>08.05.2025</a:t>
            </a:fld>
            <a:endParaRPr lang="de-DE"/>
          </a:p>
        </p:txBody>
      </p:sp>
      <p:sp>
        <p:nvSpPr>
          <p:cNvPr id="8" name="Fußzeilenplatzhalter 7">
            <a:extLst>
              <a:ext uri="{FF2B5EF4-FFF2-40B4-BE49-F238E27FC236}">
                <a16:creationId xmlns:a16="http://schemas.microsoft.com/office/drawing/2014/main" id="{380C8070-1F49-416F-957E-CF90A296FD0B}"/>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BA122D79-3FA8-4C38-9FD8-8D727E4B111B}"/>
              </a:ext>
            </a:extLst>
          </p:cNvPr>
          <p:cNvSpPr>
            <a:spLocks noGrp="1"/>
          </p:cNvSpPr>
          <p:nvPr>
            <p:ph type="sldNum" sz="quarter" idx="12"/>
          </p:nvPr>
        </p:nvSpPr>
        <p:spPr/>
        <p:txBody>
          <a:bodyPr/>
          <a:lstStyle/>
          <a:p>
            <a:fld id="{D7DD2571-4F78-4F60-A6CD-20042DF09B6F}" type="slidenum">
              <a:rPr lang="de-DE" smtClean="0"/>
              <a:t>‹Nr.›</a:t>
            </a:fld>
            <a:endParaRPr lang="de-DE"/>
          </a:p>
        </p:txBody>
      </p:sp>
    </p:spTree>
    <p:extLst>
      <p:ext uri="{BB962C8B-B14F-4D97-AF65-F5344CB8AC3E}">
        <p14:creationId xmlns:p14="http://schemas.microsoft.com/office/powerpoint/2010/main" val="3225832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763F24-56D2-4A27-9CFF-B3CDE2A24F4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ACBECDA6-1642-44B7-997E-E50B2CC4B0CB}"/>
              </a:ext>
            </a:extLst>
          </p:cNvPr>
          <p:cNvSpPr>
            <a:spLocks noGrp="1"/>
          </p:cNvSpPr>
          <p:nvPr>
            <p:ph type="dt" sz="half" idx="10"/>
          </p:nvPr>
        </p:nvSpPr>
        <p:spPr/>
        <p:txBody>
          <a:bodyPr/>
          <a:lstStyle/>
          <a:p>
            <a:fld id="{ECCCD9C6-C854-4A17-B1BE-C7DCC0663637}" type="datetimeFigureOut">
              <a:rPr lang="de-DE" smtClean="0"/>
              <a:t>08.05.2025</a:t>
            </a:fld>
            <a:endParaRPr lang="de-DE"/>
          </a:p>
        </p:txBody>
      </p:sp>
      <p:sp>
        <p:nvSpPr>
          <p:cNvPr id="4" name="Fußzeilenplatzhalter 3">
            <a:extLst>
              <a:ext uri="{FF2B5EF4-FFF2-40B4-BE49-F238E27FC236}">
                <a16:creationId xmlns:a16="http://schemas.microsoft.com/office/drawing/2014/main" id="{A6B7E6B5-EAC7-47FC-8691-F5AAF076DE0C}"/>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B689295-5BBB-4403-96FB-8A19E3A028EF}"/>
              </a:ext>
            </a:extLst>
          </p:cNvPr>
          <p:cNvSpPr>
            <a:spLocks noGrp="1"/>
          </p:cNvSpPr>
          <p:nvPr>
            <p:ph type="sldNum" sz="quarter" idx="12"/>
          </p:nvPr>
        </p:nvSpPr>
        <p:spPr/>
        <p:txBody>
          <a:bodyPr/>
          <a:lstStyle/>
          <a:p>
            <a:fld id="{D7DD2571-4F78-4F60-A6CD-20042DF09B6F}" type="slidenum">
              <a:rPr lang="de-DE" smtClean="0"/>
              <a:t>‹Nr.›</a:t>
            </a:fld>
            <a:endParaRPr lang="de-DE"/>
          </a:p>
        </p:txBody>
      </p:sp>
    </p:spTree>
    <p:extLst>
      <p:ext uri="{BB962C8B-B14F-4D97-AF65-F5344CB8AC3E}">
        <p14:creationId xmlns:p14="http://schemas.microsoft.com/office/powerpoint/2010/main" val="167196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1BEA08E-FB3B-498A-A8F7-17F99FEC54FB}"/>
              </a:ext>
            </a:extLst>
          </p:cNvPr>
          <p:cNvSpPr>
            <a:spLocks noGrp="1"/>
          </p:cNvSpPr>
          <p:nvPr>
            <p:ph type="dt" sz="half" idx="10"/>
          </p:nvPr>
        </p:nvSpPr>
        <p:spPr/>
        <p:txBody>
          <a:bodyPr/>
          <a:lstStyle/>
          <a:p>
            <a:fld id="{ECCCD9C6-C854-4A17-B1BE-C7DCC0663637}" type="datetimeFigureOut">
              <a:rPr lang="de-DE" smtClean="0"/>
              <a:t>08.05.2025</a:t>
            </a:fld>
            <a:endParaRPr lang="de-DE"/>
          </a:p>
        </p:txBody>
      </p:sp>
      <p:sp>
        <p:nvSpPr>
          <p:cNvPr id="3" name="Fußzeilenplatzhalter 2">
            <a:extLst>
              <a:ext uri="{FF2B5EF4-FFF2-40B4-BE49-F238E27FC236}">
                <a16:creationId xmlns:a16="http://schemas.microsoft.com/office/drawing/2014/main" id="{6FE53585-62BD-40A2-8774-531C7B80B207}"/>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EE3AE76-C013-4EF3-BB4A-45B5A5F554D9}"/>
              </a:ext>
            </a:extLst>
          </p:cNvPr>
          <p:cNvSpPr>
            <a:spLocks noGrp="1"/>
          </p:cNvSpPr>
          <p:nvPr>
            <p:ph type="sldNum" sz="quarter" idx="12"/>
          </p:nvPr>
        </p:nvSpPr>
        <p:spPr/>
        <p:txBody>
          <a:bodyPr/>
          <a:lstStyle/>
          <a:p>
            <a:fld id="{D7DD2571-4F78-4F60-A6CD-20042DF09B6F}" type="slidenum">
              <a:rPr lang="de-DE" smtClean="0"/>
              <a:t>‹Nr.›</a:t>
            </a:fld>
            <a:endParaRPr lang="de-DE"/>
          </a:p>
        </p:txBody>
      </p:sp>
    </p:spTree>
    <p:extLst>
      <p:ext uri="{BB962C8B-B14F-4D97-AF65-F5344CB8AC3E}">
        <p14:creationId xmlns:p14="http://schemas.microsoft.com/office/powerpoint/2010/main" val="2425018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40EBCF-FE3E-4F0E-B305-FA5B1D4F0FB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6E71CBB-E540-4BCE-A62A-B81305A150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B52DBAB-D061-48DD-BB2F-755A90FEE0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00655B70-3619-4D8A-9703-17BB2AC2F623}"/>
              </a:ext>
            </a:extLst>
          </p:cNvPr>
          <p:cNvSpPr>
            <a:spLocks noGrp="1"/>
          </p:cNvSpPr>
          <p:nvPr>
            <p:ph type="dt" sz="half" idx="10"/>
          </p:nvPr>
        </p:nvSpPr>
        <p:spPr/>
        <p:txBody>
          <a:bodyPr/>
          <a:lstStyle/>
          <a:p>
            <a:fld id="{ECCCD9C6-C854-4A17-B1BE-C7DCC0663637}" type="datetimeFigureOut">
              <a:rPr lang="de-DE" smtClean="0"/>
              <a:t>08.05.2025</a:t>
            </a:fld>
            <a:endParaRPr lang="de-DE"/>
          </a:p>
        </p:txBody>
      </p:sp>
      <p:sp>
        <p:nvSpPr>
          <p:cNvPr id="6" name="Fußzeilenplatzhalter 5">
            <a:extLst>
              <a:ext uri="{FF2B5EF4-FFF2-40B4-BE49-F238E27FC236}">
                <a16:creationId xmlns:a16="http://schemas.microsoft.com/office/drawing/2014/main" id="{4D09B1DC-9719-40D0-996B-F6107EC307B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7985215-E640-45AD-A794-B2CC1E4AEE66}"/>
              </a:ext>
            </a:extLst>
          </p:cNvPr>
          <p:cNvSpPr>
            <a:spLocks noGrp="1"/>
          </p:cNvSpPr>
          <p:nvPr>
            <p:ph type="sldNum" sz="quarter" idx="12"/>
          </p:nvPr>
        </p:nvSpPr>
        <p:spPr/>
        <p:txBody>
          <a:bodyPr/>
          <a:lstStyle/>
          <a:p>
            <a:fld id="{D7DD2571-4F78-4F60-A6CD-20042DF09B6F}" type="slidenum">
              <a:rPr lang="de-DE" smtClean="0"/>
              <a:t>‹Nr.›</a:t>
            </a:fld>
            <a:endParaRPr lang="de-DE"/>
          </a:p>
        </p:txBody>
      </p:sp>
    </p:spTree>
    <p:extLst>
      <p:ext uri="{BB962C8B-B14F-4D97-AF65-F5344CB8AC3E}">
        <p14:creationId xmlns:p14="http://schemas.microsoft.com/office/powerpoint/2010/main" val="322337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B1CFB1-595F-4D4E-9C17-9DBA67F0D28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7676199-DD03-4AF8-AB6A-B9261D0920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4C5C92C-4617-4723-8CE5-CAE611628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0862122-C523-4C34-94B8-49AC99C59F4A}"/>
              </a:ext>
            </a:extLst>
          </p:cNvPr>
          <p:cNvSpPr>
            <a:spLocks noGrp="1"/>
          </p:cNvSpPr>
          <p:nvPr>
            <p:ph type="dt" sz="half" idx="10"/>
          </p:nvPr>
        </p:nvSpPr>
        <p:spPr/>
        <p:txBody>
          <a:bodyPr/>
          <a:lstStyle/>
          <a:p>
            <a:fld id="{ECCCD9C6-C854-4A17-B1BE-C7DCC0663637}" type="datetimeFigureOut">
              <a:rPr lang="de-DE" smtClean="0"/>
              <a:t>08.05.2025</a:t>
            </a:fld>
            <a:endParaRPr lang="de-DE"/>
          </a:p>
        </p:txBody>
      </p:sp>
      <p:sp>
        <p:nvSpPr>
          <p:cNvPr id="6" name="Fußzeilenplatzhalter 5">
            <a:extLst>
              <a:ext uri="{FF2B5EF4-FFF2-40B4-BE49-F238E27FC236}">
                <a16:creationId xmlns:a16="http://schemas.microsoft.com/office/drawing/2014/main" id="{9A619A30-609D-463F-953A-6D4E801A37F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54B7614-2CE2-422C-BDFB-06F6E4CEBF01}"/>
              </a:ext>
            </a:extLst>
          </p:cNvPr>
          <p:cNvSpPr>
            <a:spLocks noGrp="1"/>
          </p:cNvSpPr>
          <p:nvPr>
            <p:ph type="sldNum" sz="quarter" idx="12"/>
          </p:nvPr>
        </p:nvSpPr>
        <p:spPr/>
        <p:txBody>
          <a:bodyPr/>
          <a:lstStyle/>
          <a:p>
            <a:fld id="{D7DD2571-4F78-4F60-A6CD-20042DF09B6F}" type="slidenum">
              <a:rPr lang="de-DE" smtClean="0"/>
              <a:t>‹Nr.›</a:t>
            </a:fld>
            <a:endParaRPr lang="de-DE"/>
          </a:p>
        </p:txBody>
      </p:sp>
    </p:spTree>
    <p:extLst>
      <p:ext uri="{BB962C8B-B14F-4D97-AF65-F5344CB8AC3E}">
        <p14:creationId xmlns:p14="http://schemas.microsoft.com/office/powerpoint/2010/main" val="1628386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C62FD99-E0C3-47E3-A4B1-E3CB877B30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6681696-C5C3-4702-BAEF-D53F31BE99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9D1C3B9-FBDA-4505-8356-CE1F44BD39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CCD9C6-C854-4A17-B1BE-C7DCC0663637}" type="datetimeFigureOut">
              <a:rPr lang="de-DE" smtClean="0"/>
              <a:t>08.05.2025</a:t>
            </a:fld>
            <a:endParaRPr lang="de-DE"/>
          </a:p>
        </p:txBody>
      </p:sp>
      <p:sp>
        <p:nvSpPr>
          <p:cNvPr id="5" name="Fußzeilenplatzhalter 4">
            <a:extLst>
              <a:ext uri="{FF2B5EF4-FFF2-40B4-BE49-F238E27FC236}">
                <a16:creationId xmlns:a16="http://schemas.microsoft.com/office/drawing/2014/main" id="{E1C58A56-B923-4CB7-9807-898632965D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8F87A7-B738-44E9-A151-B0714955AC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D2571-4F78-4F60-A6CD-20042DF09B6F}" type="slidenum">
              <a:rPr lang="de-DE" smtClean="0"/>
              <a:t>‹Nr.›</a:t>
            </a:fld>
            <a:endParaRPr lang="de-DE"/>
          </a:p>
        </p:txBody>
      </p:sp>
    </p:spTree>
    <p:extLst>
      <p:ext uri="{BB962C8B-B14F-4D97-AF65-F5344CB8AC3E}">
        <p14:creationId xmlns:p14="http://schemas.microsoft.com/office/powerpoint/2010/main" val="753916037"/>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hyperlink" Target="https://youtu.be/VXA1-H88ZNs?si=f0q1q5bXFEuRV3AP" TargetMode="External"/><Relationship Id="rId3" Type="http://schemas.openxmlformats.org/officeDocument/2006/relationships/hyperlink" Target="https://youtu.be/v135c4tIF4M?si=BG9GHONKqLwtnZXg" TargetMode="External"/><Relationship Id="rId7" Type="http://schemas.openxmlformats.org/officeDocument/2006/relationships/hyperlink" Target="https://youtu.be/rbvDCYMK4zs?si=JHQ78GEWZA1EOBDP"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youtu.be/j4pQa6kgfAY?si=eUbBVRra--P8FRUA" TargetMode="External"/><Relationship Id="rId5" Type="http://schemas.openxmlformats.org/officeDocument/2006/relationships/hyperlink" Target="https://youtu.be/Jasy7YymmDc?si=lZkSlx4JlERKCHBZ" TargetMode="External"/><Relationship Id="rId4" Type="http://schemas.openxmlformats.org/officeDocument/2006/relationships/hyperlink" Target="https://youtu.be/87XAmXvuZSw?si=94C5W2VVr0ka7T-Z" TargetMode="External"/><Relationship Id="rId9" Type="http://schemas.openxmlformats.org/officeDocument/2006/relationships/hyperlink" Target="https://youtu.be/2AyhASl65u4?si=lH7Eb1ABqy8_FMS_"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8AC493D-8A1E-4646-A26B-D108FE6E90B5}"/>
              </a:ext>
            </a:extLst>
          </p:cNvPr>
          <p:cNvSpPr/>
          <p:nvPr/>
        </p:nvSpPr>
        <p:spPr>
          <a:xfrm>
            <a:off x="0" y="-60533"/>
            <a:ext cx="12192000" cy="4983061"/>
          </a:xfrm>
          <a:prstGeom prst="rect">
            <a:avLst/>
          </a:prstGeom>
          <a:solidFill>
            <a:srgbClr val="B70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Ellipse 7">
            <a:extLst>
              <a:ext uri="{FF2B5EF4-FFF2-40B4-BE49-F238E27FC236}">
                <a16:creationId xmlns:a16="http://schemas.microsoft.com/office/drawing/2014/main" id="{38D0723F-6C34-4885-B2A1-58216CDE83F5}"/>
              </a:ext>
            </a:extLst>
          </p:cNvPr>
          <p:cNvSpPr/>
          <p:nvPr/>
        </p:nvSpPr>
        <p:spPr>
          <a:xfrm>
            <a:off x="9176978" y="4473345"/>
            <a:ext cx="1939914" cy="19399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FF2E3209-3079-4371-8A60-AB6ED729F046}"/>
              </a:ext>
            </a:extLst>
          </p:cNvPr>
          <p:cNvSpPr txBox="1"/>
          <p:nvPr/>
        </p:nvSpPr>
        <p:spPr>
          <a:xfrm>
            <a:off x="560956" y="405107"/>
            <a:ext cx="10931961" cy="5478423"/>
          </a:xfrm>
          <a:prstGeom prst="rect">
            <a:avLst/>
          </a:prstGeom>
          <a:noFill/>
        </p:spPr>
        <p:txBody>
          <a:bodyPr wrap="square" lIns="91440" tIns="45720" rIns="91440" bIns="45720" rtlCol="0" anchor="t">
            <a:spAutoFit/>
          </a:bodyPr>
          <a:lstStyle/>
          <a:p>
            <a:r>
              <a:rPr lang="de-AT" sz="4800" b="1" dirty="0">
                <a:solidFill>
                  <a:schemeClr val="bg1"/>
                </a:solidFill>
              </a:rPr>
              <a:t>Pädagogische Diagnostik und Leistungsbeurteilung</a:t>
            </a:r>
          </a:p>
          <a:p>
            <a:endParaRPr lang="de-AT" sz="800" b="1" dirty="0">
              <a:solidFill>
                <a:schemeClr val="bg1"/>
              </a:solidFill>
            </a:endParaRPr>
          </a:p>
          <a:p>
            <a:r>
              <a:rPr lang="de-AT" sz="2800" b="1" dirty="0">
                <a:solidFill>
                  <a:schemeClr val="bg1"/>
                </a:solidFill>
              </a:rPr>
              <a:t>LV 2 / 12. März 2025 (4UE)</a:t>
            </a:r>
            <a:endParaRPr lang="de-AT" sz="2800" b="1" dirty="0">
              <a:solidFill>
                <a:schemeClr val="bg1"/>
              </a:solidFill>
              <a:ea typeface="Calibri"/>
              <a:cs typeface="Calibri"/>
            </a:endParaRPr>
          </a:p>
          <a:p>
            <a:endParaRPr lang="de-AT" sz="4800" b="1" dirty="0">
              <a:solidFill>
                <a:schemeClr val="bg1"/>
              </a:solidFill>
            </a:endParaRPr>
          </a:p>
          <a:p>
            <a:endParaRPr lang="de-AT" sz="4800" b="1" dirty="0">
              <a:solidFill>
                <a:schemeClr val="bg1"/>
              </a:solidFill>
            </a:endParaRPr>
          </a:p>
          <a:p>
            <a:r>
              <a:rPr lang="de-AT" sz="3200" b="1" dirty="0">
                <a:solidFill>
                  <a:schemeClr val="bg1"/>
                </a:solidFill>
              </a:rPr>
              <a:t>Dr. Gerd Haberl, </a:t>
            </a:r>
            <a:r>
              <a:rPr lang="de-AT" sz="3200" b="1" dirty="0" err="1">
                <a:solidFill>
                  <a:schemeClr val="bg1"/>
                </a:solidFill>
              </a:rPr>
              <a:t>BEd</a:t>
            </a:r>
            <a:r>
              <a:rPr lang="de-AT" sz="3200" b="1" dirty="0">
                <a:solidFill>
                  <a:schemeClr val="bg1"/>
                </a:solidFill>
              </a:rPr>
              <a:t> MA</a:t>
            </a:r>
          </a:p>
          <a:p>
            <a:endParaRPr lang="de-AT" b="1" dirty="0">
              <a:solidFill>
                <a:schemeClr val="bg1"/>
              </a:solidFill>
            </a:endParaRPr>
          </a:p>
          <a:p>
            <a:endParaRPr lang="de-AT" b="1" dirty="0">
              <a:solidFill>
                <a:schemeClr val="bg1"/>
              </a:solidFill>
            </a:endParaRPr>
          </a:p>
          <a:p>
            <a:endParaRPr lang="de-AT" b="1" dirty="0">
              <a:solidFill>
                <a:schemeClr val="bg1"/>
              </a:solidFill>
            </a:endParaRPr>
          </a:p>
          <a:p>
            <a:endParaRPr lang="de-AT" sz="3600" b="1" dirty="0">
              <a:solidFill>
                <a:schemeClr val="bg1"/>
              </a:solidFill>
            </a:endParaRPr>
          </a:p>
        </p:txBody>
      </p:sp>
      <p:pic>
        <p:nvPicPr>
          <p:cNvPr id="7" name="Grafik 6" descr="Ein Bild, das Zeichnung enthält.&#10;&#10;Automatisch generierte Beschreibung">
            <a:extLst>
              <a:ext uri="{FF2B5EF4-FFF2-40B4-BE49-F238E27FC236}">
                <a16:creationId xmlns:a16="http://schemas.microsoft.com/office/drawing/2014/main" id="{56B53D34-128E-439C-8D52-855401FF193E}"/>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93872" y="4663422"/>
            <a:ext cx="1655791" cy="1654225"/>
          </a:xfrm>
          <a:prstGeom prst="rect">
            <a:avLst/>
          </a:prstGeom>
        </p:spPr>
      </p:pic>
      <p:sp>
        <p:nvSpPr>
          <p:cNvPr id="11" name="Textfeld 10">
            <a:extLst>
              <a:ext uri="{FF2B5EF4-FFF2-40B4-BE49-F238E27FC236}">
                <a16:creationId xmlns:a16="http://schemas.microsoft.com/office/drawing/2014/main" id="{637B0AC0-94A7-43AD-97BB-3CFC1E40F1BB}"/>
              </a:ext>
            </a:extLst>
          </p:cNvPr>
          <p:cNvSpPr txBox="1"/>
          <p:nvPr/>
        </p:nvSpPr>
        <p:spPr>
          <a:xfrm>
            <a:off x="560956" y="5491271"/>
            <a:ext cx="6887362" cy="830997"/>
          </a:xfrm>
          <a:prstGeom prst="rect">
            <a:avLst/>
          </a:prstGeom>
          <a:noFill/>
        </p:spPr>
        <p:txBody>
          <a:bodyPr wrap="square" rtlCol="0">
            <a:spAutoFit/>
          </a:bodyPr>
          <a:lstStyle/>
          <a:p>
            <a:r>
              <a:rPr lang="de-AT" sz="2400" dirty="0"/>
              <a:t>Pädagogische Hochschule Kärnten</a:t>
            </a:r>
          </a:p>
          <a:p>
            <a:r>
              <a:rPr lang="de-AT" sz="2400" dirty="0">
                <a:solidFill>
                  <a:schemeClr val="bg1">
                    <a:lumMod val="50000"/>
                  </a:schemeClr>
                </a:solidFill>
              </a:rPr>
              <a:t>Viktor Frankl Hochschule</a:t>
            </a:r>
            <a:endParaRPr lang="de-DE" sz="2400" dirty="0">
              <a:solidFill>
                <a:schemeClr val="bg1">
                  <a:lumMod val="50000"/>
                </a:schemeClr>
              </a:solidFill>
            </a:endParaRPr>
          </a:p>
        </p:txBody>
      </p:sp>
    </p:spTree>
    <p:extLst>
      <p:ext uri="{BB962C8B-B14F-4D97-AF65-F5344CB8AC3E}">
        <p14:creationId xmlns:p14="http://schemas.microsoft.com/office/powerpoint/2010/main" val="2812014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4400" dirty="0"/>
              <a:t>Ad 1) Wofür Prüfungen?</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312579E9-C68E-771B-E423-F7645B6BE3CA}"/>
              </a:ext>
            </a:extLst>
          </p:cNvPr>
          <p:cNvSpPr>
            <a:spLocks noGrp="1"/>
          </p:cNvSpPr>
          <p:nvPr>
            <p:ph idx="1"/>
          </p:nvPr>
        </p:nvSpPr>
        <p:spPr>
          <a:xfrm>
            <a:off x="415636" y="728569"/>
            <a:ext cx="10938164" cy="5448394"/>
          </a:xfrm>
        </p:spPr>
        <p:txBody>
          <a:bodyPr>
            <a:normAutofit fontScale="92500" lnSpcReduction="10000"/>
          </a:bodyPr>
          <a:lstStyle/>
          <a:p>
            <a:pPr marL="457200" lvl="1" indent="0">
              <a:buNone/>
            </a:pPr>
            <a:r>
              <a:rPr lang="de-AT" sz="2800" u="sng" dirty="0">
                <a:sym typeface="Wingdings" panose="05000000000000000000" pitchFamily="2" charset="2"/>
              </a:rPr>
              <a:t>3 klassische Gütekriterien der Leistungsbewertung</a:t>
            </a:r>
          </a:p>
          <a:p>
            <a:pPr marL="457200" lvl="1" indent="0">
              <a:buNone/>
            </a:pPr>
            <a:endParaRPr lang="de-AT" sz="2800" b="1" u="sng" dirty="0">
              <a:sym typeface="Wingdings" panose="05000000000000000000" pitchFamily="2" charset="2"/>
            </a:endParaRPr>
          </a:p>
          <a:p>
            <a:pPr lvl="1"/>
            <a:r>
              <a:rPr lang="de-AT" sz="2800" b="1" dirty="0">
                <a:sym typeface="Wingdings" panose="05000000000000000000" pitchFamily="2" charset="2"/>
              </a:rPr>
              <a:t>OBJEKTIVITÄT</a:t>
            </a:r>
          </a:p>
          <a:p>
            <a:pPr lvl="2"/>
            <a:r>
              <a:rPr lang="de-AT" sz="2400" dirty="0">
                <a:sym typeface="Wingdings" panose="05000000000000000000" pitchFamily="2" charset="2"/>
              </a:rPr>
              <a:t>Note unabhängig von der beurteilenden Person.</a:t>
            </a:r>
          </a:p>
          <a:p>
            <a:pPr lvl="2"/>
            <a:r>
              <a:rPr lang="de-AT" sz="2400" dirty="0">
                <a:sym typeface="Wingdings" panose="05000000000000000000" pitchFamily="2" charset="2"/>
              </a:rPr>
              <a:t>würden andere Lehrpersonen bspw. den Test oder die Prüfung genauso auswerten?</a:t>
            </a:r>
          </a:p>
          <a:p>
            <a:pPr lvl="1"/>
            <a:endParaRPr lang="de-AT" sz="2800" b="1" dirty="0">
              <a:sym typeface="Wingdings" panose="05000000000000000000" pitchFamily="2" charset="2"/>
            </a:endParaRPr>
          </a:p>
          <a:p>
            <a:pPr lvl="1"/>
            <a:r>
              <a:rPr lang="de-AT" sz="2800" b="1" dirty="0">
                <a:sym typeface="Wingdings" panose="05000000000000000000" pitchFamily="2" charset="2"/>
              </a:rPr>
              <a:t>RELIABILITÄT</a:t>
            </a:r>
          </a:p>
          <a:p>
            <a:pPr lvl="2"/>
            <a:r>
              <a:rPr lang="de-AT" sz="2400" dirty="0">
                <a:sym typeface="Wingdings" panose="05000000000000000000" pitchFamily="2" charset="2"/>
              </a:rPr>
              <a:t>wie präzise oder verlässlich ist die Bewertung?</a:t>
            </a:r>
          </a:p>
          <a:p>
            <a:pPr lvl="2"/>
            <a:r>
              <a:rPr lang="de-AT" sz="2400" dirty="0">
                <a:sym typeface="Wingdings" panose="05000000000000000000" pitchFamily="2" charset="2"/>
              </a:rPr>
              <a:t>wird bspw. Dieselbe Leistung zu unterschiedlichen Zeitpunkten immer gleich bewertet?</a:t>
            </a:r>
          </a:p>
          <a:p>
            <a:pPr lvl="1"/>
            <a:endParaRPr lang="de-AT" sz="2800" b="1" dirty="0">
              <a:sym typeface="Wingdings" panose="05000000000000000000" pitchFamily="2" charset="2"/>
            </a:endParaRPr>
          </a:p>
          <a:p>
            <a:pPr lvl="1"/>
            <a:r>
              <a:rPr lang="de-AT" sz="2800" b="1" dirty="0">
                <a:sym typeface="Wingdings" panose="05000000000000000000" pitchFamily="2" charset="2"/>
              </a:rPr>
              <a:t>VALIDITÄT</a:t>
            </a:r>
          </a:p>
          <a:p>
            <a:pPr lvl="2"/>
            <a:r>
              <a:rPr lang="de-AT" sz="2400" dirty="0">
                <a:sym typeface="Wingdings" panose="05000000000000000000" pitchFamily="2" charset="2"/>
              </a:rPr>
              <a:t>Bildet eine Note immer das ab, um das es auch inhaltlich geht?</a:t>
            </a:r>
          </a:p>
          <a:p>
            <a:pPr lvl="2"/>
            <a:r>
              <a:rPr lang="de-AT" sz="2400" dirty="0">
                <a:sym typeface="Wingdings" panose="05000000000000000000" pitchFamily="2" charset="2"/>
              </a:rPr>
              <a:t>Entspricht bspw. der geprüfte Inhalt dem Inhalt, der auch gemessen werden soll?</a:t>
            </a:r>
          </a:p>
          <a:p>
            <a:pPr lvl="1"/>
            <a:endParaRPr lang="de-AT" sz="2800" dirty="0">
              <a:sym typeface="Wingdings" panose="05000000000000000000" pitchFamily="2" charset="2"/>
            </a:endParaRPr>
          </a:p>
          <a:p>
            <a:pPr marL="457200" lvl="1" indent="0">
              <a:buNone/>
            </a:pPr>
            <a:endParaRPr lang="de-AT" sz="2800" u="sng" dirty="0">
              <a:sym typeface="Wingdings" panose="05000000000000000000" pitchFamily="2" charset="2"/>
            </a:endParaRPr>
          </a:p>
          <a:p>
            <a:pPr lvl="1"/>
            <a:endParaRPr lang="de-AT" sz="2800" u="sng" dirty="0">
              <a:sym typeface="Wingdings" panose="05000000000000000000" pitchFamily="2" charset="2"/>
            </a:endParaRPr>
          </a:p>
        </p:txBody>
      </p:sp>
    </p:spTree>
    <p:extLst>
      <p:ext uri="{BB962C8B-B14F-4D97-AF65-F5344CB8AC3E}">
        <p14:creationId xmlns:p14="http://schemas.microsoft.com/office/powerpoint/2010/main" val="2902344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4400" dirty="0"/>
              <a:t>Ad 2) Welche Leistungen (sollen) zählen?</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6" name="Inhaltsplatzhalter 5" descr="Ein Bild, das Text, Screenshot, Diagramm enthält.&#10;&#10;Automatisch generierte Beschreibung">
            <a:extLst>
              <a:ext uri="{FF2B5EF4-FFF2-40B4-BE49-F238E27FC236}">
                <a16:creationId xmlns:a16="http://schemas.microsoft.com/office/drawing/2014/main" id="{B273FBED-E56B-729C-741E-814B00EF2B0C}"/>
              </a:ext>
            </a:extLst>
          </p:cNvPr>
          <p:cNvPicPr>
            <a:picLocks noGrp="1" noChangeAspect="1"/>
          </p:cNvPicPr>
          <p:nvPr>
            <p:ph idx="1"/>
          </p:nvPr>
        </p:nvPicPr>
        <p:blipFill rotWithShape="1">
          <a:blip r:embed="rId3"/>
          <a:srcRect l="18739" t="18420" r="24603" b="7897"/>
          <a:stretch/>
        </p:blipFill>
        <p:spPr bwMode="auto">
          <a:xfrm>
            <a:off x="2151890" y="635803"/>
            <a:ext cx="7888219" cy="57704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3704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4400" dirty="0"/>
              <a:t>Ad 2) Welche Leistungen (sollen) zählen?</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5" name="Inhaltsplatzhalter 4">
            <a:extLst>
              <a:ext uri="{FF2B5EF4-FFF2-40B4-BE49-F238E27FC236}">
                <a16:creationId xmlns:a16="http://schemas.microsoft.com/office/drawing/2014/main" id="{EC559EBD-2A25-1608-2080-331680E891D7}"/>
              </a:ext>
            </a:extLst>
          </p:cNvPr>
          <p:cNvSpPr>
            <a:spLocks noGrp="1"/>
          </p:cNvSpPr>
          <p:nvPr>
            <p:ph idx="1"/>
          </p:nvPr>
        </p:nvSpPr>
        <p:spPr/>
        <p:txBody>
          <a:bodyPr/>
          <a:lstStyle/>
          <a:p>
            <a:r>
              <a:rPr lang="de-DE" dirty="0"/>
              <a:t>Geprüft und bewertet werden oft nur fachlich-inhaltliche Leistungen.</a:t>
            </a:r>
          </a:p>
          <a:p>
            <a:endParaRPr lang="de-DE" dirty="0"/>
          </a:p>
          <a:p>
            <a:r>
              <a:rPr lang="de-DE" dirty="0"/>
              <a:t>In jedem Fach sind aber auch Erweiterungen methodisch-strategischer, sozial-kommunikativer und personaler Kompetenzen wichtige Lernziele.</a:t>
            </a:r>
          </a:p>
          <a:p>
            <a:endParaRPr lang="de-DE" dirty="0"/>
          </a:p>
          <a:p>
            <a:r>
              <a:rPr lang="de-DE" dirty="0"/>
              <a:t>Ohne Einbeziehung in die Bewertung werden diese oft ignoriert.</a:t>
            </a:r>
          </a:p>
          <a:p>
            <a:endParaRPr lang="de-DE" dirty="0"/>
          </a:p>
          <a:p>
            <a:endParaRPr lang="de-AT" dirty="0"/>
          </a:p>
        </p:txBody>
      </p:sp>
    </p:spTree>
    <p:extLst>
      <p:ext uri="{BB962C8B-B14F-4D97-AF65-F5344CB8AC3E}">
        <p14:creationId xmlns:p14="http://schemas.microsoft.com/office/powerpoint/2010/main" val="1500767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3200" dirty="0"/>
              <a:t>Ad 3) Wie wirken sich Leistungen auf die Leistungsbereitschaft aus?</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312579E9-C68E-771B-E423-F7645B6BE3CA}"/>
              </a:ext>
            </a:extLst>
          </p:cNvPr>
          <p:cNvSpPr>
            <a:spLocks noGrp="1"/>
          </p:cNvSpPr>
          <p:nvPr>
            <p:ph idx="1"/>
          </p:nvPr>
        </p:nvSpPr>
        <p:spPr/>
        <p:txBody>
          <a:bodyPr>
            <a:normAutofit/>
          </a:bodyPr>
          <a:lstStyle/>
          <a:p>
            <a:pPr marL="0" indent="0" algn="ctr">
              <a:buNone/>
            </a:pPr>
            <a:r>
              <a:rPr lang="de-DE" sz="3200" b="1" dirty="0">
                <a:sym typeface="Wingdings" panose="05000000000000000000" pitchFamily="2" charset="2"/>
              </a:rPr>
              <a:t>Studien zeigen: Leistungsbewertung KANN kontraproduktiv sein und das Lernen behindern.</a:t>
            </a:r>
          </a:p>
          <a:p>
            <a:pPr marL="0" indent="0">
              <a:buNone/>
            </a:pPr>
            <a:endParaRPr lang="de-DE" sz="3200" b="1" dirty="0">
              <a:sym typeface="Wingdings" panose="05000000000000000000" pitchFamily="2" charset="2"/>
            </a:endParaRPr>
          </a:p>
          <a:p>
            <a:pPr marL="0" indent="0">
              <a:buNone/>
            </a:pPr>
            <a:r>
              <a:rPr lang="de-DE" sz="3200" b="1" u="sng" dirty="0">
                <a:solidFill>
                  <a:srgbClr val="FF0000"/>
                </a:solidFill>
                <a:sym typeface="Wingdings" panose="05000000000000000000" pitchFamily="2" charset="2"/>
              </a:rPr>
              <a:t>SUMMATIVE PRÜFUNGEN (ENDPRÜFUNGEN)…</a:t>
            </a:r>
          </a:p>
          <a:p>
            <a:pPr marL="0" indent="0">
              <a:buNone/>
            </a:pPr>
            <a:r>
              <a:rPr lang="de-DE" sz="3200" dirty="0">
                <a:sym typeface="Wingdings" panose="05000000000000000000" pitchFamily="2" charset="2"/>
              </a:rPr>
              <a:t>… haben Auswirkungen auf das Lernen </a:t>
            </a:r>
          </a:p>
          <a:p>
            <a:r>
              <a:rPr lang="de-DE" sz="3200" dirty="0">
                <a:sym typeface="Wingdings" panose="05000000000000000000" pitchFamily="2" charset="2"/>
              </a:rPr>
              <a:t>Learning and </a:t>
            </a:r>
            <a:r>
              <a:rPr lang="de-DE" sz="3200" dirty="0" err="1">
                <a:sym typeface="Wingdings" panose="05000000000000000000" pitchFamily="2" charset="2"/>
              </a:rPr>
              <a:t>teaching</a:t>
            </a:r>
            <a:r>
              <a:rPr lang="de-DE" sz="3200" dirty="0">
                <a:sym typeface="Wingdings" panose="05000000000000000000" pitchFamily="2" charset="2"/>
              </a:rPr>
              <a:t> </a:t>
            </a:r>
            <a:r>
              <a:rPr lang="de-DE" sz="3200" dirty="0" err="1">
                <a:sym typeface="Wingdings" panose="05000000000000000000" pitchFamily="2" charset="2"/>
              </a:rPr>
              <a:t>to</a:t>
            </a:r>
            <a:r>
              <a:rPr lang="de-DE" sz="3200" dirty="0">
                <a:sym typeface="Wingdings" panose="05000000000000000000" pitchFamily="2" charset="2"/>
              </a:rPr>
              <a:t> </a:t>
            </a:r>
            <a:r>
              <a:rPr lang="de-DE" sz="3200" dirty="0" err="1">
                <a:sym typeface="Wingdings" panose="05000000000000000000" pitchFamily="2" charset="2"/>
              </a:rPr>
              <a:t>the</a:t>
            </a:r>
            <a:r>
              <a:rPr lang="de-DE" sz="3200" dirty="0">
                <a:sym typeface="Wingdings" panose="05000000000000000000" pitchFamily="2" charset="2"/>
              </a:rPr>
              <a:t> </a:t>
            </a:r>
            <a:r>
              <a:rPr lang="de-DE" sz="3200" dirty="0" err="1">
                <a:sym typeface="Wingdings" panose="05000000000000000000" pitchFamily="2" charset="2"/>
              </a:rPr>
              <a:t>test</a:t>
            </a:r>
            <a:endParaRPr lang="de-DE" sz="3200" dirty="0">
              <a:sym typeface="Wingdings" panose="05000000000000000000" pitchFamily="2" charset="2"/>
            </a:endParaRPr>
          </a:p>
          <a:p>
            <a:r>
              <a:rPr lang="de-DE" sz="3200" dirty="0">
                <a:sym typeface="Wingdings" panose="05000000000000000000" pitchFamily="2" charset="2"/>
              </a:rPr>
              <a:t>geringere Motivation</a:t>
            </a:r>
          </a:p>
          <a:p>
            <a:r>
              <a:rPr lang="de-DE" sz="3200" dirty="0">
                <a:sym typeface="Wingdings" panose="05000000000000000000" pitchFamily="2" charset="2"/>
              </a:rPr>
              <a:t>Minimalistische Lernstrategien</a:t>
            </a:r>
          </a:p>
          <a:p>
            <a:r>
              <a:rPr lang="de-DE" sz="3200" dirty="0">
                <a:sym typeface="Wingdings" panose="05000000000000000000" pitchFamily="2" charset="2"/>
              </a:rPr>
              <a:t>Prüfungsangst, Prüfungsdruck, geringeres Selbstwertgefühl</a:t>
            </a:r>
          </a:p>
          <a:p>
            <a:endParaRPr lang="de-DE" sz="3200" dirty="0">
              <a:sym typeface="Wingdings" panose="05000000000000000000" pitchFamily="2" charset="2"/>
            </a:endParaRPr>
          </a:p>
        </p:txBody>
      </p:sp>
    </p:spTree>
    <p:extLst>
      <p:ext uri="{BB962C8B-B14F-4D97-AF65-F5344CB8AC3E}">
        <p14:creationId xmlns:p14="http://schemas.microsoft.com/office/powerpoint/2010/main" val="486548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3200" dirty="0"/>
              <a:t>Ad 3) Wie wirken sich Leistungen auf die Leistungsbereitschaft aus?</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312579E9-C68E-771B-E423-F7645B6BE3CA}"/>
              </a:ext>
            </a:extLst>
          </p:cNvPr>
          <p:cNvSpPr>
            <a:spLocks noGrp="1"/>
          </p:cNvSpPr>
          <p:nvPr>
            <p:ph idx="1"/>
          </p:nvPr>
        </p:nvSpPr>
        <p:spPr/>
        <p:txBody>
          <a:bodyPr>
            <a:normAutofit/>
          </a:bodyPr>
          <a:lstStyle/>
          <a:p>
            <a:pPr marL="0" indent="0" algn="ctr">
              <a:buNone/>
            </a:pPr>
            <a:r>
              <a:rPr lang="de-DE" sz="3200" b="1" dirty="0">
                <a:sym typeface="Wingdings" panose="05000000000000000000" pitchFamily="2" charset="2"/>
              </a:rPr>
              <a:t>Studien zeigen aber auch: Leistungsbewertung KANN das Lernen wirkungsvoll fördern.</a:t>
            </a:r>
          </a:p>
          <a:p>
            <a:pPr marL="0" indent="0">
              <a:buNone/>
            </a:pPr>
            <a:endParaRPr lang="de-DE" sz="3200" b="1" dirty="0">
              <a:sym typeface="Wingdings" panose="05000000000000000000" pitchFamily="2" charset="2"/>
            </a:endParaRPr>
          </a:p>
          <a:p>
            <a:pPr marL="0" indent="0">
              <a:buNone/>
            </a:pPr>
            <a:r>
              <a:rPr lang="de-DE" sz="3200" b="1" u="sng" dirty="0">
                <a:solidFill>
                  <a:srgbClr val="FF0000"/>
                </a:solidFill>
                <a:sym typeface="Wingdings" panose="05000000000000000000" pitchFamily="2" charset="2"/>
              </a:rPr>
              <a:t>FORMATIVE BEWERTUNG (LERNDIAGNOSE)…</a:t>
            </a:r>
          </a:p>
          <a:p>
            <a:pPr marL="0" indent="0">
              <a:buNone/>
            </a:pPr>
            <a:r>
              <a:rPr lang="de-DE" sz="3200" dirty="0">
                <a:sym typeface="Wingdings" panose="05000000000000000000" pitchFamily="2" charset="2"/>
              </a:rPr>
              <a:t>… Lerndiagnose und konstruktives Feedback beispielsweise führen zu höherer Motivation und Lernerfolgen</a:t>
            </a:r>
          </a:p>
          <a:p>
            <a:r>
              <a:rPr lang="de-DE" sz="2400" dirty="0">
                <a:sym typeface="Wingdings" panose="05000000000000000000" pitchFamily="2" charset="2"/>
              </a:rPr>
              <a:t>Weniger Prüfungsangst und Druck  Fehler sind erlaubt</a:t>
            </a:r>
          </a:p>
          <a:p>
            <a:r>
              <a:rPr lang="de-DE" sz="2400" dirty="0">
                <a:sym typeface="Wingdings" panose="05000000000000000000" pitchFamily="2" charset="2"/>
              </a:rPr>
              <a:t>Lernschwache SchülerInnen stärkerer Selbstwert</a:t>
            </a:r>
          </a:p>
          <a:p>
            <a:r>
              <a:rPr lang="de-DE" sz="2400" dirty="0">
                <a:sym typeface="Wingdings" panose="05000000000000000000" pitchFamily="2" charset="2"/>
              </a:rPr>
              <a:t>Besonders wenn neben fachlichem Wissen auch weitere Kompetenzen miteinfließen.</a:t>
            </a:r>
          </a:p>
          <a:p>
            <a:endParaRPr lang="de-DE" sz="3200" dirty="0">
              <a:sym typeface="Wingdings" panose="05000000000000000000" pitchFamily="2" charset="2"/>
            </a:endParaRPr>
          </a:p>
        </p:txBody>
      </p:sp>
    </p:spTree>
    <p:extLst>
      <p:ext uri="{BB962C8B-B14F-4D97-AF65-F5344CB8AC3E}">
        <p14:creationId xmlns:p14="http://schemas.microsoft.com/office/powerpoint/2010/main" val="4258638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3200" dirty="0"/>
              <a:t>Ad 3) Wie wirken sich Leistungen auf die Leistungsbereitschaft aus?</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312579E9-C68E-771B-E423-F7645B6BE3CA}"/>
              </a:ext>
            </a:extLst>
          </p:cNvPr>
          <p:cNvSpPr>
            <a:spLocks noGrp="1"/>
          </p:cNvSpPr>
          <p:nvPr>
            <p:ph idx="1"/>
          </p:nvPr>
        </p:nvSpPr>
        <p:spPr/>
        <p:txBody>
          <a:bodyPr>
            <a:normAutofit lnSpcReduction="10000"/>
          </a:bodyPr>
          <a:lstStyle/>
          <a:p>
            <a:pPr marL="0" indent="0" algn="ctr">
              <a:buNone/>
            </a:pPr>
            <a:r>
              <a:rPr lang="de-DE" sz="3200" b="1" u="sng" dirty="0">
                <a:sym typeface="Wingdings" panose="05000000000000000000" pitchFamily="2" charset="2"/>
              </a:rPr>
              <a:t>Studie von John Hattie</a:t>
            </a:r>
          </a:p>
          <a:p>
            <a:r>
              <a:rPr lang="de-DE" sz="3200" dirty="0">
                <a:sym typeface="Wingdings" panose="05000000000000000000" pitchFamily="2" charset="2"/>
              </a:rPr>
              <a:t>Ca. 800 Metastudien über 20 Jahre</a:t>
            </a:r>
          </a:p>
          <a:p>
            <a:r>
              <a:rPr lang="de-DE" sz="3200" dirty="0">
                <a:sym typeface="Wingdings" panose="05000000000000000000" pitchFamily="2" charset="2"/>
              </a:rPr>
              <a:t>200 Millionen Schüler</a:t>
            </a:r>
          </a:p>
          <a:p>
            <a:endParaRPr lang="de-DE" sz="3200" dirty="0">
              <a:sym typeface="Wingdings" panose="05000000000000000000" pitchFamily="2" charset="2"/>
            </a:endParaRPr>
          </a:p>
          <a:p>
            <a:pPr marL="0" indent="0">
              <a:buNone/>
            </a:pPr>
            <a:r>
              <a:rPr lang="de-DE" sz="3200" b="1" u="sng" dirty="0">
                <a:sym typeface="Wingdings" panose="05000000000000000000" pitchFamily="2" charset="2"/>
              </a:rPr>
              <a:t>Fragestellung</a:t>
            </a:r>
          </a:p>
          <a:p>
            <a:pPr marL="0" indent="0">
              <a:buNone/>
            </a:pPr>
            <a:r>
              <a:rPr lang="de-DE" sz="3200" dirty="0">
                <a:sym typeface="Wingdings" panose="05000000000000000000" pitchFamily="2" charset="2"/>
              </a:rPr>
              <a:t>Wie kann man Leistung in der Schule steigern?</a:t>
            </a:r>
          </a:p>
          <a:p>
            <a:pPr marL="0" indent="0">
              <a:buNone/>
            </a:pPr>
            <a:endParaRPr lang="de-DE" sz="3200" dirty="0">
              <a:sym typeface="Wingdings" panose="05000000000000000000" pitchFamily="2" charset="2"/>
            </a:endParaRPr>
          </a:p>
          <a:p>
            <a:pPr marL="0" indent="0">
              <a:buNone/>
            </a:pPr>
            <a:r>
              <a:rPr lang="de-DE" sz="3200" b="1" u="sng" dirty="0">
                <a:sym typeface="Wingdings" panose="05000000000000000000" pitchFamily="2" charset="2"/>
              </a:rPr>
              <a:t>Ergebnis</a:t>
            </a:r>
          </a:p>
          <a:p>
            <a:pPr marL="0" indent="0">
              <a:buNone/>
            </a:pPr>
            <a:r>
              <a:rPr lang="de-DE" sz="3200" dirty="0">
                <a:sym typeface="Wingdings" panose="05000000000000000000" pitchFamily="2" charset="2"/>
              </a:rPr>
              <a:t>Rangliste verschiedenster Einflussfaktoren auf den schulischen Lernerfolg in Bezug auf ihre Effektstärke erstellt.</a:t>
            </a:r>
          </a:p>
          <a:p>
            <a:pPr marL="0" indent="0">
              <a:buNone/>
            </a:pPr>
            <a:endParaRPr lang="de-DE" sz="3200" dirty="0">
              <a:sym typeface="Wingdings" panose="05000000000000000000" pitchFamily="2" charset="2"/>
            </a:endParaRPr>
          </a:p>
          <a:p>
            <a:pPr marL="0" indent="0">
              <a:buNone/>
            </a:pPr>
            <a:endParaRPr lang="de-DE" sz="3200" dirty="0">
              <a:sym typeface="Wingdings" panose="05000000000000000000" pitchFamily="2" charset="2"/>
            </a:endParaRPr>
          </a:p>
        </p:txBody>
      </p:sp>
    </p:spTree>
    <p:extLst>
      <p:ext uri="{BB962C8B-B14F-4D97-AF65-F5344CB8AC3E}">
        <p14:creationId xmlns:p14="http://schemas.microsoft.com/office/powerpoint/2010/main" val="3306679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3200" dirty="0"/>
              <a:t>Ad 3) Wie wirken sich Leistungen auf die Leistungsbereitschaft aus?</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312579E9-C68E-771B-E423-F7645B6BE3CA}"/>
              </a:ext>
            </a:extLst>
          </p:cNvPr>
          <p:cNvSpPr>
            <a:spLocks noGrp="1"/>
          </p:cNvSpPr>
          <p:nvPr>
            <p:ph idx="1"/>
          </p:nvPr>
        </p:nvSpPr>
        <p:spPr/>
        <p:txBody>
          <a:bodyPr>
            <a:normAutofit/>
          </a:bodyPr>
          <a:lstStyle/>
          <a:p>
            <a:pPr marL="0" indent="0">
              <a:buNone/>
            </a:pPr>
            <a:endParaRPr lang="de-DE" sz="3200" dirty="0">
              <a:sym typeface="Wingdings" panose="05000000000000000000" pitchFamily="2" charset="2"/>
            </a:endParaRPr>
          </a:p>
          <a:p>
            <a:pPr marL="0" indent="0">
              <a:buNone/>
            </a:pPr>
            <a:endParaRPr lang="de-DE" sz="3200" dirty="0">
              <a:sym typeface="Wingdings" panose="05000000000000000000" pitchFamily="2" charset="2"/>
            </a:endParaRPr>
          </a:p>
        </p:txBody>
      </p:sp>
      <p:graphicFrame>
        <p:nvGraphicFramePr>
          <p:cNvPr id="5" name="Tabelle 4">
            <a:extLst>
              <a:ext uri="{FF2B5EF4-FFF2-40B4-BE49-F238E27FC236}">
                <a16:creationId xmlns:a16="http://schemas.microsoft.com/office/drawing/2014/main" id="{8451C3AE-9C63-1243-A525-EC85C9D052BF}"/>
              </a:ext>
            </a:extLst>
          </p:cNvPr>
          <p:cNvGraphicFramePr>
            <a:graphicFrameLocks noGrp="1"/>
          </p:cNvGraphicFramePr>
          <p:nvPr>
            <p:extLst>
              <p:ext uri="{D42A27DB-BD31-4B8C-83A1-F6EECF244321}">
                <p14:modId xmlns:p14="http://schemas.microsoft.com/office/powerpoint/2010/main" val="3301627917"/>
              </p:ext>
            </p:extLst>
          </p:nvPr>
        </p:nvGraphicFramePr>
        <p:xfrm>
          <a:off x="328246" y="728569"/>
          <a:ext cx="11345779" cy="6621641"/>
        </p:xfrm>
        <a:graphic>
          <a:graphicData uri="http://schemas.openxmlformats.org/drawingml/2006/table">
            <a:tbl>
              <a:tblPr firstRow="1" bandRow="1">
                <a:tableStyleId>{5C22544A-7EE6-4342-B048-85BDC9FD1C3A}</a:tableStyleId>
              </a:tblPr>
              <a:tblGrid>
                <a:gridCol w="9237821">
                  <a:extLst>
                    <a:ext uri="{9D8B030D-6E8A-4147-A177-3AD203B41FA5}">
                      <a16:colId xmlns:a16="http://schemas.microsoft.com/office/drawing/2014/main" val="1168424087"/>
                    </a:ext>
                  </a:extLst>
                </a:gridCol>
                <a:gridCol w="2107958">
                  <a:extLst>
                    <a:ext uri="{9D8B030D-6E8A-4147-A177-3AD203B41FA5}">
                      <a16:colId xmlns:a16="http://schemas.microsoft.com/office/drawing/2014/main" val="3155470237"/>
                    </a:ext>
                  </a:extLst>
                </a:gridCol>
              </a:tblGrid>
              <a:tr h="367993">
                <a:tc>
                  <a:txBody>
                    <a:bodyPr/>
                    <a:lstStyle/>
                    <a:p>
                      <a:r>
                        <a:rPr lang="de-AT" dirty="0"/>
                        <a:t>Einflusseffekt</a:t>
                      </a:r>
                    </a:p>
                  </a:txBody>
                  <a:tcPr/>
                </a:tc>
                <a:tc>
                  <a:txBody>
                    <a:bodyPr/>
                    <a:lstStyle/>
                    <a:p>
                      <a:r>
                        <a:rPr lang="de-AT" dirty="0"/>
                        <a:t>Impactfaktor</a:t>
                      </a:r>
                    </a:p>
                  </a:txBody>
                  <a:tcPr/>
                </a:tc>
                <a:extLst>
                  <a:ext uri="{0D108BD9-81ED-4DB2-BD59-A6C34878D82A}">
                    <a16:rowId xmlns:a16="http://schemas.microsoft.com/office/drawing/2014/main" val="237980776"/>
                  </a:ext>
                </a:extLst>
              </a:tr>
              <a:tr h="367993">
                <a:tc>
                  <a:txBody>
                    <a:bodyPr/>
                    <a:lstStyle/>
                    <a:p>
                      <a:r>
                        <a:rPr lang="de-AT" dirty="0"/>
                        <a:t>Selbsteinschätzung des eigenen Leistungsniveaus</a:t>
                      </a:r>
                    </a:p>
                  </a:txBody>
                  <a:tcPr/>
                </a:tc>
                <a:tc>
                  <a:txBody>
                    <a:bodyPr/>
                    <a:lstStyle/>
                    <a:p>
                      <a:r>
                        <a:rPr lang="de-AT" dirty="0"/>
                        <a:t>1,44</a:t>
                      </a:r>
                    </a:p>
                  </a:txBody>
                  <a:tcPr/>
                </a:tc>
                <a:extLst>
                  <a:ext uri="{0D108BD9-81ED-4DB2-BD59-A6C34878D82A}">
                    <a16:rowId xmlns:a16="http://schemas.microsoft.com/office/drawing/2014/main" val="2096296804"/>
                  </a:ext>
                </a:extLst>
              </a:tr>
              <a:tr h="367993">
                <a:tc>
                  <a:txBody>
                    <a:bodyPr/>
                    <a:lstStyle/>
                    <a:p>
                      <a:r>
                        <a:rPr lang="de-AT" dirty="0"/>
                        <a:t>Formative Evaluation des Unterrichts</a:t>
                      </a:r>
                    </a:p>
                  </a:txBody>
                  <a:tcPr/>
                </a:tc>
                <a:tc>
                  <a:txBody>
                    <a:bodyPr/>
                    <a:lstStyle/>
                    <a:p>
                      <a:r>
                        <a:rPr lang="de-AT" dirty="0"/>
                        <a:t>0,90</a:t>
                      </a:r>
                    </a:p>
                  </a:txBody>
                  <a:tcPr/>
                </a:tc>
                <a:extLst>
                  <a:ext uri="{0D108BD9-81ED-4DB2-BD59-A6C34878D82A}">
                    <a16:rowId xmlns:a16="http://schemas.microsoft.com/office/drawing/2014/main" val="2678612307"/>
                  </a:ext>
                </a:extLst>
              </a:tr>
              <a:tr h="367993">
                <a:tc>
                  <a:txBody>
                    <a:bodyPr/>
                    <a:lstStyle/>
                    <a:p>
                      <a:r>
                        <a:rPr lang="de-AT" dirty="0"/>
                        <a:t>Intervention für Lernende mit besonderem Förderbedarf</a:t>
                      </a:r>
                    </a:p>
                  </a:txBody>
                  <a:tcPr/>
                </a:tc>
                <a:tc>
                  <a:txBody>
                    <a:bodyPr/>
                    <a:lstStyle/>
                    <a:p>
                      <a:r>
                        <a:rPr lang="de-AT" dirty="0"/>
                        <a:t>0,77</a:t>
                      </a:r>
                    </a:p>
                  </a:txBody>
                  <a:tcPr/>
                </a:tc>
                <a:extLst>
                  <a:ext uri="{0D108BD9-81ED-4DB2-BD59-A6C34878D82A}">
                    <a16:rowId xmlns:a16="http://schemas.microsoft.com/office/drawing/2014/main" val="3641058415"/>
                  </a:ext>
                </a:extLst>
              </a:tr>
              <a:tr h="367993">
                <a:tc>
                  <a:txBody>
                    <a:bodyPr/>
                    <a:lstStyle/>
                    <a:p>
                      <a:r>
                        <a:rPr lang="de-AT" dirty="0"/>
                        <a:t>Reziprokes Lernen</a:t>
                      </a:r>
                    </a:p>
                  </a:txBody>
                  <a:tcPr/>
                </a:tc>
                <a:tc>
                  <a:txBody>
                    <a:bodyPr/>
                    <a:lstStyle/>
                    <a:p>
                      <a:r>
                        <a:rPr lang="de-AT" dirty="0"/>
                        <a:t>0,74</a:t>
                      </a:r>
                    </a:p>
                  </a:txBody>
                  <a:tcPr/>
                </a:tc>
                <a:extLst>
                  <a:ext uri="{0D108BD9-81ED-4DB2-BD59-A6C34878D82A}">
                    <a16:rowId xmlns:a16="http://schemas.microsoft.com/office/drawing/2014/main" val="1706421661"/>
                  </a:ext>
                </a:extLst>
              </a:tr>
              <a:tr h="367993">
                <a:tc>
                  <a:txBody>
                    <a:bodyPr/>
                    <a:lstStyle/>
                    <a:p>
                      <a:r>
                        <a:rPr lang="de-AT" dirty="0"/>
                        <a:t>Feedback</a:t>
                      </a:r>
                    </a:p>
                  </a:txBody>
                  <a:tcPr/>
                </a:tc>
                <a:tc>
                  <a:txBody>
                    <a:bodyPr/>
                    <a:lstStyle/>
                    <a:p>
                      <a:r>
                        <a:rPr lang="de-AT" dirty="0"/>
                        <a:t>0,73</a:t>
                      </a:r>
                    </a:p>
                  </a:txBody>
                  <a:tcPr/>
                </a:tc>
                <a:extLst>
                  <a:ext uri="{0D108BD9-81ED-4DB2-BD59-A6C34878D82A}">
                    <a16:rowId xmlns:a16="http://schemas.microsoft.com/office/drawing/2014/main" val="1405860124"/>
                  </a:ext>
                </a:extLst>
              </a:tr>
              <a:tr h="367993">
                <a:tc>
                  <a:txBody>
                    <a:bodyPr/>
                    <a:lstStyle/>
                    <a:p>
                      <a:r>
                        <a:rPr lang="de-AT" dirty="0"/>
                        <a:t>Lehrer – Schüler Beziehung</a:t>
                      </a:r>
                    </a:p>
                  </a:txBody>
                  <a:tcPr/>
                </a:tc>
                <a:tc>
                  <a:txBody>
                    <a:bodyPr/>
                    <a:lstStyle/>
                    <a:p>
                      <a:r>
                        <a:rPr lang="de-AT" dirty="0"/>
                        <a:t>0,72</a:t>
                      </a:r>
                    </a:p>
                  </a:txBody>
                  <a:tcPr/>
                </a:tc>
                <a:extLst>
                  <a:ext uri="{0D108BD9-81ED-4DB2-BD59-A6C34878D82A}">
                    <a16:rowId xmlns:a16="http://schemas.microsoft.com/office/drawing/2014/main" val="4156562948"/>
                  </a:ext>
                </a:extLst>
              </a:tr>
              <a:tr h="367993">
                <a:tc>
                  <a:txBody>
                    <a:bodyPr/>
                    <a:lstStyle/>
                    <a:p>
                      <a:r>
                        <a:rPr lang="de-AT" dirty="0"/>
                        <a:t>Konkrete Ziele kommunizieren</a:t>
                      </a:r>
                    </a:p>
                  </a:txBody>
                  <a:tcPr/>
                </a:tc>
                <a:tc>
                  <a:txBody>
                    <a:bodyPr/>
                    <a:lstStyle/>
                    <a:p>
                      <a:r>
                        <a:rPr lang="de-AT" dirty="0"/>
                        <a:t>0,56</a:t>
                      </a:r>
                    </a:p>
                  </a:txBody>
                  <a:tcPr/>
                </a:tc>
                <a:extLst>
                  <a:ext uri="{0D108BD9-81ED-4DB2-BD59-A6C34878D82A}">
                    <a16:rowId xmlns:a16="http://schemas.microsoft.com/office/drawing/2014/main" val="1755717958"/>
                  </a:ext>
                </a:extLst>
              </a:tr>
              <a:tr h="367993">
                <a:tc>
                  <a:txBody>
                    <a:bodyPr/>
                    <a:lstStyle/>
                    <a:p>
                      <a:r>
                        <a:rPr lang="de-AT" dirty="0"/>
                        <a:t>Peer Group</a:t>
                      </a:r>
                    </a:p>
                  </a:txBody>
                  <a:tcPr/>
                </a:tc>
                <a:tc>
                  <a:txBody>
                    <a:bodyPr/>
                    <a:lstStyle/>
                    <a:p>
                      <a:r>
                        <a:rPr lang="de-AT" dirty="0"/>
                        <a:t>0,53</a:t>
                      </a:r>
                    </a:p>
                  </a:txBody>
                  <a:tcPr/>
                </a:tc>
                <a:extLst>
                  <a:ext uri="{0D108BD9-81ED-4DB2-BD59-A6C34878D82A}">
                    <a16:rowId xmlns:a16="http://schemas.microsoft.com/office/drawing/2014/main" val="987839764"/>
                  </a:ext>
                </a:extLst>
              </a:tr>
              <a:tr h="367993">
                <a:tc>
                  <a:txBody>
                    <a:bodyPr/>
                    <a:lstStyle/>
                    <a:p>
                      <a:r>
                        <a:rPr lang="de-AT" dirty="0"/>
                        <a:t>Klassenzusammenhalt</a:t>
                      </a:r>
                    </a:p>
                  </a:txBody>
                  <a:tcPr/>
                </a:tc>
                <a:tc>
                  <a:txBody>
                    <a:bodyPr/>
                    <a:lstStyle/>
                    <a:p>
                      <a:r>
                        <a:rPr lang="de-AT" dirty="0"/>
                        <a:t>0,53</a:t>
                      </a:r>
                    </a:p>
                  </a:txBody>
                  <a:tcPr/>
                </a:tc>
                <a:extLst>
                  <a:ext uri="{0D108BD9-81ED-4DB2-BD59-A6C34878D82A}">
                    <a16:rowId xmlns:a16="http://schemas.microsoft.com/office/drawing/2014/main" val="2059805146"/>
                  </a:ext>
                </a:extLst>
              </a:tr>
              <a:tr h="367993">
                <a:tc>
                  <a:txBody>
                    <a:bodyPr/>
                    <a:lstStyle/>
                    <a:p>
                      <a:r>
                        <a:rPr lang="de-AT" dirty="0"/>
                        <a:t>Klassenführung</a:t>
                      </a:r>
                    </a:p>
                  </a:txBody>
                  <a:tcPr/>
                </a:tc>
                <a:tc>
                  <a:txBody>
                    <a:bodyPr/>
                    <a:lstStyle/>
                    <a:p>
                      <a:r>
                        <a:rPr lang="de-AT" dirty="0"/>
                        <a:t>0,52</a:t>
                      </a:r>
                    </a:p>
                  </a:txBody>
                  <a:tcPr/>
                </a:tc>
                <a:extLst>
                  <a:ext uri="{0D108BD9-81ED-4DB2-BD59-A6C34878D82A}">
                    <a16:rowId xmlns:a16="http://schemas.microsoft.com/office/drawing/2014/main" val="582600483"/>
                  </a:ext>
                </a:extLst>
              </a:tr>
              <a:tr h="367993">
                <a:tc>
                  <a:txBody>
                    <a:bodyPr/>
                    <a:lstStyle/>
                    <a:p>
                      <a:r>
                        <a:rPr lang="de-AT" dirty="0"/>
                        <a:t>Autonomieunterstützung Eltern</a:t>
                      </a:r>
                    </a:p>
                  </a:txBody>
                  <a:tcPr/>
                </a:tc>
                <a:tc>
                  <a:txBody>
                    <a:bodyPr/>
                    <a:lstStyle/>
                    <a:p>
                      <a:r>
                        <a:rPr lang="de-AT" dirty="0"/>
                        <a:t>0,51</a:t>
                      </a:r>
                    </a:p>
                  </a:txBody>
                  <a:tcPr/>
                </a:tc>
                <a:extLst>
                  <a:ext uri="{0D108BD9-81ED-4DB2-BD59-A6C34878D82A}">
                    <a16:rowId xmlns:a16="http://schemas.microsoft.com/office/drawing/2014/main" val="4101744523"/>
                  </a:ext>
                </a:extLst>
              </a:tr>
              <a:tr h="367993">
                <a:tc>
                  <a:txBody>
                    <a:bodyPr/>
                    <a:lstStyle/>
                    <a:p>
                      <a:r>
                        <a:rPr lang="de-AT" dirty="0"/>
                        <a:t>Motivation</a:t>
                      </a:r>
                    </a:p>
                  </a:txBody>
                  <a:tcPr/>
                </a:tc>
                <a:tc>
                  <a:txBody>
                    <a:bodyPr/>
                    <a:lstStyle/>
                    <a:p>
                      <a:r>
                        <a:rPr lang="de-AT" dirty="0"/>
                        <a:t>0,48</a:t>
                      </a:r>
                    </a:p>
                  </a:txBody>
                  <a:tcPr/>
                </a:tc>
                <a:extLst>
                  <a:ext uri="{0D108BD9-81ED-4DB2-BD59-A6C34878D82A}">
                    <a16:rowId xmlns:a16="http://schemas.microsoft.com/office/drawing/2014/main" val="137235557"/>
                  </a:ext>
                </a:extLst>
              </a:tr>
              <a:tr h="367993">
                <a:tc>
                  <a:txBody>
                    <a:bodyPr/>
                    <a:lstStyle/>
                    <a:p>
                      <a:r>
                        <a:rPr lang="de-AT" dirty="0"/>
                        <a:t>Lehrererwartung an Schüler</a:t>
                      </a:r>
                    </a:p>
                  </a:txBody>
                  <a:tcPr/>
                </a:tc>
                <a:tc>
                  <a:txBody>
                    <a:bodyPr/>
                    <a:lstStyle/>
                    <a:p>
                      <a:r>
                        <a:rPr lang="de-AT" dirty="0"/>
                        <a:t>0,43</a:t>
                      </a:r>
                    </a:p>
                  </a:txBody>
                  <a:tcPr/>
                </a:tc>
                <a:extLst>
                  <a:ext uri="{0D108BD9-81ED-4DB2-BD59-A6C34878D82A}">
                    <a16:rowId xmlns:a16="http://schemas.microsoft.com/office/drawing/2014/main" val="2401737979"/>
                  </a:ext>
                </a:extLst>
              </a:tr>
              <a:tr h="367993">
                <a:tc>
                  <a:txBody>
                    <a:bodyPr/>
                    <a:lstStyle/>
                    <a:p>
                      <a:r>
                        <a:rPr lang="de-AT" dirty="0" err="1"/>
                        <a:t>HÜ´s</a:t>
                      </a:r>
                      <a:endParaRPr lang="de-AT" dirty="0"/>
                    </a:p>
                  </a:txBody>
                  <a:tcPr/>
                </a:tc>
                <a:tc>
                  <a:txBody>
                    <a:bodyPr/>
                    <a:lstStyle/>
                    <a:p>
                      <a:r>
                        <a:rPr lang="de-AT" dirty="0"/>
                        <a:t>0,29</a:t>
                      </a:r>
                    </a:p>
                  </a:txBody>
                  <a:tcPr/>
                </a:tc>
                <a:extLst>
                  <a:ext uri="{0D108BD9-81ED-4DB2-BD59-A6C34878D82A}">
                    <a16:rowId xmlns:a16="http://schemas.microsoft.com/office/drawing/2014/main" val="4271118473"/>
                  </a:ext>
                </a:extLst>
              </a:tr>
              <a:tr h="0">
                <a:tc>
                  <a:txBody>
                    <a:bodyPr/>
                    <a:lstStyle/>
                    <a:p>
                      <a:r>
                        <a:rPr lang="de-AT" dirty="0"/>
                        <a:t>Klassengröße</a:t>
                      </a:r>
                    </a:p>
                  </a:txBody>
                  <a:tcPr/>
                </a:tc>
                <a:tc>
                  <a:txBody>
                    <a:bodyPr/>
                    <a:lstStyle/>
                    <a:p>
                      <a:r>
                        <a:rPr lang="de-AT" dirty="0"/>
                        <a:t>0,21</a:t>
                      </a:r>
                    </a:p>
                  </a:txBody>
                  <a:tcPr/>
                </a:tc>
                <a:extLst>
                  <a:ext uri="{0D108BD9-81ED-4DB2-BD59-A6C34878D82A}">
                    <a16:rowId xmlns:a16="http://schemas.microsoft.com/office/drawing/2014/main" val="1745525069"/>
                  </a:ext>
                </a:extLst>
              </a:tr>
              <a:tr h="367993">
                <a:tc>
                  <a:txBody>
                    <a:bodyPr/>
                    <a:lstStyle/>
                    <a:p>
                      <a:r>
                        <a:rPr lang="de-AT" dirty="0"/>
                        <a:t>Fachkompetenz (0,09); Dauer Sommerferien (-0,09</a:t>
                      </a:r>
                      <a:r>
                        <a:rPr lang="de-AT"/>
                        <a:t>); Selektion (-0,16); TV (-0,18)</a:t>
                      </a:r>
                      <a:endParaRPr lang="de-AT" dirty="0"/>
                    </a:p>
                  </a:txBody>
                  <a:tcPr/>
                </a:tc>
                <a:tc>
                  <a:txBody>
                    <a:bodyPr/>
                    <a:lstStyle/>
                    <a:p>
                      <a:endParaRPr lang="de-AT" dirty="0"/>
                    </a:p>
                  </a:txBody>
                  <a:tcPr/>
                </a:tc>
                <a:extLst>
                  <a:ext uri="{0D108BD9-81ED-4DB2-BD59-A6C34878D82A}">
                    <a16:rowId xmlns:a16="http://schemas.microsoft.com/office/drawing/2014/main" val="3724084242"/>
                  </a:ext>
                </a:extLst>
              </a:tr>
              <a:tr h="367993">
                <a:tc>
                  <a:txBody>
                    <a:bodyPr/>
                    <a:lstStyle/>
                    <a:p>
                      <a:r>
                        <a:rPr lang="de-AT" dirty="0"/>
                        <a:t>Klassenwiederholung, Versetzung, Schulwechsel</a:t>
                      </a:r>
                    </a:p>
                  </a:txBody>
                  <a:tcPr/>
                </a:tc>
                <a:tc>
                  <a:txBody>
                    <a:bodyPr/>
                    <a:lstStyle/>
                    <a:p>
                      <a:r>
                        <a:rPr lang="de-AT" dirty="0"/>
                        <a:t>- 0.34</a:t>
                      </a:r>
                    </a:p>
                  </a:txBody>
                  <a:tcPr/>
                </a:tc>
                <a:extLst>
                  <a:ext uri="{0D108BD9-81ED-4DB2-BD59-A6C34878D82A}">
                    <a16:rowId xmlns:a16="http://schemas.microsoft.com/office/drawing/2014/main" val="393834291"/>
                  </a:ext>
                </a:extLst>
              </a:tr>
            </a:tbl>
          </a:graphicData>
        </a:graphic>
      </p:graphicFrame>
    </p:spTree>
    <p:extLst>
      <p:ext uri="{BB962C8B-B14F-4D97-AF65-F5344CB8AC3E}">
        <p14:creationId xmlns:p14="http://schemas.microsoft.com/office/powerpoint/2010/main" val="2932200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3200" dirty="0"/>
              <a:t>Ad 3) Wie wirken sich Leistungen auf die Leistungsbereitschaft aus?</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graphicFrame>
        <p:nvGraphicFramePr>
          <p:cNvPr id="5" name="Inhaltsplatzhalter 4">
            <a:extLst>
              <a:ext uri="{FF2B5EF4-FFF2-40B4-BE49-F238E27FC236}">
                <a16:creationId xmlns:a16="http://schemas.microsoft.com/office/drawing/2014/main" id="{371BE268-51F4-F111-0F85-F93B93D744AF}"/>
              </a:ext>
            </a:extLst>
          </p:cNvPr>
          <p:cNvGraphicFramePr>
            <a:graphicFrameLocks noGrp="1"/>
          </p:cNvGraphicFramePr>
          <p:nvPr>
            <p:ph idx="1"/>
            <p:extLst>
              <p:ext uri="{D42A27DB-BD31-4B8C-83A1-F6EECF244321}">
                <p14:modId xmlns:p14="http://schemas.microsoft.com/office/powerpoint/2010/main" val="3812322442"/>
              </p:ext>
            </p:extLst>
          </p:nvPr>
        </p:nvGraphicFramePr>
        <p:xfrm>
          <a:off x="213756" y="661041"/>
          <a:ext cx="11649998" cy="5719947"/>
        </p:xfrm>
        <a:graphic>
          <a:graphicData uri="http://schemas.openxmlformats.org/drawingml/2006/table">
            <a:tbl>
              <a:tblPr firstRow="1" bandRow="1">
                <a:tableStyleId>{5C22544A-7EE6-4342-B048-85BDC9FD1C3A}</a:tableStyleId>
              </a:tblPr>
              <a:tblGrid>
                <a:gridCol w="5824999">
                  <a:extLst>
                    <a:ext uri="{9D8B030D-6E8A-4147-A177-3AD203B41FA5}">
                      <a16:colId xmlns:a16="http://schemas.microsoft.com/office/drawing/2014/main" val="2444511027"/>
                    </a:ext>
                  </a:extLst>
                </a:gridCol>
                <a:gridCol w="5824999">
                  <a:extLst>
                    <a:ext uri="{9D8B030D-6E8A-4147-A177-3AD203B41FA5}">
                      <a16:colId xmlns:a16="http://schemas.microsoft.com/office/drawing/2014/main" val="1815686468"/>
                    </a:ext>
                  </a:extLst>
                </a:gridCol>
              </a:tblGrid>
              <a:tr h="984946">
                <a:tc>
                  <a:txBody>
                    <a:bodyPr/>
                    <a:lstStyle/>
                    <a:p>
                      <a:r>
                        <a:rPr lang="de-DE" sz="3200" dirty="0"/>
                        <a:t>SUMMATIVE BEWERTUNG</a:t>
                      </a:r>
                    </a:p>
                    <a:p>
                      <a:r>
                        <a:rPr lang="de-DE" sz="3200" dirty="0"/>
                        <a:t>(LEISTUNGSBEWERTUNG)</a:t>
                      </a:r>
                      <a:endParaRPr lang="de-AT" sz="3200" dirty="0"/>
                    </a:p>
                  </a:txBody>
                  <a:tcPr/>
                </a:tc>
                <a:tc>
                  <a:txBody>
                    <a:bodyPr/>
                    <a:lstStyle/>
                    <a:p>
                      <a:r>
                        <a:rPr lang="de-DE" sz="3200" dirty="0"/>
                        <a:t>FORMATIVE BEWERTUNG</a:t>
                      </a:r>
                    </a:p>
                    <a:p>
                      <a:r>
                        <a:rPr lang="de-DE" sz="3200" dirty="0"/>
                        <a:t>(LERNDIAGNOSE)</a:t>
                      </a:r>
                      <a:endParaRPr lang="de-AT" sz="3200" dirty="0"/>
                    </a:p>
                  </a:txBody>
                  <a:tcPr/>
                </a:tc>
                <a:extLst>
                  <a:ext uri="{0D108BD9-81ED-4DB2-BD59-A6C34878D82A}">
                    <a16:rowId xmlns:a16="http://schemas.microsoft.com/office/drawing/2014/main" val="1896980896"/>
                  </a:ext>
                </a:extLst>
              </a:tr>
              <a:tr h="464332">
                <a:tc>
                  <a:txBody>
                    <a:bodyPr/>
                    <a:lstStyle/>
                    <a:p>
                      <a:r>
                        <a:rPr lang="de-DE" sz="2700" dirty="0"/>
                        <a:t>Am Ende der Lernphase</a:t>
                      </a:r>
                      <a:endParaRPr lang="de-AT" sz="2700" dirty="0"/>
                    </a:p>
                  </a:txBody>
                  <a:tcPr/>
                </a:tc>
                <a:tc>
                  <a:txBody>
                    <a:bodyPr/>
                    <a:lstStyle/>
                    <a:p>
                      <a:r>
                        <a:rPr lang="de-DE" sz="2700" dirty="0"/>
                        <a:t>Während der Lernphase</a:t>
                      </a:r>
                      <a:endParaRPr lang="de-AT" sz="2700" dirty="0"/>
                    </a:p>
                  </a:txBody>
                  <a:tcPr/>
                </a:tc>
                <a:extLst>
                  <a:ext uri="{0D108BD9-81ED-4DB2-BD59-A6C34878D82A}">
                    <a16:rowId xmlns:a16="http://schemas.microsoft.com/office/drawing/2014/main" val="4236083046"/>
                  </a:ext>
                </a:extLst>
              </a:tr>
              <a:tr h="464332">
                <a:tc>
                  <a:txBody>
                    <a:bodyPr/>
                    <a:lstStyle/>
                    <a:p>
                      <a:r>
                        <a:rPr lang="de-DE" sz="2700" dirty="0"/>
                        <a:t>Ergebnisorientiert</a:t>
                      </a:r>
                      <a:endParaRPr lang="de-AT" sz="2700" dirty="0"/>
                    </a:p>
                  </a:txBody>
                  <a:tcPr/>
                </a:tc>
                <a:tc>
                  <a:txBody>
                    <a:bodyPr/>
                    <a:lstStyle/>
                    <a:p>
                      <a:r>
                        <a:rPr lang="de-DE" sz="2700" dirty="0"/>
                        <a:t>Prozessorientiert</a:t>
                      </a:r>
                      <a:endParaRPr lang="de-AT" sz="2700" dirty="0"/>
                    </a:p>
                  </a:txBody>
                  <a:tcPr/>
                </a:tc>
                <a:extLst>
                  <a:ext uri="{0D108BD9-81ED-4DB2-BD59-A6C34878D82A}">
                    <a16:rowId xmlns:a16="http://schemas.microsoft.com/office/drawing/2014/main" val="3924811921"/>
                  </a:ext>
                </a:extLst>
              </a:tr>
              <a:tr h="464332">
                <a:tc>
                  <a:txBody>
                    <a:bodyPr/>
                    <a:lstStyle/>
                    <a:p>
                      <a:r>
                        <a:rPr lang="de-DE" sz="2700" dirty="0"/>
                        <a:t>Endgültig</a:t>
                      </a:r>
                      <a:endParaRPr lang="de-AT" sz="2700" dirty="0"/>
                    </a:p>
                  </a:txBody>
                  <a:tcPr/>
                </a:tc>
                <a:tc>
                  <a:txBody>
                    <a:bodyPr/>
                    <a:lstStyle/>
                    <a:p>
                      <a:r>
                        <a:rPr lang="de-DE" sz="2700" dirty="0"/>
                        <a:t>Möglichkeiten zum Nachbessern</a:t>
                      </a:r>
                      <a:endParaRPr lang="de-AT" sz="2700" dirty="0"/>
                    </a:p>
                  </a:txBody>
                  <a:tcPr/>
                </a:tc>
                <a:extLst>
                  <a:ext uri="{0D108BD9-81ED-4DB2-BD59-A6C34878D82A}">
                    <a16:rowId xmlns:a16="http://schemas.microsoft.com/office/drawing/2014/main" val="1849132618"/>
                  </a:ext>
                </a:extLst>
              </a:tr>
              <a:tr h="464332">
                <a:tc>
                  <a:txBody>
                    <a:bodyPr/>
                    <a:lstStyle/>
                    <a:p>
                      <a:r>
                        <a:rPr lang="de-DE" sz="2700" dirty="0"/>
                        <a:t>Neutral</a:t>
                      </a:r>
                      <a:endParaRPr lang="de-AT" sz="2700" dirty="0"/>
                    </a:p>
                  </a:txBody>
                  <a:tcPr/>
                </a:tc>
                <a:tc>
                  <a:txBody>
                    <a:bodyPr/>
                    <a:lstStyle/>
                    <a:p>
                      <a:r>
                        <a:rPr lang="de-DE" sz="2700" dirty="0"/>
                        <a:t>Motivierend; Anerkennung;</a:t>
                      </a:r>
                      <a:endParaRPr lang="de-AT" sz="2700" dirty="0"/>
                    </a:p>
                  </a:txBody>
                  <a:tcPr/>
                </a:tc>
                <a:extLst>
                  <a:ext uri="{0D108BD9-81ED-4DB2-BD59-A6C34878D82A}">
                    <a16:rowId xmlns:a16="http://schemas.microsoft.com/office/drawing/2014/main" val="2704836482"/>
                  </a:ext>
                </a:extLst>
              </a:tr>
              <a:tr h="464332">
                <a:tc>
                  <a:txBody>
                    <a:bodyPr/>
                    <a:lstStyle/>
                    <a:p>
                      <a:r>
                        <a:rPr lang="de-DE" sz="2700" dirty="0"/>
                        <a:t>Fehler unerwünscht</a:t>
                      </a:r>
                      <a:endParaRPr lang="de-AT" sz="2700" dirty="0"/>
                    </a:p>
                  </a:txBody>
                  <a:tcPr/>
                </a:tc>
                <a:tc>
                  <a:txBody>
                    <a:bodyPr/>
                    <a:lstStyle/>
                    <a:p>
                      <a:r>
                        <a:rPr lang="de-DE" sz="2700" dirty="0"/>
                        <a:t>Fehler erwünscht</a:t>
                      </a:r>
                      <a:endParaRPr lang="de-AT" sz="2700" dirty="0"/>
                    </a:p>
                  </a:txBody>
                  <a:tcPr/>
                </a:tc>
                <a:extLst>
                  <a:ext uri="{0D108BD9-81ED-4DB2-BD59-A6C34878D82A}">
                    <a16:rowId xmlns:a16="http://schemas.microsoft.com/office/drawing/2014/main" val="3115933597"/>
                  </a:ext>
                </a:extLst>
              </a:tr>
              <a:tr h="844239">
                <a:tc>
                  <a:txBody>
                    <a:bodyPr/>
                    <a:lstStyle/>
                    <a:p>
                      <a:r>
                        <a:rPr lang="de-DE" sz="2700" dirty="0"/>
                        <a:t>Meist verbunden mit der Vergabe von Berechtigungen (Studienplatz)</a:t>
                      </a:r>
                      <a:endParaRPr lang="de-AT" sz="2700" dirty="0"/>
                    </a:p>
                  </a:txBody>
                  <a:tcPr/>
                </a:tc>
                <a:tc>
                  <a:txBody>
                    <a:bodyPr/>
                    <a:lstStyle/>
                    <a:p>
                      <a:r>
                        <a:rPr lang="de-DE" sz="2700" dirty="0"/>
                        <a:t>Meist verbunden mit Förderangebot (Lerngruppen)</a:t>
                      </a:r>
                      <a:endParaRPr lang="de-AT" sz="2700" dirty="0"/>
                    </a:p>
                  </a:txBody>
                  <a:tcPr/>
                </a:tc>
                <a:extLst>
                  <a:ext uri="{0D108BD9-81ED-4DB2-BD59-A6C34878D82A}">
                    <a16:rowId xmlns:a16="http://schemas.microsoft.com/office/drawing/2014/main" val="549628986"/>
                  </a:ext>
                </a:extLst>
              </a:tr>
              <a:tr h="1224147">
                <a:tc>
                  <a:txBody>
                    <a:bodyPr/>
                    <a:lstStyle/>
                    <a:p>
                      <a:r>
                        <a:rPr lang="de-DE" sz="2700" dirty="0"/>
                        <a:t>Fehldiagnose: trotz guter Kenntnisse </a:t>
                      </a:r>
                      <a:r>
                        <a:rPr lang="de-DE" sz="2700" dirty="0">
                          <a:sym typeface="Wingdings" panose="05000000000000000000" pitchFamily="2" charset="2"/>
                        </a:rPr>
                        <a:t> negative Beurteilung  Chance verbaut.</a:t>
                      </a:r>
                      <a:endParaRPr lang="de-AT" sz="2700" dirty="0"/>
                    </a:p>
                  </a:txBody>
                  <a:tcPr/>
                </a:tc>
                <a:tc>
                  <a:txBody>
                    <a:bodyPr/>
                    <a:lstStyle/>
                    <a:p>
                      <a:r>
                        <a:rPr lang="de-DE" sz="2700" dirty="0"/>
                        <a:t>Fehldiagnose: Leistungsschwächen bleiben unerkannt </a:t>
                      </a:r>
                      <a:r>
                        <a:rPr lang="de-DE" sz="2700" dirty="0">
                          <a:sym typeface="Wingdings" panose="05000000000000000000" pitchFamily="2" charset="2"/>
                        </a:rPr>
                        <a:t> keine Förderung.</a:t>
                      </a:r>
                      <a:endParaRPr lang="de-AT" sz="2700" dirty="0"/>
                    </a:p>
                  </a:txBody>
                  <a:tcPr/>
                </a:tc>
                <a:extLst>
                  <a:ext uri="{0D108BD9-81ED-4DB2-BD59-A6C34878D82A}">
                    <a16:rowId xmlns:a16="http://schemas.microsoft.com/office/drawing/2014/main" val="2461991345"/>
                  </a:ext>
                </a:extLst>
              </a:tr>
            </a:tbl>
          </a:graphicData>
        </a:graphic>
      </p:graphicFrame>
    </p:spTree>
    <p:extLst>
      <p:ext uri="{BB962C8B-B14F-4D97-AF65-F5344CB8AC3E}">
        <p14:creationId xmlns:p14="http://schemas.microsoft.com/office/powerpoint/2010/main" val="1066295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kumimoji="0" lang="de-AT" sz="3200" b="1" i="0" u="none" strike="noStrike" kern="1200" cap="none" spc="0" normalizeH="0" baseline="0" noProof="0" dirty="0">
                <a:ln>
                  <a:noFill/>
                </a:ln>
                <a:solidFill>
                  <a:prstClr val="white"/>
                </a:solidFill>
                <a:effectLst/>
                <a:uLnTx/>
                <a:uFillTx/>
                <a:latin typeface="Calibri" panose="020F0502020204030204"/>
                <a:ea typeface="+mj-ea"/>
                <a:cs typeface="+mj-cs"/>
              </a:rPr>
              <a:t>Ad 3) Wie wirken sich Leistungen auf die Leistungsbereitschaft aus?</a:t>
            </a:r>
            <a:endParaRPr lang="de-AT" sz="4400"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graphicFrame>
        <p:nvGraphicFramePr>
          <p:cNvPr id="5" name="Inhaltsplatzhalter 4">
            <a:extLst>
              <a:ext uri="{FF2B5EF4-FFF2-40B4-BE49-F238E27FC236}">
                <a16:creationId xmlns:a16="http://schemas.microsoft.com/office/drawing/2014/main" id="{8FC15A73-66C2-B330-B439-5D0372C33FA3}"/>
              </a:ext>
            </a:extLst>
          </p:cNvPr>
          <p:cNvGraphicFramePr>
            <a:graphicFrameLocks noGrp="1"/>
          </p:cNvGraphicFramePr>
          <p:nvPr>
            <p:ph idx="1"/>
            <p:extLst>
              <p:ext uri="{D42A27DB-BD31-4B8C-83A1-F6EECF244321}">
                <p14:modId xmlns:p14="http://schemas.microsoft.com/office/powerpoint/2010/main" val="2684892802"/>
              </p:ext>
            </p:extLst>
          </p:nvPr>
        </p:nvGraphicFramePr>
        <p:xfrm>
          <a:off x="235527" y="764289"/>
          <a:ext cx="11720945" cy="4188550"/>
        </p:xfrm>
        <a:graphic>
          <a:graphicData uri="http://schemas.openxmlformats.org/drawingml/2006/table">
            <a:tbl>
              <a:tblPr firstRow="1" bandRow="1">
                <a:tableStyleId>{5C22544A-7EE6-4342-B048-85BDC9FD1C3A}</a:tableStyleId>
              </a:tblPr>
              <a:tblGrid>
                <a:gridCol w="1913907">
                  <a:extLst>
                    <a:ext uri="{9D8B030D-6E8A-4147-A177-3AD203B41FA5}">
                      <a16:colId xmlns:a16="http://schemas.microsoft.com/office/drawing/2014/main" val="2559689567"/>
                    </a:ext>
                  </a:extLst>
                </a:gridCol>
                <a:gridCol w="3004457">
                  <a:extLst>
                    <a:ext uri="{9D8B030D-6E8A-4147-A177-3AD203B41FA5}">
                      <a16:colId xmlns:a16="http://schemas.microsoft.com/office/drawing/2014/main" val="2344857530"/>
                    </a:ext>
                  </a:extLst>
                </a:gridCol>
                <a:gridCol w="473034">
                  <a:extLst>
                    <a:ext uri="{9D8B030D-6E8A-4147-A177-3AD203B41FA5}">
                      <a16:colId xmlns:a16="http://schemas.microsoft.com/office/drawing/2014/main" val="3356774447"/>
                    </a:ext>
                  </a:extLst>
                </a:gridCol>
                <a:gridCol w="3243943">
                  <a:extLst>
                    <a:ext uri="{9D8B030D-6E8A-4147-A177-3AD203B41FA5}">
                      <a16:colId xmlns:a16="http://schemas.microsoft.com/office/drawing/2014/main" val="3761003311"/>
                    </a:ext>
                  </a:extLst>
                </a:gridCol>
                <a:gridCol w="3085604">
                  <a:extLst>
                    <a:ext uri="{9D8B030D-6E8A-4147-A177-3AD203B41FA5}">
                      <a16:colId xmlns:a16="http://schemas.microsoft.com/office/drawing/2014/main" val="1327473278"/>
                    </a:ext>
                  </a:extLst>
                </a:gridCol>
              </a:tblGrid>
              <a:tr h="1134155">
                <a:tc>
                  <a:txBody>
                    <a:bodyPr/>
                    <a:lstStyle/>
                    <a:p>
                      <a:r>
                        <a:rPr lang="de-DE" sz="3200" dirty="0"/>
                        <a:t>ZWECK</a:t>
                      </a:r>
                      <a:endParaRPr lang="de-AT" sz="3200" dirty="0"/>
                    </a:p>
                  </a:txBody>
                  <a:tcPr/>
                </a:tc>
                <a:tc>
                  <a:txBody>
                    <a:bodyPr/>
                    <a:lstStyle/>
                    <a:p>
                      <a:r>
                        <a:rPr lang="de-DE" sz="3200" dirty="0"/>
                        <a:t>LERNERFOLGS-MESSUNG</a:t>
                      </a:r>
                      <a:endParaRPr lang="de-AT" sz="3200" dirty="0"/>
                    </a:p>
                  </a:txBody>
                  <a:tcPr/>
                </a:tc>
                <a:tc>
                  <a:txBody>
                    <a:bodyPr/>
                    <a:lstStyle/>
                    <a:p>
                      <a:endParaRPr lang="de-AT" sz="3200" dirty="0"/>
                    </a:p>
                  </a:txBody>
                  <a:tcPr/>
                </a:tc>
                <a:tc>
                  <a:txBody>
                    <a:bodyPr/>
                    <a:lstStyle/>
                    <a:p>
                      <a:r>
                        <a:rPr lang="de-DE" sz="3200" dirty="0"/>
                        <a:t>INTERPRETATION</a:t>
                      </a:r>
                      <a:endParaRPr lang="de-AT" sz="3200" dirty="0"/>
                    </a:p>
                  </a:txBody>
                  <a:tcPr/>
                </a:tc>
                <a:tc>
                  <a:txBody>
                    <a:bodyPr/>
                    <a:lstStyle/>
                    <a:p>
                      <a:r>
                        <a:rPr lang="de-DE" sz="3200" dirty="0"/>
                        <a:t>KONSEQUENZ</a:t>
                      </a:r>
                      <a:endParaRPr lang="de-AT" sz="3200" dirty="0"/>
                    </a:p>
                  </a:txBody>
                  <a:tcPr/>
                </a:tc>
                <a:extLst>
                  <a:ext uri="{0D108BD9-81ED-4DB2-BD59-A6C34878D82A}">
                    <a16:rowId xmlns:a16="http://schemas.microsoft.com/office/drawing/2014/main" val="3322874618"/>
                  </a:ext>
                </a:extLst>
              </a:tr>
              <a:tr h="298491">
                <a:tc gridSpan="5">
                  <a:txBody>
                    <a:bodyPr/>
                    <a:lstStyle/>
                    <a:p>
                      <a:endParaRPr lang="de-AT" dirty="0"/>
                    </a:p>
                  </a:txBody>
                  <a:tcPr/>
                </a:tc>
                <a:tc hMerge="1">
                  <a:txBody>
                    <a:bodyPr/>
                    <a:lstStyle/>
                    <a:p>
                      <a:endParaRPr lang="de-AT" dirty="0"/>
                    </a:p>
                  </a:txBody>
                  <a:tcPr/>
                </a:tc>
                <a:tc hMerge="1">
                  <a:txBody>
                    <a:bodyPr/>
                    <a:lstStyle/>
                    <a:p>
                      <a:endParaRPr lang="de-AT"/>
                    </a:p>
                  </a:txBody>
                  <a:tcPr/>
                </a:tc>
                <a:tc hMerge="1">
                  <a:txBody>
                    <a:bodyPr/>
                    <a:lstStyle/>
                    <a:p>
                      <a:endParaRPr lang="de-AT" dirty="0"/>
                    </a:p>
                  </a:txBody>
                  <a:tcPr/>
                </a:tc>
                <a:tc hMerge="1">
                  <a:txBody>
                    <a:bodyPr/>
                    <a:lstStyle/>
                    <a:p>
                      <a:endParaRPr lang="de-AT" dirty="0"/>
                    </a:p>
                  </a:txBody>
                  <a:tcPr/>
                </a:tc>
                <a:extLst>
                  <a:ext uri="{0D108BD9-81ED-4DB2-BD59-A6C34878D82A}">
                    <a16:rowId xmlns:a16="http://schemas.microsoft.com/office/drawing/2014/main" val="4022681192"/>
                  </a:ext>
                </a:extLst>
              </a:tr>
              <a:tr h="1327697">
                <a:tc>
                  <a:txBody>
                    <a:bodyPr/>
                    <a:lstStyle/>
                    <a:p>
                      <a:r>
                        <a:rPr lang="de-DE" sz="2400" dirty="0"/>
                        <a:t>Summativ</a:t>
                      </a:r>
                      <a:endParaRPr lang="de-AT" sz="2400" dirty="0"/>
                    </a:p>
                  </a:txBody>
                  <a:tcPr anchor="ctr"/>
                </a:tc>
                <a:tc>
                  <a:txBody>
                    <a:bodyPr/>
                    <a:lstStyle/>
                    <a:p>
                      <a:r>
                        <a:rPr lang="de-DE" sz="2400" dirty="0"/>
                        <a:t>Leistungsfeststellung</a:t>
                      </a:r>
                      <a:endParaRPr lang="de-AT" sz="2400" dirty="0"/>
                    </a:p>
                  </a:txBody>
                  <a:tcPr anchor="ctr"/>
                </a:tc>
                <a:tc>
                  <a:txBody>
                    <a:bodyPr/>
                    <a:lstStyle/>
                    <a:p>
                      <a:r>
                        <a:rPr lang="de-DE" sz="2400" dirty="0">
                          <a:sym typeface="Wingdings" panose="05000000000000000000" pitchFamily="2" charset="2"/>
                        </a:rPr>
                        <a:t></a:t>
                      </a:r>
                      <a:endParaRPr lang="de-AT" sz="2400" dirty="0"/>
                    </a:p>
                  </a:txBody>
                  <a:tcPr anchor="ctr"/>
                </a:tc>
                <a:tc>
                  <a:txBody>
                    <a:bodyPr/>
                    <a:lstStyle/>
                    <a:p>
                      <a:r>
                        <a:rPr lang="de-DE" sz="2400" dirty="0"/>
                        <a:t>LEISTUNGSBEWERTUNG</a:t>
                      </a:r>
                      <a:endParaRPr lang="de-AT" sz="2400" dirty="0"/>
                    </a:p>
                  </a:txBody>
                  <a:tcPr anchor="ctr"/>
                </a:tc>
                <a:tc>
                  <a:txBody>
                    <a:bodyPr/>
                    <a:lstStyle/>
                    <a:p>
                      <a:r>
                        <a:rPr lang="de-DE" sz="2400" dirty="0"/>
                        <a:t>Zeugnis zur Leistungsbeurteilung mit/ohne Aufstiegsberechtigung</a:t>
                      </a:r>
                      <a:endParaRPr lang="de-AT" sz="2400" dirty="0"/>
                    </a:p>
                  </a:txBody>
                  <a:tcPr anchor="ctr"/>
                </a:tc>
                <a:extLst>
                  <a:ext uri="{0D108BD9-81ED-4DB2-BD59-A6C34878D82A}">
                    <a16:rowId xmlns:a16="http://schemas.microsoft.com/office/drawing/2014/main" val="2378286"/>
                  </a:ext>
                </a:extLst>
              </a:tr>
              <a:tr h="1134155">
                <a:tc>
                  <a:txBody>
                    <a:bodyPr/>
                    <a:lstStyle/>
                    <a:p>
                      <a:r>
                        <a:rPr lang="de-DE" sz="2400" dirty="0"/>
                        <a:t>Formativ</a:t>
                      </a:r>
                      <a:endParaRPr lang="de-AT" sz="2400" dirty="0"/>
                    </a:p>
                  </a:txBody>
                  <a:tcPr anchor="ctr"/>
                </a:tc>
                <a:tc>
                  <a:txBody>
                    <a:bodyPr/>
                    <a:lstStyle/>
                    <a:p>
                      <a:r>
                        <a:rPr lang="de-DE" sz="2400" dirty="0"/>
                        <a:t>Lernstandserhebung</a:t>
                      </a:r>
                      <a:endParaRPr lang="de-AT" sz="2400" dirty="0"/>
                    </a:p>
                  </a:txBody>
                  <a:tcPr anchor="ctr"/>
                </a:tc>
                <a:tc>
                  <a:txBody>
                    <a:bodyPr/>
                    <a:lstStyle/>
                    <a:p>
                      <a:r>
                        <a:rPr lang="de-DE" sz="2400" dirty="0">
                          <a:sym typeface="Wingdings" panose="05000000000000000000" pitchFamily="2" charset="2"/>
                        </a:rPr>
                        <a:t></a:t>
                      </a:r>
                      <a:endParaRPr lang="de-AT" sz="2400" dirty="0"/>
                    </a:p>
                  </a:txBody>
                  <a:tcPr anchor="ctr"/>
                </a:tc>
                <a:tc>
                  <a:txBody>
                    <a:bodyPr/>
                    <a:lstStyle/>
                    <a:p>
                      <a:r>
                        <a:rPr lang="de-DE" sz="2400" dirty="0"/>
                        <a:t>LERNDIAGNOSE</a:t>
                      </a:r>
                      <a:endParaRPr lang="de-AT" sz="2400" dirty="0"/>
                    </a:p>
                  </a:txBody>
                  <a:tcPr anchor="ctr"/>
                </a:tc>
                <a:tc>
                  <a:txBody>
                    <a:bodyPr/>
                    <a:lstStyle/>
                    <a:p>
                      <a:r>
                        <a:rPr lang="de-DE" sz="2400" dirty="0"/>
                        <a:t>Feedback zur Lernförderung</a:t>
                      </a:r>
                      <a:endParaRPr lang="de-AT" sz="2400" dirty="0"/>
                    </a:p>
                  </a:txBody>
                  <a:tcPr anchor="ctr"/>
                </a:tc>
                <a:extLst>
                  <a:ext uri="{0D108BD9-81ED-4DB2-BD59-A6C34878D82A}">
                    <a16:rowId xmlns:a16="http://schemas.microsoft.com/office/drawing/2014/main" val="2134699464"/>
                  </a:ext>
                </a:extLst>
              </a:tr>
            </a:tbl>
          </a:graphicData>
        </a:graphic>
      </p:graphicFrame>
    </p:spTree>
    <p:extLst>
      <p:ext uri="{BB962C8B-B14F-4D97-AF65-F5344CB8AC3E}">
        <p14:creationId xmlns:p14="http://schemas.microsoft.com/office/powerpoint/2010/main" val="489174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4400" dirty="0"/>
              <a:t>Ad 4) Was ist eine „faire Leistungsbewertung“?</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6" name="Inhaltsplatzhalter 5">
            <a:extLst>
              <a:ext uri="{FF2B5EF4-FFF2-40B4-BE49-F238E27FC236}">
                <a16:creationId xmlns:a16="http://schemas.microsoft.com/office/drawing/2014/main" id="{AE4D9C47-08CC-F2F9-35FC-A37BAC50807B}"/>
              </a:ext>
            </a:extLst>
          </p:cNvPr>
          <p:cNvSpPr>
            <a:spLocks noGrp="1"/>
          </p:cNvSpPr>
          <p:nvPr>
            <p:ph idx="1"/>
          </p:nvPr>
        </p:nvSpPr>
        <p:spPr/>
        <p:txBody>
          <a:bodyPr>
            <a:normAutofit fontScale="92500" lnSpcReduction="10000"/>
          </a:bodyPr>
          <a:lstStyle/>
          <a:p>
            <a:pPr marL="0" indent="0">
              <a:buNone/>
            </a:pPr>
            <a:r>
              <a:rPr lang="de-DE" b="1" u="sng" dirty="0"/>
              <a:t>6 PRINZIPIEN</a:t>
            </a:r>
          </a:p>
          <a:p>
            <a:pPr marL="514350" indent="-514350">
              <a:buFont typeface="+mj-lt"/>
              <a:buAutoNum type="arabicPeriod"/>
            </a:pPr>
            <a:r>
              <a:rPr lang="de-AT" dirty="0"/>
              <a:t>Leistungstransparenz</a:t>
            </a:r>
          </a:p>
          <a:p>
            <a:pPr marL="514350" indent="-514350">
              <a:buFont typeface="+mj-lt"/>
              <a:buAutoNum type="arabicPeriod"/>
            </a:pPr>
            <a:endParaRPr lang="de-AT" dirty="0"/>
          </a:p>
          <a:p>
            <a:pPr marL="514350" indent="-514350">
              <a:buFont typeface="+mj-lt"/>
              <a:buAutoNum type="arabicPeriod"/>
            </a:pPr>
            <a:r>
              <a:rPr lang="de-AT" dirty="0"/>
              <a:t>Lernförderung</a:t>
            </a:r>
          </a:p>
          <a:p>
            <a:pPr marL="514350" indent="-514350">
              <a:buFont typeface="+mj-lt"/>
              <a:buAutoNum type="arabicPeriod"/>
            </a:pPr>
            <a:endParaRPr lang="de-AT" dirty="0"/>
          </a:p>
          <a:p>
            <a:pPr marL="514350" indent="-514350">
              <a:buFont typeface="+mj-lt"/>
              <a:buAutoNum type="arabicPeriod"/>
            </a:pPr>
            <a:r>
              <a:rPr lang="de-AT" dirty="0"/>
              <a:t>Chancengerechtigkeit</a:t>
            </a:r>
          </a:p>
          <a:p>
            <a:pPr marL="514350" indent="-514350">
              <a:buFont typeface="+mj-lt"/>
              <a:buAutoNum type="arabicPeriod"/>
            </a:pPr>
            <a:endParaRPr lang="de-AT" dirty="0"/>
          </a:p>
          <a:p>
            <a:pPr marL="514350" indent="-514350">
              <a:buFont typeface="+mj-lt"/>
              <a:buAutoNum type="arabicPeriod"/>
            </a:pPr>
            <a:r>
              <a:rPr lang="de-AT" dirty="0"/>
              <a:t>Offenheit</a:t>
            </a:r>
          </a:p>
          <a:p>
            <a:pPr marL="514350" indent="-514350">
              <a:buFont typeface="+mj-lt"/>
              <a:buAutoNum type="arabicPeriod"/>
            </a:pPr>
            <a:endParaRPr lang="de-AT" dirty="0"/>
          </a:p>
          <a:p>
            <a:pPr marL="514350" indent="-514350">
              <a:buFont typeface="+mj-lt"/>
              <a:buAutoNum type="arabicPeriod"/>
            </a:pPr>
            <a:r>
              <a:rPr lang="de-AT" dirty="0"/>
              <a:t>Schlüssigkeit</a:t>
            </a:r>
          </a:p>
          <a:p>
            <a:pPr marL="514350" indent="-514350">
              <a:buFont typeface="+mj-lt"/>
              <a:buAutoNum type="arabicPeriod"/>
            </a:pPr>
            <a:endParaRPr lang="de-AT" dirty="0"/>
          </a:p>
          <a:p>
            <a:pPr marL="514350" indent="-514350">
              <a:buFont typeface="+mj-lt"/>
              <a:buAutoNum type="arabicPeriod"/>
            </a:pPr>
            <a:r>
              <a:rPr lang="de-AT" dirty="0"/>
              <a:t>Kohärenz</a:t>
            </a:r>
          </a:p>
          <a:p>
            <a:endParaRPr lang="de-AT" dirty="0"/>
          </a:p>
        </p:txBody>
      </p:sp>
    </p:spTree>
    <p:extLst>
      <p:ext uri="{BB962C8B-B14F-4D97-AF65-F5344CB8AC3E}">
        <p14:creationId xmlns:p14="http://schemas.microsoft.com/office/powerpoint/2010/main" val="2164919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r>
              <a:rPr lang="de-AT" sz="4400" dirty="0"/>
              <a:t>SCHULLEISTUNGEN und LEISTUNGSBEURTEILUNG</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312579E9-C68E-771B-E423-F7645B6BE3CA}"/>
              </a:ext>
            </a:extLst>
          </p:cNvPr>
          <p:cNvSpPr>
            <a:spLocks noGrp="1"/>
          </p:cNvSpPr>
          <p:nvPr>
            <p:ph idx="1"/>
          </p:nvPr>
        </p:nvSpPr>
        <p:spPr/>
        <p:txBody>
          <a:bodyPr>
            <a:normAutofit/>
          </a:bodyPr>
          <a:lstStyle/>
          <a:p>
            <a:pPr marL="0" indent="0">
              <a:buNone/>
            </a:pPr>
            <a:r>
              <a:rPr lang="de-AT" u="sng" dirty="0">
                <a:sym typeface="Wingdings" panose="05000000000000000000" pitchFamily="2" charset="2"/>
              </a:rPr>
              <a:t>Definition nach </a:t>
            </a:r>
            <a:r>
              <a:rPr lang="de-AT" u="sng" dirty="0" err="1">
                <a:sym typeface="Wingdings" panose="05000000000000000000" pitchFamily="2" charset="2"/>
              </a:rPr>
              <a:t>Ingenkamp</a:t>
            </a:r>
            <a:r>
              <a:rPr lang="de-AT" u="sng" dirty="0">
                <a:sym typeface="Wingdings" panose="05000000000000000000" pitchFamily="2" charset="2"/>
              </a:rPr>
              <a:t> und Lissmann 2008…</a:t>
            </a:r>
          </a:p>
          <a:p>
            <a:pPr marL="0" indent="0">
              <a:buNone/>
            </a:pPr>
            <a:endParaRPr lang="de-AT" dirty="0">
              <a:sym typeface="Wingdings" panose="05000000000000000000" pitchFamily="2" charset="2"/>
            </a:endParaRPr>
          </a:p>
          <a:p>
            <a:pPr marL="0" indent="0" algn="just">
              <a:lnSpc>
                <a:spcPct val="150000"/>
              </a:lnSpc>
              <a:buNone/>
            </a:pPr>
            <a:r>
              <a:rPr lang="de-AT" i="1" dirty="0">
                <a:sym typeface="Wingdings" panose="05000000000000000000" pitchFamily="2" charset="2"/>
              </a:rPr>
              <a:t>„Unter Schulleistung versteht man zusammengefasst die von der Schule initiierten Lernprozesse und Lernergebnisse der SchülerInnen. Diese Lernleistungen können im Hinblick auf verschiedene Verhaltensdimensionen beschrieben und unter Bezug auf verschiedenen Normen eingeordnet werden (</a:t>
            </a:r>
            <a:r>
              <a:rPr lang="de-AT" i="1" dirty="0" err="1">
                <a:sym typeface="Wingdings" panose="05000000000000000000" pitchFamily="2" charset="2"/>
              </a:rPr>
              <a:t>Ingenkamp</a:t>
            </a:r>
            <a:r>
              <a:rPr lang="de-AT" i="1" dirty="0">
                <a:sym typeface="Wingdings" panose="05000000000000000000" pitchFamily="2" charset="2"/>
              </a:rPr>
              <a:t> &amp; Lissmann 2008, 2. 131)</a:t>
            </a:r>
          </a:p>
        </p:txBody>
      </p:sp>
    </p:spTree>
    <p:extLst>
      <p:ext uri="{BB962C8B-B14F-4D97-AF65-F5344CB8AC3E}">
        <p14:creationId xmlns:p14="http://schemas.microsoft.com/office/powerpoint/2010/main" val="3684339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4400" dirty="0"/>
              <a:t>Ad 5) Was ist eine „förderliche Prüfungskultur“?</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312579E9-C68E-771B-E423-F7645B6BE3CA}"/>
              </a:ext>
            </a:extLst>
          </p:cNvPr>
          <p:cNvSpPr>
            <a:spLocks noGrp="1"/>
          </p:cNvSpPr>
          <p:nvPr>
            <p:ph idx="1"/>
          </p:nvPr>
        </p:nvSpPr>
        <p:spPr/>
        <p:txBody>
          <a:bodyPr>
            <a:normAutofit/>
          </a:bodyPr>
          <a:lstStyle/>
          <a:p>
            <a:pPr marL="514350" indent="-514350">
              <a:buFont typeface="+mj-lt"/>
              <a:buAutoNum type="arabicPeriod"/>
            </a:pPr>
            <a:r>
              <a:rPr lang="de-AT" sz="3200" dirty="0">
                <a:sym typeface="Wingdings" panose="05000000000000000000" pitchFamily="2" charset="2"/>
              </a:rPr>
              <a:t>Transparenz der Leistungsanforderung</a:t>
            </a:r>
          </a:p>
          <a:p>
            <a:pPr marL="514350" indent="-514350">
              <a:buFont typeface="+mj-lt"/>
              <a:buAutoNum type="arabicPeriod"/>
            </a:pPr>
            <a:r>
              <a:rPr lang="de-AT" sz="3200" dirty="0">
                <a:sym typeface="Wingdings" panose="05000000000000000000" pitchFamily="2" charset="2"/>
              </a:rPr>
              <a:t>Sinnvolle Anforderungen und hohe Erwartungen</a:t>
            </a:r>
          </a:p>
          <a:p>
            <a:pPr marL="514350" indent="-514350">
              <a:buFont typeface="+mj-lt"/>
              <a:buAutoNum type="arabicPeriod"/>
            </a:pPr>
            <a:r>
              <a:rPr lang="de-AT" sz="3200" dirty="0">
                <a:sym typeface="Wingdings" panose="05000000000000000000" pitchFamily="2" charset="2"/>
              </a:rPr>
              <a:t>Systematische Förderung ALLER</a:t>
            </a:r>
          </a:p>
          <a:p>
            <a:pPr marL="514350" indent="-514350">
              <a:buFont typeface="+mj-lt"/>
              <a:buAutoNum type="arabicPeriod"/>
            </a:pPr>
            <a:r>
              <a:rPr lang="de-AT" sz="3200" dirty="0">
                <a:sym typeface="Wingdings" panose="05000000000000000000" pitchFamily="2" charset="2"/>
              </a:rPr>
              <a:t>Berücksichtigung von Unterschieden</a:t>
            </a:r>
          </a:p>
          <a:p>
            <a:pPr marL="514350" indent="-514350">
              <a:buFont typeface="+mj-lt"/>
              <a:buAutoNum type="arabicPeriod"/>
            </a:pPr>
            <a:r>
              <a:rPr lang="de-AT" sz="3200" dirty="0">
                <a:sym typeface="Wingdings" panose="05000000000000000000" pitchFamily="2" charset="2"/>
              </a:rPr>
              <a:t>Methodenvielfalt</a:t>
            </a:r>
          </a:p>
          <a:p>
            <a:pPr marL="514350" indent="-514350">
              <a:buFont typeface="+mj-lt"/>
              <a:buAutoNum type="arabicPeriod"/>
            </a:pPr>
            <a:r>
              <a:rPr lang="de-AT" sz="3200" dirty="0">
                <a:sym typeface="Wingdings" panose="05000000000000000000" pitchFamily="2" charset="2"/>
              </a:rPr>
              <a:t>Einbeziehung der SchülerInnen</a:t>
            </a:r>
          </a:p>
          <a:p>
            <a:pPr marL="514350" indent="-514350">
              <a:buFont typeface="+mj-lt"/>
              <a:buAutoNum type="arabicPeriod"/>
            </a:pPr>
            <a:r>
              <a:rPr lang="de-AT" sz="3200" dirty="0">
                <a:sym typeface="Wingdings" panose="05000000000000000000" pitchFamily="2" charset="2"/>
              </a:rPr>
              <a:t>Feedback</a:t>
            </a:r>
          </a:p>
          <a:p>
            <a:pPr marL="514350" indent="-514350">
              <a:buFont typeface="+mj-lt"/>
              <a:buAutoNum type="arabicPeriod"/>
            </a:pPr>
            <a:r>
              <a:rPr lang="de-AT" sz="3200" dirty="0">
                <a:sym typeface="Wingdings" panose="05000000000000000000" pitchFamily="2" charset="2"/>
              </a:rPr>
              <a:t>Orientierung am Kompetenzzuwachs</a:t>
            </a:r>
          </a:p>
          <a:p>
            <a:pPr marL="457200" lvl="1" indent="0">
              <a:buNone/>
            </a:pPr>
            <a:endParaRPr lang="de-AT" sz="2800" dirty="0">
              <a:sym typeface="Wingdings" panose="05000000000000000000" pitchFamily="2" charset="2"/>
            </a:endParaRPr>
          </a:p>
        </p:txBody>
      </p:sp>
    </p:spTree>
    <p:extLst>
      <p:ext uri="{BB962C8B-B14F-4D97-AF65-F5344CB8AC3E}">
        <p14:creationId xmlns:p14="http://schemas.microsoft.com/office/powerpoint/2010/main" val="4201420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3200" dirty="0"/>
              <a:t>Ad 6) Welche Methoden der Lern- und Leistungsdiagnose gibt es?</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312579E9-C68E-771B-E423-F7645B6BE3CA}"/>
              </a:ext>
            </a:extLst>
          </p:cNvPr>
          <p:cNvSpPr>
            <a:spLocks noGrp="1"/>
          </p:cNvSpPr>
          <p:nvPr>
            <p:ph idx="1"/>
          </p:nvPr>
        </p:nvSpPr>
        <p:spPr/>
        <p:txBody>
          <a:bodyPr>
            <a:normAutofit/>
          </a:bodyPr>
          <a:lstStyle/>
          <a:p>
            <a:pPr marL="514350" indent="-514350">
              <a:buFont typeface="+mj-lt"/>
              <a:buAutoNum type="arabicPeriod"/>
            </a:pPr>
            <a:r>
              <a:rPr lang="de-AT" sz="3200" dirty="0">
                <a:sym typeface="Wingdings" panose="05000000000000000000" pitchFamily="2" charset="2"/>
              </a:rPr>
              <a:t>Blitzfeedback mit ABCD-Kärtchen</a:t>
            </a:r>
          </a:p>
          <a:p>
            <a:pPr marL="514350" indent="-514350">
              <a:buFont typeface="+mj-lt"/>
              <a:buAutoNum type="arabicPeriod"/>
            </a:pPr>
            <a:r>
              <a:rPr lang="de-AT" sz="3200" dirty="0">
                <a:sym typeface="Wingdings" panose="05000000000000000000" pitchFamily="2" charset="2"/>
              </a:rPr>
              <a:t>Blitzfeedback mit Minute Paper</a:t>
            </a:r>
          </a:p>
          <a:p>
            <a:pPr marL="514350" indent="-514350">
              <a:buFont typeface="+mj-lt"/>
              <a:buAutoNum type="arabicPeriod"/>
            </a:pPr>
            <a:r>
              <a:rPr lang="de-AT" sz="3200" dirty="0">
                <a:sym typeface="Wingdings" panose="05000000000000000000" pitchFamily="2" charset="2"/>
              </a:rPr>
              <a:t>Themenmappe – Dossier</a:t>
            </a:r>
          </a:p>
          <a:p>
            <a:pPr marL="514350" indent="-514350">
              <a:buFont typeface="+mj-lt"/>
              <a:buAutoNum type="arabicPeriod"/>
            </a:pPr>
            <a:r>
              <a:rPr lang="de-AT" sz="3200" dirty="0">
                <a:sym typeface="Wingdings" panose="05000000000000000000" pitchFamily="2" charset="2"/>
              </a:rPr>
              <a:t>Performance Task</a:t>
            </a:r>
          </a:p>
          <a:p>
            <a:pPr marL="514350" indent="-514350">
              <a:buFont typeface="+mj-lt"/>
              <a:buAutoNum type="arabicPeriod"/>
            </a:pPr>
            <a:r>
              <a:rPr lang="de-AT" sz="3200" dirty="0">
                <a:sym typeface="Wingdings" panose="05000000000000000000" pitchFamily="2" charset="2"/>
              </a:rPr>
              <a:t>Gestufte Lernzielkontrolle</a:t>
            </a:r>
          </a:p>
          <a:p>
            <a:pPr marL="514350" indent="-514350">
              <a:buFont typeface="+mj-lt"/>
              <a:buAutoNum type="arabicPeriod"/>
            </a:pPr>
            <a:r>
              <a:rPr lang="de-AT" sz="3200" dirty="0">
                <a:sym typeface="Wingdings" panose="05000000000000000000" pitchFamily="2" charset="2"/>
              </a:rPr>
              <a:t>Lernfortschrittsreflexion</a:t>
            </a:r>
          </a:p>
          <a:p>
            <a:pPr marL="514350" indent="-514350">
              <a:buFont typeface="+mj-lt"/>
              <a:buAutoNum type="arabicPeriod"/>
            </a:pPr>
            <a:r>
              <a:rPr lang="de-AT" sz="3200" dirty="0">
                <a:sym typeface="Wingdings" panose="05000000000000000000" pitchFamily="2" charset="2"/>
              </a:rPr>
              <a:t>Lernjournal</a:t>
            </a:r>
          </a:p>
          <a:p>
            <a:pPr marL="514350" indent="-514350">
              <a:buFont typeface="+mj-lt"/>
              <a:buAutoNum type="arabicPeriod"/>
            </a:pPr>
            <a:r>
              <a:rPr lang="de-AT" sz="3200" dirty="0">
                <a:sym typeface="Wingdings" panose="05000000000000000000" pitchFamily="2" charset="2"/>
              </a:rPr>
              <a:t>Wochenrückblick</a:t>
            </a:r>
          </a:p>
          <a:p>
            <a:pPr marL="0" indent="0">
              <a:buNone/>
            </a:pPr>
            <a:endParaRPr lang="de-AT" sz="3200" dirty="0">
              <a:sym typeface="Wingdings" panose="05000000000000000000" pitchFamily="2" charset="2"/>
            </a:endParaRPr>
          </a:p>
        </p:txBody>
      </p:sp>
    </p:spTree>
    <p:extLst>
      <p:ext uri="{BB962C8B-B14F-4D97-AF65-F5344CB8AC3E}">
        <p14:creationId xmlns:p14="http://schemas.microsoft.com/office/powerpoint/2010/main" val="3850082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3200" dirty="0"/>
              <a:t>Blitzfeedback mit ABCD-Karten</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312579E9-C68E-771B-E423-F7645B6BE3CA}"/>
              </a:ext>
            </a:extLst>
          </p:cNvPr>
          <p:cNvSpPr>
            <a:spLocks noGrp="1"/>
          </p:cNvSpPr>
          <p:nvPr>
            <p:ph idx="1"/>
          </p:nvPr>
        </p:nvSpPr>
        <p:spPr/>
        <p:txBody>
          <a:bodyPr>
            <a:normAutofit/>
          </a:bodyPr>
          <a:lstStyle/>
          <a:p>
            <a:r>
              <a:rPr lang="de-DE" sz="3200" dirty="0">
                <a:sym typeface="Wingdings" panose="05000000000000000000" pitchFamily="2" charset="2"/>
              </a:rPr>
              <a:t>Fragestellung mit 4 Antwortmöglichkeiten</a:t>
            </a:r>
          </a:p>
          <a:p>
            <a:endParaRPr lang="de-DE" sz="3200" dirty="0">
              <a:sym typeface="Wingdings" panose="05000000000000000000" pitchFamily="2" charset="2"/>
            </a:endParaRPr>
          </a:p>
          <a:p>
            <a:endParaRPr lang="de-DE" sz="3200" dirty="0">
              <a:sym typeface="Wingdings" panose="05000000000000000000" pitchFamily="2" charset="2"/>
            </a:endParaRPr>
          </a:p>
          <a:p>
            <a:r>
              <a:rPr lang="de-DE" sz="3200" dirty="0">
                <a:sym typeface="Wingdings" panose="05000000000000000000" pitchFamily="2" charset="2"/>
              </a:rPr>
              <a:t>Alle 4 Antwortmöglichkeiten müssen plausibel sein.</a:t>
            </a:r>
          </a:p>
          <a:p>
            <a:endParaRPr lang="de-DE" sz="3200" dirty="0">
              <a:sym typeface="Wingdings" panose="05000000000000000000" pitchFamily="2" charset="2"/>
            </a:endParaRPr>
          </a:p>
          <a:p>
            <a:endParaRPr lang="de-DE" sz="3200" dirty="0">
              <a:sym typeface="Wingdings" panose="05000000000000000000" pitchFamily="2" charset="2"/>
            </a:endParaRPr>
          </a:p>
          <a:p>
            <a:r>
              <a:rPr lang="de-DE" sz="3200" dirty="0">
                <a:sym typeface="Wingdings" panose="05000000000000000000" pitchFamily="2" charset="2"/>
              </a:rPr>
              <a:t>SchülerInnen heben die Kärtchen </a:t>
            </a:r>
            <a:endParaRPr lang="de-AT" sz="3200" dirty="0">
              <a:sym typeface="Wingdings" panose="05000000000000000000" pitchFamily="2" charset="2"/>
            </a:endParaRPr>
          </a:p>
        </p:txBody>
      </p:sp>
    </p:spTree>
    <p:extLst>
      <p:ext uri="{BB962C8B-B14F-4D97-AF65-F5344CB8AC3E}">
        <p14:creationId xmlns:p14="http://schemas.microsoft.com/office/powerpoint/2010/main" val="3842292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3200" dirty="0"/>
              <a:t>Blitzfeedback mit Minute Paper</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1026" name="Picture 2" descr="Förderliche Leistungsbewertung - ppt video online herunterladen">
            <a:extLst>
              <a:ext uri="{FF2B5EF4-FFF2-40B4-BE49-F238E27FC236}">
                <a16:creationId xmlns:a16="http://schemas.microsoft.com/office/drawing/2014/main" id="{0D03268C-3FF2-93B6-2094-66DC23A12B5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2893" t="35062" r="28167" b="42193"/>
          <a:stretch/>
        </p:blipFill>
        <p:spPr bwMode="auto">
          <a:xfrm>
            <a:off x="2155981" y="2346101"/>
            <a:ext cx="7731648" cy="2695074"/>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C7D886C8-15BD-AA33-A9B0-491C1459888E}"/>
              </a:ext>
            </a:extLst>
          </p:cNvPr>
          <p:cNvSpPr txBox="1"/>
          <p:nvPr/>
        </p:nvSpPr>
        <p:spPr>
          <a:xfrm>
            <a:off x="1227221" y="1046747"/>
            <a:ext cx="9589168" cy="954107"/>
          </a:xfrm>
          <a:prstGeom prst="rect">
            <a:avLst/>
          </a:prstGeom>
          <a:noFill/>
        </p:spPr>
        <p:txBody>
          <a:bodyPr wrap="square" rtlCol="0">
            <a:spAutoFit/>
          </a:bodyPr>
          <a:lstStyle/>
          <a:p>
            <a:pPr algn="ctr"/>
            <a:r>
              <a:rPr lang="de-DE" sz="2800" dirty="0"/>
              <a:t>Am Ende der Unterrichtsstunde beantworten die Schülerinnen auf Kärtchen die folgenden Fragen:</a:t>
            </a:r>
            <a:endParaRPr lang="de-AT" sz="2800" dirty="0"/>
          </a:p>
        </p:txBody>
      </p:sp>
      <p:sp>
        <p:nvSpPr>
          <p:cNvPr id="6" name="Textfeld 5">
            <a:extLst>
              <a:ext uri="{FF2B5EF4-FFF2-40B4-BE49-F238E27FC236}">
                <a16:creationId xmlns:a16="http://schemas.microsoft.com/office/drawing/2014/main" id="{A7DC9AEB-1B23-6421-3A3C-05CA2A3666FC}"/>
              </a:ext>
            </a:extLst>
          </p:cNvPr>
          <p:cNvSpPr txBox="1"/>
          <p:nvPr/>
        </p:nvSpPr>
        <p:spPr>
          <a:xfrm>
            <a:off x="1301416" y="5193631"/>
            <a:ext cx="9589168" cy="954107"/>
          </a:xfrm>
          <a:prstGeom prst="rect">
            <a:avLst/>
          </a:prstGeom>
          <a:noFill/>
        </p:spPr>
        <p:txBody>
          <a:bodyPr wrap="square" rtlCol="0">
            <a:spAutoFit/>
          </a:bodyPr>
          <a:lstStyle/>
          <a:p>
            <a:pPr algn="ctr"/>
            <a:r>
              <a:rPr lang="de-DE" sz="2800" dirty="0" err="1"/>
              <a:t>LehrerIn</a:t>
            </a:r>
            <a:r>
              <a:rPr lang="de-DE" sz="2800" dirty="0"/>
              <a:t> wertet bis zur nächsten Stunde die Antworten aus und gibt Feedback und greift Anregungen auf!</a:t>
            </a:r>
            <a:endParaRPr lang="de-AT" sz="2800" dirty="0"/>
          </a:p>
        </p:txBody>
      </p:sp>
    </p:spTree>
    <p:extLst>
      <p:ext uri="{BB962C8B-B14F-4D97-AF65-F5344CB8AC3E}">
        <p14:creationId xmlns:p14="http://schemas.microsoft.com/office/powerpoint/2010/main" val="1067955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3200" dirty="0"/>
              <a:t>Themenmappe/Dossier</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312579E9-C68E-771B-E423-F7645B6BE3CA}"/>
              </a:ext>
            </a:extLst>
          </p:cNvPr>
          <p:cNvSpPr>
            <a:spLocks noGrp="1"/>
          </p:cNvSpPr>
          <p:nvPr>
            <p:ph idx="1"/>
          </p:nvPr>
        </p:nvSpPr>
        <p:spPr/>
        <p:txBody>
          <a:bodyPr>
            <a:normAutofit lnSpcReduction="10000"/>
          </a:bodyPr>
          <a:lstStyle/>
          <a:p>
            <a:r>
              <a:rPr lang="de-DE" sz="3200" dirty="0">
                <a:sym typeface="Wingdings" panose="05000000000000000000" pitchFamily="2" charset="2"/>
              </a:rPr>
              <a:t>Themenauswahl</a:t>
            </a:r>
          </a:p>
          <a:p>
            <a:endParaRPr lang="de-DE" sz="3200" dirty="0">
              <a:sym typeface="Wingdings" panose="05000000000000000000" pitchFamily="2" charset="2"/>
            </a:endParaRPr>
          </a:p>
          <a:p>
            <a:endParaRPr lang="de-DE" sz="3200" dirty="0">
              <a:sym typeface="Wingdings" panose="05000000000000000000" pitchFamily="2" charset="2"/>
            </a:endParaRPr>
          </a:p>
          <a:p>
            <a:r>
              <a:rPr lang="de-DE" sz="3200" dirty="0">
                <a:sym typeface="Wingdings" panose="05000000000000000000" pitchFamily="2" charset="2"/>
              </a:rPr>
              <a:t>Themenmappe anlegen</a:t>
            </a:r>
          </a:p>
          <a:p>
            <a:endParaRPr lang="de-DE" sz="3200" dirty="0">
              <a:sym typeface="Wingdings" panose="05000000000000000000" pitchFamily="2" charset="2"/>
            </a:endParaRPr>
          </a:p>
          <a:p>
            <a:endParaRPr lang="de-DE" sz="3200" dirty="0">
              <a:sym typeface="Wingdings" panose="05000000000000000000" pitchFamily="2" charset="2"/>
            </a:endParaRPr>
          </a:p>
          <a:p>
            <a:r>
              <a:rPr lang="de-AT" sz="3200" dirty="0">
                <a:sym typeface="Wingdings" panose="05000000000000000000" pitchFamily="2" charset="2"/>
              </a:rPr>
              <a:t>Zusammenfassung</a:t>
            </a:r>
          </a:p>
          <a:p>
            <a:endParaRPr lang="de-AT" sz="3200" dirty="0">
              <a:sym typeface="Wingdings" panose="05000000000000000000" pitchFamily="2" charset="2"/>
            </a:endParaRPr>
          </a:p>
          <a:p>
            <a:endParaRPr lang="de-AT" sz="3200" dirty="0">
              <a:sym typeface="Wingdings" panose="05000000000000000000" pitchFamily="2" charset="2"/>
            </a:endParaRPr>
          </a:p>
          <a:p>
            <a:r>
              <a:rPr lang="de-AT" sz="3200" dirty="0">
                <a:sym typeface="Wingdings" panose="05000000000000000000" pitchFamily="2" charset="2"/>
              </a:rPr>
              <a:t>Klassenbericht</a:t>
            </a:r>
            <a:endParaRPr lang="de-DE" sz="3200" dirty="0">
              <a:sym typeface="Wingdings" panose="05000000000000000000" pitchFamily="2" charset="2"/>
            </a:endParaRPr>
          </a:p>
        </p:txBody>
      </p:sp>
    </p:spTree>
    <p:extLst>
      <p:ext uri="{BB962C8B-B14F-4D97-AF65-F5344CB8AC3E}">
        <p14:creationId xmlns:p14="http://schemas.microsoft.com/office/powerpoint/2010/main" val="512157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3200" dirty="0"/>
              <a:t> Performance Task</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312579E9-C68E-771B-E423-F7645B6BE3CA}"/>
              </a:ext>
            </a:extLst>
          </p:cNvPr>
          <p:cNvSpPr>
            <a:spLocks noGrp="1"/>
          </p:cNvSpPr>
          <p:nvPr>
            <p:ph idx="1"/>
          </p:nvPr>
        </p:nvSpPr>
        <p:spPr/>
        <p:txBody>
          <a:bodyPr>
            <a:normAutofit fontScale="92500" lnSpcReduction="10000"/>
          </a:bodyPr>
          <a:lstStyle/>
          <a:p>
            <a:pPr marL="0" indent="0">
              <a:buNone/>
            </a:pPr>
            <a:r>
              <a:rPr lang="de-DE" sz="3200" b="1" u="sng" dirty="0">
                <a:sym typeface="Wingdings" panose="05000000000000000000" pitchFamily="2" charset="2"/>
              </a:rPr>
              <a:t>Aufgabenstellung:</a:t>
            </a:r>
          </a:p>
          <a:p>
            <a:r>
              <a:rPr lang="de-DE" sz="3200" dirty="0">
                <a:sym typeface="Wingdings" panose="05000000000000000000" pitchFamily="2" charset="2"/>
              </a:rPr>
              <a:t>Wähle deinen liebsten Ferienort. Was gibt es dort zu besichtigen.</a:t>
            </a:r>
          </a:p>
          <a:p>
            <a:r>
              <a:rPr lang="de-DE" sz="3200" dirty="0">
                <a:sym typeface="Wingdings" panose="05000000000000000000" pitchFamily="2" charset="2"/>
              </a:rPr>
              <a:t>Wie lange soll die Reise dorthin dauern?</a:t>
            </a:r>
          </a:p>
          <a:p>
            <a:r>
              <a:rPr lang="de-DE" sz="3200" dirty="0">
                <a:sym typeface="Wingdings" panose="05000000000000000000" pitchFamily="2" charset="2"/>
              </a:rPr>
              <a:t>Besorge Infomaterial (Reisebüro oder Internet)</a:t>
            </a:r>
          </a:p>
          <a:p>
            <a:pPr marL="0" indent="0">
              <a:buNone/>
            </a:pPr>
            <a:r>
              <a:rPr lang="de-DE" sz="3200" b="1" u="sng" dirty="0">
                <a:sym typeface="Wingdings" panose="05000000000000000000" pitchFamily="2" charset="2"/>
              </a:rPr>
              <a:t>Arbeitsauftrag:</a:t>
            </a:r>
          </a:p>
          <a:p>
            <a:pPr marL="0" indent="0">
              <a:buNone/>
            </a:pPr>
            <a:r>
              <a:rPr lang="de-DE" sz="3200" dirty="0">
                <a:sym typeface="Wingdings" panose="05000000000000000000" pitchFamily="2" charset="2"/>
              </a:rPr>
              <a:t>Entwirf ein 2-Seiten Prospekt mit folgendem Inhalt:</a:t>
            </a:r>
          </a:p>
          <a:p>
            <a:pPr marL="514350" indent="-514350">
              <a:buAutoNum type="arabicPeriod"/>
            </a:pPr>
            <a:r>
              <a:rPr lang="de-DE" sz="3200" dirty="0">
                <a:sym typeface="Wingdings" panose="05000000000000000000" pitchFamily="2" charset="2"/>
              </a:rPr>
              <a:t>Name des Orts, geografische Besonderheiten, Geschichte</a:t>
            </a:r>
          </a:p>
          <a:p>
            <a:pPr marL="514350" indent="-514350">
              <a:buAutoNum type="arabicPeriod"/>
            </a:pPr>
            <a:r>
              <a:rPr lang="de-DE" sz="3200" dirty="0">
                <a:sym typeface="Wingdings" panose="05000000000000000000" pitchFamily="2" charset="2"/>
              </a:rPr>
              <a:t>Beschreibung von 3 Sehenswürdigkeiten samt Erklärung, warum sich der Besuch lohnt.</a:t>
            </a:r>
          </a:p>
          <a:p>
            <a:pPr marL="514350" indent="-514350">
              <a:buAutoNum type="arabicPeriod"/>
            </a:pPr>
            <a:r>
              <a:rPr lang="de-DE" sz="3200" dirty="0">
                <a:sym typeface="Wingdings" panose="05000000000000000000" pitchFamily="2" charset="2"/>
              </a:rPr>
              <a:t>Abbildungen (Fotos, Landkarte etc.)</a:t>
            </a:r>
          </a:p>
          <a:p>
            <a:pPr marL="514350" indent="-514350">
              <a:buAutoNum type="arabicPeriod"/>
            </a:pPr>
            <a:r>
              <a:rPr lang="de-DE" sz="3200" dirty="0">
                <a:sym typeface="Wingdings" panose="05000000000000000000" pitchFamily="2" charset="2"/>
              </a:rPr>
              <a:t>Weitere Informationen</a:t>
            </a:r>
          </a:p>
          <a:p>
            <a:pPr marL="0" indent="0" algn="ctr">
              <a:buNone/>
            </a:pPr>
            <a:endParaRPr lang="de-DE" sz="3200" dirty="0">
              <a:sym typeface="Wingdings" panose="05000000000000000000" pitchFamily="2" charset="2"/>
            </a:endParaRPr>
          </a:p>
          <a:p>
            <a:pPr marL="0" indent="0" algn="ctr">
              <a:buNone/>
            </a:pPr>
            <a:endParaRPr lang="de-DE" sz="3200" dirty="0">
              <a:sym typeface="Wingdings" panose="05000000000000000000" pitchFamily="2" charset="2"/>
            </a:endParaRPr>
          </a:p>
          <a:p>
            <a:pPr marL="0" indent="0" algn="ctr">
              <a:buNone/>
            </a:pPr>
            <a:endParaRPr lang="de-AT" sz="3200" dirty="0">
              <a:sym typeface="Wingdings" panose="05000000000000000000" pitchFamily="2" charset="2"/>
            </a:endParaRPr>
          </a:p>
        </p:txBody>
      </p:sp>
    </p:spTree>
    <p:extLst>
      <p:ext uri="{BB962C8B-B14F-4D97-AF65-F5344CB8AC3E}">
        <p14:creationId xmlns:p14="http://schemas.microsoft.com/office/powerpoint/2010/main" val="3594615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3200" dirty="0"/>
              <a:t>gestufte Lernzielkontrolle</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2052" name="Picture 4" descr="Förderliche Leistungsbewertung - PDF Kostenfreier Download">
            <a:extLst>
              <a:ext uri="{FF2B5EF4-FFF2-40B4-BE49-F238E27FC236}">
                <a16:creationId xmlns:a16="http://schemas.microsoft.com/office/drawing/2014/main" id="{F4F05D6B-8D32-396C-41FC-9EBD0135C30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92854" y="1246909"/>
            <a:ext cx="6484892" cy="490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208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3200" dirty="0"/>
              <a:t>Lernfortschrittsreflexion nach Schlüsselbegriffen</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6" name="Inhaltsplatzhalter 5">
            <a:extLst>
              <a:ext uri="{FF2B5EF4-FFF2-40B4-BE49-F238E27FC236}">
                <a16:creationId xmlns:a16="http://schemas.microsoft.com/office/drawing/2014/main" id="{6CDF8235-E0BA-69F3-DD05-033A22AE3831}"/>
              </a:ext>
            </a:extLst>
          </p:cNvPr>
          <p:cNvPicPr>
            <a:picLocks noGrp="1" noChangeAspect="1"/>
          </p:cNvPicPr>
          <p:nvPr>
            <p:ph idx="1"/>
          </p:nvPr>
        </p:nvPicPr>
        <p:blipFill rotWithShape="1">
          <a:blip r:embed="rId3"/>
          <a:srcRect l="25073" t="34767" r="32444" b="23275"/>
          <a:stretch/>
        </p:blipFill>
        <p:spPr>
          <a:xfrm>
            <a:off x="1600200" y="1155032"/>
            <a:ext cx="9180095" cy="5100052"/>
          </a:xfrm>
        </p:spPr>
      </p:pic>
    </p:spTree>
    <p:extLst>
      <p:ext uri="{BB962C8B-B14F-4D97-AF65-F5344CB8AC3E}">
        <p14:creationId xmlns:p14="http://schemas.microsoft.com/office/powerpoint/2010/main" val="3042133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34251" y="93785"/>
            <a:ext cx="12147248" cy="383321"/>
          </a:xfrm>
        </p:spPr>
        <p:txBody>
          <a:bodyPr>
            <a:noAutofit/>
          </a:bodyPr>
          <a:lstStyle/>
          <a:p>
            <a:pPr algn="ctr"/>
            <a:r>
              <a:rPr lang="de-AT" sz="3200" dirty="0"/>
              <a:t>Lernjournal bzw. Lerntagebuch (Stern 2001)</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6" name="Inhaltsplatzhalter 5">
            <a:extLst>
              <a:ext uri="{FF2B5EF4-FFF2-40B4-BE49-F238E27FC236}">
                <a16:creationId xmlns:a16="http://schemas.microsoft.com/office/drawing/2014/main" id="{0EA444B8-2715-B9E7-BE82-2B4F240B560A}"/>
              </a:ext>
            </a:extLst>
          </p:cNvPr>
          <p:cNvPicPr>
            <a:picLocks noGrp="1" noChangeAspect="1"/>
          </p:cNvPicPr>
          <p:nvPr>
            <p:ph idx="1"/>
          </p:nvPr>
        </p:nvPicPr>
        <p:blipFill rotWithShape="1">
          <a:blip r:embed="rId3"/>
          <a:srcRect l="17837" t="28476" r="22210" b="9404"/>
          <a:stretch/>
        </p:blipFill>
        <p:spPr>
          <a:xfrm>
            <a:off x="1238496" y="647684"/>
            <a:ext cx="9746179" cy="5680291"/>
          </a:xfrm>
        </p:spPr>
      </p:pic>
    </p:spTree>
    <p:extLst>
      <p:ext uri="{BB962C8B-B14F-4D97-AF65-F5344CB8AC3E}">
        <p14:creationId xmlns:p14="http://schemas.microsoft.com/office/powerpoint/2010/main" val="4080980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3200" dirty="0"/>
              <a:t>Wochenrückblick</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8" name="Inhaltsplatzhalter 7">
            <a:extLst>
              <a:ext uri="{FF2B5EF4-FFF2-40B4-BE49-F238E27FC236}">
                <a16:creationId xmlns:a16="http://schemas.microsoft.com/office/drawing/2014/main" id="{E25C0E5D-AAD0-BDBD-91D2-566E261470EE}"/>
              </a:ext>
            </a:extLst>
          </p:cNvPr>
          <p:cNvPicPr>
            <a:picLocks noGrp="1" noChangeAspect="1"/>
          </p:cNvPicPr>
          <p:nvPr>
            <p:ph idx="1"/>
          </p:nvPr>
        </p:nvPicPr>
        <p:blipFill rotWithShape="1">
          <a:blip r:embed="rId3"/>
          <a:srcRect l="19308" t="31308" r="23436" b="13547"/>
          <a:stretch/>
        </p:blipFill>
        <p:spPr>
          <a:xfrm>
            <a:off x="1495682" y="1071368"/>
            <a:ext cx="9535226" cy="5165766"/>
          </a:xfrm>
        </p:spPr>
      </p:pic>
    </p:spTree>
    <p:extLst>
      <p:ext uri="{BB962C8B-B14F-4D97-AF65-F5344CB8AC3E}">
        <p14:creationId xmlns:p14="http://schemas.microsoft.com/office/powerpoint/2010/main" val="225277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4400" dirty="0"/>
              <a:t>   Schulleistungen</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312579E9-C68E-771B-E423-F7645B6BE3CA}"/>
              </a:ext>
            </a:extLst>
          </p:cNvPr>
          <p:cNvSpPr>
            <a:spLocks noGrp="1"/>
          </p:cNvSpPr>
          <p:nvPr>
            <p:ph idx="1"/>
          </p:nvPr>
        </p:nvSpPr>
        <p:spPr/>
        <p:txBody>
          <a:bodyPr>
            <a:normAutofit lnSpcReduction="10000"/>
          </a:bodyPr>
          <a:lstStyle/>
          <a:p>
            <a:r>
              <a:rPr lang="de-AT" dirty="0">
                <a:sym typeface="Wingdings" panose="05000000000000000000" pitchFamily="2" charset="2"/>
              </a:rPr>
              <a:t>Lernen und Leistung sind eng miteinander verknüpft</a:t>
            </a:r>
          </a:p>
          <a:p>
            <a:pPr marL="0" indent="0">
              <a:buNone/>
            </a:pPr>
            <a:endParaRPr lang="de-AT" dirty="0">
              <a:sym typeface="Wingdings" panose="05000000000000000000" pitchFamily="2" charset="2"/>
            </a:endParaRPr>
          </a:p>
          <a:p>
            <a:r>
              <a:rPr lang="de-AT" dirty="0">
                <a:sym typeface="Wingdings" panose="05000000000000000000" pitchFamily="2" charset="2"/>
              </a:rPr>
              <a:t>PISA Studien</a:t>
            </a:r>
          </a:p>
          <a:p>
            <a:pPr lvl="1"/>
            <a:r>
              <a:rPr lang="de-AT" dirty="0">
                <a:sym typeface="Wingdings" panose="05000000000000000000" pitchFamily="2" charset="2"/>
              </a:rPr>
              <a:t>Durchschnitt</a:t>
            </a:r>
          </a:p>
          <a:p>
            <a:pPr marL="0" indent="0">
              <a:buNone/>
            </a:pPr>
            <a:endParaRPr lang="de-AT" dirty="0">
              <a:sym typeface="Wingdings" panose="05000000000000000000" pitchFamily="2" charset="2"/>
            </a:endParaRPr>
          </a:p>
          <a:p>
            <a:r>
              <a:rPr lang="de-AT" dirty="0">
                <a:sym typeface="Wingdings" panose="05000000000000000000" pitchFamily="2" charset="2"/>
              </a:rPr>
              <a:t>Gesellschaftlicher Wandel zeigt Veränderungen</a:t>
            </a:r>
          </a:p>
          <a:p>
            <a:pPr lvl="1"/>
            <a:r>
              <a:rPr lang="de-AT" dirty="0">
                <a:sym typeface="Wingdings" panose="05000000000000000000" pitchFamily="2" charset="2"/>
              </a:rPr>
              <a:t>Informations- und Kommunikationsmedien haben stark zugenommen</a:t>
            </a:r>
          </a:p>
          <a:p>
            <a:pPr lvl="1"/>
            <a:r>
              <a:rPr lang="de-AT" dirty="0">
                <a:sym typeface="Wingdings" panose="05000000000000000000" pitchFamily="2" charset="2"/>
              </a:rPr>
              <a:t>Nehmen starken Einfluss auf Kinder und Jugendliche </a:t>
            </a:r>
          </a:p>
          <a:p>
            <a:pPr marL="457200" lvl="1" indent="0">
              <a:buNone/>
            </a:pPr>
            <a:endParaRPr lang="de-AT" dirty="0">
              <a:sym typeface="Wingdings" panose="05000000000000000000" pitchFamily="2" charset="2"/>
            </a:endParaRPr>
          </a:p>
          <a:p>
            <a:r>
              <a:rPr lang="de-AT" dirty="0">
                <a:sym typeface="Wingdings" panose="05000000000000000000" pitchFamily="2" charset="2"/>
              </a:rPr>
              <a:t>Bildungsauftrag und Leistungsverständnis an Schulen stark hinterfragt</a:t>
            </a:r>
          </a:p>
          <a:p>
            <a:endParaRPr lang="de-AT" dirty="0">
              <a:sym typeface="Wingdings" panose="05000000000000000000" pitchFamily="2" charset="2"/>
            </a:endParaRPr>
          </a:p>
          <a:p>
            <a:r>
              <a:rPr lang="de-AT" dirty="0">
                <a:sym typeface="Wingdings" panose="05000000000000000000" pitchFamily="2" charset="2"/>
              </a:rPr>
              <a:t>Lebenslanges Lernen durch schulische Kompetenzentwicklung</a:t>
            </a:r>
          </a:p>
          <a:p>
            <a:endParaRPr lang="de-AT" dirty="0">
              <a:sym typeface="Wingdings" panose="05000000000000000000" pitchFamily="2" charset="2"/>
            </a:endParaRPr>
          </a:p>
          <a:p>
            <a:endParaRPr lang="de-AT" dirty="0">
              <a:sym typeface="Wingdings" panose="05000000000000000000" pitchFamily="2" charset="2"/>
            </a:endParaRPr>
          </a:p>
          <a:p>
            <a:pPr marL="0" indent="0">
              <a:buNone/>
            </a:pPr>
            <a:endParaRPr lang="de-AT" dirty="0">
              <a:sym typeface="Wingdings" panose="05000000000000000000" pitchFamily="2" charset="2"/>
            </a:endParaRPr>
          </a:p>
          <a:p>
            <a:pPr lvl="1"/>
            <a:endParaRPr lang="de-AT" dirty="0">
              <a:sym typeface="Wingdings" panose="05000000000000000000" pitchFamily="2" charset="2"/>
            </a:endParaRPr>
          </a:p>
          <a:p>
            <a:endParaRPr lang="de-AT" dirty="0">
              <a:sym typeface="Wingdings" panose="05000000000000000000" pitchFamily="2" charset="2"/>
            </a:endParaRPr>
          </a:p>
          <a:p>
            <a:endParaRPr lang="de-AT" dirty="0"/>
          </a:p>
        </p:txBody>
      </p:sp>
    </p:spTree>
    <p:extLst>
      <p:ext uri="{BB962C8B-B14F-4D97-AF65-F5344CB8AC3E}">
        <p14:creationId xmlns:p14="http://schemas.microsoft.com/office/powerpoint/2010/main" val="2537093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3200" dirty="0"/>
              <a:t>Ad 7) Was ist von einer „förderlichen Leistungskultur“ zu erwarten?</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312579E9-C68E-771B-E423-F7645B6BE3CA}"/>
              </a:ext>
            </a:extLst>
          </p:cNvPr>
          <p:cNvSpPr>
            <a:spLocks noGrp="1"/>
          </p:cNvSpPr>
          <p:nvPr>
            <p:ph idx="1"/>
          </p:nvPr>
        </p:nvSpPr>
        <p:spPr/>
        <p:txBody>
          <a:bodyPr>
            <a:normAutofit/>
          </a:bodyPr>
          <a:lstStyle/>
          <a:p>
            <a:r>
              <a:rPr lang="de-DE" sz="3200" dirty="0">
                <a:sym typeface="Wingdings" panose="05000000000000000000" pitchFamily="2" charset="2"/>
              </a:rPr>
              <a:t>Mut zum Umsetzen eigener Ideen</a:t>
            </a:r>
          </a:p>
          <a:p>
            <a:pPr lvl="1"/>
            <a:r>
              <a:rPr lang="de-DE" sz="2800" dirty="0">
                <a:sym typeface="Wingdings" panose="05000000000000000000" pitchFamily="2" charset="2"/>
              </a:rPr>
              <a:t>Keine allgemeingültigen Rezepte</a:t>
            </a:r>
          </a:p>
          <a:p>
            <a:pPr lvl="1"/>
            <a:r>
              <a:rPr lang="de-DE" sz="2800" dirty="0">
                <a:sym typeface="Wingdings" panose="05000000000000000000" pitchFamily="2" charset="2"/>
              </a:rPr>
              <a:t>Schulgesetze erlauben vieles  Diagnose und Bewertung</a:t>
            </a:r>
          </a:p>
          <a:p>
            <a:r>
              <a:rPr lang="de-DE" sz="3200" dirty="0">
                <a:sym typeface="Wingdings" panose="05000000000000000000" pitchFamily="2" charset="2"/>
              </a:rPr>
              <a:t>Neue Lernformen (Projektunterricht, fächerübergreifend, kompetenzorientiert …)</a:t>
            </a:r>
          </a:p>
          <a:p>
            <a:r>
              <a:rPr lang="de-DE" sz="3200" dirty="0">
                <a:sym typeface="Wingdings" panose="05000000000000000000" pitchFamily="2" charset="2"/>
              </a:rPr>
              <a:t>Neue Bewertungsformen (Portfolio, L.O.B. – Zeugnis …)</a:t>
            </a:r>
          </a:p>
          <a:p>
            <a:r>
              <a:rPr lang="de-DE" sz="3200" dirty="0">
                <a:sym typeface="Wingdings" panose="05000000000000000000" pitchFamily="2" charset="2"/>
              </a:rPr>
              <a:t>Methodenvielfalt bei Lern- und Leistungsdiagnosen</a:t>
            </a:r>
          </a:p>
          <a:p>
            <a:r>
              <a:rPr lang="de-DE" sz="3200" dirty="0">
                <a:sym typeface="Wingdings" panose="05000000000000000000" pitchFamily="2" charset="2"/>
              </a:rPr>
              <a:t>Kollegiale Zusammenarbeit und Schulentwicklung  Erfahrungsaustausch</a:t>
            </a:r>
          </a:p>
          <a:p>
            <a:r>
              <a:rPr lang="de-DE" sz="3200" dirty="0">
                <a:sym typeface="Wingdings" panose="05000000000000000000" pitchFamily="2" charset="2"/>
              </a:rPr>
              <a:t>Kleine Schritte sind oftmals mehr …</a:t>
            </a:r>
          </a:p>
          <a:p>
            <a:endParaRPr lang="de-AT" sz="3200" dirty="0">
              <a:sym typeface="Wingdings" panose="05000000000000000000" pitchFamily="2" charset="2"/>
            </a:endParaRPr>
          </a:p>
        </p:txBody>
      </p:sp>
    </p:spTree>
    <p:extLst>
      <p:ext uri="{BB962C8B-B14F-4D97-AF65-F5344CB8AC3E}">
        <p14:creationId xmlns:p14="http://schemas.microsoft.com/office/powerpoint/2010/main" val="3753891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3200" dirty="0"/>
              <a:t>Schulsystem in Finnland</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312579E9-C68E-771B-E423-F7645B6BE3CA}"/>
              </a:ext>
            </a:extLst>
          </p:cNvPr>
          <p:cNvSpPr>
            <a:spLocks noGrp="1"/>
          </p:cNvSpPr>
          <p:nvPr>
            <p:ph idx="1"/>
          </p:nvPr>
        </p:nvSpPr>
        <p:spPr/>
        <p:txBody>
          <a:bodyPr>
            <a:normAutofit fontScale="62500" lnSpcReduction="20000"/>
          </a:bodyPr>
          <a:lstStyle/>
          <a:p>
            <a:r>
              <a:rPr lang="de-DE" sz="3200" dirty="0">
                <a:sym typeface="Wingdings" panose="05000000000000000000" pitchFamily="2" charset="2"/>
              </a:rPr>
              <a:t>Lt. PISA eines der besten Schulsysteme der Welt</a:t>
            </a:r>
          </a:p>
          <a:p>
            <a:r>
              <a:rPr lang="de-DE" sz="3200" dirty="0">
                <a:sym typeface="Wingdings" panose="05000000000000000000" pitchFamily="2" charset="2"/>
              </a:rPr>
              <a:t>Selektion erst mit 15 Jahren  vorher Gemeinschaftsschule</a:t>
            </a:r>
          </a:p>
          <a:p>
            <a:r>
              <a:rPr lang="de-DE" sz="3200" dirty="0">
                <a:sym typeface="Wingdings" panose="05000000000000000000" pitchFamily="2" charset="2"/>
              </a:rPr>
              <a:t>LehrerInnen und SchülerInnen per Du</a:t>
            </a:r>
          </a:p>
          <a:p>
            <a:r>
              <a:rPr lang="de-DE" sz="3200" dirty="0">
                <a:sym typeface="Wingdings" panose="05000000000000000000" pitchFamily="2" charset="2"/>
              </a:rPr>
              <a:t>Lernende steht im Mittelpunkt  an allen Schulen Sonderpädagogen, Schulpsychologie, BeratungslehrerInnen etc.</a:t>
            </a:r>
          </a:p>
          <a:p>
            <a:r>
              <a:rPr lang="de-DE" sz="3200" dirty="0">
                <a:sym typeface="Wingdings" panose="05000000000000000000" pitchFamily="2" charset="2"/>
              </a:rPr>
              <a:t>Schulbücher sind flexibel gestaltet  Grundaufgaben und weiterführende Aufgaben  für leistungsstarke und leistungsschwache SchülerInnen geeignet.</a:t>
            </a:r>
          </a:p>
          <a:p>
            <a:r>
              <a:rPr lang="de-DE" sz="3200" dirty="0">
                <a:sym typeface="Wingdings" panose="05000000000000000000" pitchFamily="2" charset="2"/>
              </a:rPr>
              <a:t>LehrerInnen haben einen hohen Stellenwert (vgl. Ärzte, Polizei, Richter etc.)  nur 10 Prozent schaffen es </a:t>
            </a:r>
            <a:r>
              <a:rPr lang="de-DE" sz="3200" dirty="0" err="1">
                <a:sym typeface="Wingdings" panose="05000000000000000000" pitchFamily="2" charset="2"/>
              </a:rPr>
              <a:t>LehrerIn</a:t>
            </a:r>
            <a:r>
              <a:rPr lang="de-DE" sz="3200" dirty="0">
                <a:sym typeface="Wingdings" panose="05000000000000000000" pitchFamily="2" charset="2"/>
              </a:rPr>
              <a:t> zu werden.</a:t>
            </a:r>
          </a:p>
          <a:p>
            <a:r>
              <a:rPr lang="de-DE" sz="3200" dirty="0">
                <a:sym typeface="Wingdings" panose="05000000000000000000" pitchFamily="2" charset="2"/>
              </a:rPr>
              <a:t>Nationale Curriculum für den Unterricht nur sehr lose und definiert nur allgemeine Ziele und Inhalte  große Freiheit der LehrerInnen.</a:t>
            </a:r>
          </a:p>
          <a:p>
            <a:r>
              <a:rPr lang="de-DE" sz="3200" dirty="0">
                <a:sym typeface="Wingdings" panose="05000000000000000000" pitchFamily="2" charset="2"/>
              </a:rPr>
              <a:t>Es gibt keine Schulpflicht sondern eine Lernpflicht</a:t>
            </a:r>
          </a:p>
          <a:p>
            <a:r>
              <a:rPr lang="de-DE" sz="3200" dirty="0">
                <a:sym typeface="Wingdings" panose="05000000000000000000" pitchFamily="2" charset="2"/>
              </a:rPr>
              <a:t>Bildung ist nicht Ländersache sondern kommunal gestaltet.</a:t>
            </a:r>
          </a:p>
          <a:p>
            <a:r>
              <a:rPr lang="de-DE" sz="3200" dirty="0">
                <a:sym typeface="Wingdings" panose="05000000000000000000" pitchFamily="2" charset="2"/>
              </a:rPr>
              <a:t>Schule wird gemeinsam entwickelt  LehrerInnen, Eltern und SchülerInnen</a:t>
            </a:r>
          </a:p>
          <a:p>
            <a:r>
              <a:rPr lang="de-DE" sz="3200" dirty="0">
                <a:sym typeface="Wingdings" panose="05000000000000000000" pitchFamily="2" charset="2"/>
              </a:rPr>
              <a:t>Schulbeginn um 9:00</a:t>
            </a:r>
          </a:p>
          <a:p>
            <a:r>
              <a:rPr lang="de-DE" sz="3200" dirty="0">
                <a:sym typeface="Wingdings" panose="05000000000000000000" pitchFamily="2" charset="2"/>
              </a:rPr>
              <a:t>Notenbeurteilung erst ab der 9. Schulstufe in Verbindung mit einem verbalen Feedback verpflichtend  ab der 5. Schulstufe darf benotet werden.</a:t>
            </a:r>
          </a:p>
          <a:p>
            <a:endParaRPr lang="de-DE" sz="3200" dirty="0">
              <a:sym typeface="Wingdings" panose="05000000000000000000" pitchFamily="2" charset="2"/>
            </a:endParaRPr>
          </a:p>
        </p:txBody>
      </p:sp>
    </p:spTree>
    <p:extLst>
      <p:ext uri="{BB962C8B-B14F-4D97-AF65-F5344CB8AC3E}">
        <p14:creationId xmlns:p14="http://schemas.microsoft.com/office/powerpoint/2010/main" val="1942764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3200" dirty="0"/>
              <a:t>LINKS zum Thema Leistungsbeurteilung</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312579E9-C68E-771B-E423-F7645B6BE3CA}"/>
              </a:ext>
            </a:extLst>
          </p:cNvPr>
          <p:cNvSpPr>
            <a:spLocks noGrp="1"/>
          </p:cNvSpPr>
          <p:nvPr>
            <p:ph idx="1"/>
          </p:nvPr>
        </p:nvSpPr>
        <p:spPr/>
        <p:txBody>
          <a:bodyPr>
            <a:normAutofit fontScale="92500" lnSpcReduction="10000"/>
          </a:bodyPr>
          <a:lstStyle/>
          <a:p>
            <a:pPr marL="0" indent="0">
              <a:buNone/>
            </a:pPr>
            <a:r>
              <a:rPr lang="de-AT" sz="2400" b="1" u="sng" dirty="0">
                <a:latin typeface="Arial Nova" panose="020F0502020204030204" pitchFamily="34" charset="0"/>
                <a:sym typeface="Wingdings" panose="05000000000000000000" pitchFamily="2" charset="2"/>
              </a:rPr>
              <a:t>Vortrag Dr. Thomas Stern (Prof. Universität Klagenfurt)</a:t>
            </a:r>
          </a:p>
          <a:p>
            <a:pPr marL="0" indent="0">
              <a:buNone/>
            </a:pPr>
            <a:r>
              <a:rPr lang="de-AT" dirty="0">
                <a:sym typeface="Wingdings" panose="05000000000000000000" pitchFamily="2" charset="2"/>
                <a:hlinkClick r:id="rId3"/>
              </a:rPr>
              <a:t>https://youtu.be/v135c4tIF4M?si=BG9GHONKqLwtnZXg</a:t>
            </a:r>
            <a:r>
              <a:rPr lang="de-AT" dirty="0">
                <a:sym typeface="Wingdings" panose="05000000000000000000" pitchFamily="2" charset="2"/>
              </a:rPr>
              <a:t> (Teil 1)</a:t>
            </a:r>
          </a:p>
          <a:p>
            <a:pPr marL="0" indent="0">
              <a:buNone/>
            </a:pPr>
            <a:r>
              <a:rPr lang="de-AT" dirty="0">
                <a:sym typeface="Wingdings" panose="05000000000000000000" pitchFamily="2" charset="2"/>
                <a:hlinkClick r:id="rId4"/>
              </a:rPr>
              <a:t>https://youtu.be/87XAmXvuZSw?si=94C5W2VVr0ka7T-Z</a:t>
            </a:r>
            <a:r>
              <a:rPr lang="de-AT" dirty="0">
                <a:sym typeface="Wingdings" panose="05000000000000000000" pitchFamily="2" charset="2"/>
              </a:rPr>
              <a:t> (Teil 2)</a:t>
            </a:r>
          </a:p>
          <a:p>
            <a:pPr marL="0" indent="0">
              <a:buNone/>
            </a:pPr>
            <a:r>
              <a:rPr lang="de-AT" dirty="0">
                <a:sym typeface="Wingdings" panose="05000000000000000000" pitchFamily="2" charset="2"/>
                <a:hlinkClick r:id="rId5"/>
              </a:rPr>
              <a:t>https://youtu.be/Jasy7YymmDc?si=lZkSlx4JlERKCHBZ</a:t>
            </a:r>
            <a:r>
              <a:rPr lang="de-AT" dirty="0">
                <a:sym typeface="Wingdings" panose="05000000000000000000" pitchFamily="2" charset="2"/>
              </a:rPr>
              <a:t> (Teil 3)</a:t>
            </a:r>
          </a:p>
          <a:p>
            <a:pPr marL="0" indent="0">
              <a:buNone/>
            </a:pPr>
            <a:r>
              <a:rPr lang="de-AT" dirty="0">
                <a:sym typeface="Wingdings" panose="05000000000000000000" pitchFamily="2" charset="2"/>
                <a:hlinkClick r:id="rId6"/>
              </a:rPr>
              <a:t>https://youtu.be/j4pQa6kgfAY?si=eUbBVRra--P8FRUA</a:t>
            </a:r>
            <a:r>
              <a:rPr lang="de-AT" dirty="0">
                <a:sym typeface="Wingdings" panose="05000000000000000000" pitchFamily="2" charset="2"/>
              </a:rPr>
              <a:t> (Teil 4)</a:t>
            </a:r>
          </a:p>
          <a:p>
            <a:pPr marL="0" indent="0">
              <a:buNone/>
            </a:pPr>
            <a:r>
              <a:rPr lang="de-AT" dirty="0">
                <a:sym typeface="Wingdings" panose="05000000000000000000" pitchFamily="2" charset="2"/>
                <a:hlinkClick r:id="rId7"/>
              </a:rPr>
              <a:t>https://youtu.be/rbvDCYMK4zs?si=JHQ78GEWZA1EOBDP</a:t>
            </a:r>
            <a:r>
              <a:rPr lang="de-AT" dirty="0">
                <a:sym typeface="Wingdings" panose="05000000000000000000" pitchFamily="2" charset="2"/>
              </a:rPr>
              <a:t> (Teil 5)</a:t>
            </a:r>
          </a:p>
          <a:p>
            <a:pPr marL="0" indent="0">
              <a:buNone/>
            </a:pPr>
            <a:endParaRPr lang="de-AT" dirty="0">
              <a:sym typeface="Wingdings" panose="05000000000000000000" pitchFamily="2" charset="2"/>
            </a:endParaRPr>
          </a:p>
          <a:p>
            <a:pPr marL="0" indent="0">
              <a:buNone/>
            </a:pPr>
            <a:r>
              <a:rPr lang="de-AT" b="1" u="sng" dirty="0">
                <a:sym typeface="Wingdings" panose="05000000000000000000" pitchFamily="2" charset="2"/>
              </a:rPr>
              <a:t>Interview Dr. Thomas Stern zur formativen Leistungsbewertung</a:t>
            </a:r>
          </a:p>
          <a:p>
            <a:pPr marL="0" indent="0">
              <a:buNone/>
            </a:pPr>
            <a:r>
              <a:rPr lang="de-AT" u="sng" dirty="0">
                <a:sym typeface="Wingdings" panose="05000000000000000000" pitchFamily="2" charset="2"/>
                <a:hlinkClick r:id="rId8"/>
              </a:rPr>
              <a:t>https://youtu.be/VXA1-H88ZNs?si=f0q1q5bXFEuRV3AP</a:t>
            </a:r>
            <a:r>
              <a:rPr lang="de-AT" u="sng" dirty="0">
                <a:sym typeface="Wingdings" panose="05000000000000000000" pitchFamily="2" charset="2"/>
              </a:rPr>
              <a:t> </a:t>
            </a:r>
          </a:p>
          <a:p>
            <a:pPr marL="0" indent="0">
              <a:buNone/>
            </a:pPr>
            <a:endParaRPr lang="de-AT" b="1" u="sng" dirty="0">
              <a:sym typeface="Wingdings" panose="05000000000000000000" pitchFamily="2" charset="2"/>
            </a:endParaRPr>
          </a:p>
          <a:p>
            <a:pPr marL="0" indent="0">
              <a:buNone/>
            </a:pPr>
            <a:r>
              <a:rPr lang="de-AT" b="1" u="sng" dirty="0">
                <a:sym typeface="Wingdings" panose="05000000000000000000" pitchFamily="2" charset="2"/>
              </a:rPr>
              <a:t>Interview Dr. Herbert </a:t>
            </a:r>
            <a:r>
              <a:rPr lang="de-AT" b="1" u="sng" dirty="0" err="1">
                <a:sym typeface="Wingdings" panose="05000000000000000000" pitchFamily="2" charset="2"/>
              </a:rPr>
              <a:t>Schwetz</a:t>
            </a:r>
            <a:r>
              <a:rPr lang="de-AT" b="1" u="sng" dirty="0">
                <a:sym typeface="Wingdings" panose="05000000000000000000" pitchFamily="2" charset="2"/>
              </a:rPr>
              <a:t> zur Hattie Studie</a:t>
            </a:r>
          </a:p>
          <a:p>
            <a:pPr marL="0" indent="0">
              <a:buNone/>
            </a:pPr>
            <a:r>
              <a:rPr lang="de-AT" u="sng" dirty="0">
                <a:sym typeface="Wingdings" panose="05000000000000000000" pitchFamily="2" charset="2"/>
                <a:hlinkClick r:id="rId9"/>
              </a:rPr>
              <a:t>https://youtu.be/2AyhASl65u4?si=lH7Eb1ABqy8_FMS_</a:t>
            </a:r>
            <a:endParaRPr lang="de-AT" u="sng" dirty="0">
              <a:sym typeface="Wingdings" panose="05000000000000000000" pitchFamily="2" charset="2"/>
            </a:endParaRPr>
          </a:p>
        </p:txBody>
      </p:sp>
    </p:spTree>
    <p:extLst>
      <p:ext uri="{BB962C8B-B14F-4D97-AF65-F5344CB8AC3E}">
        <p14:creationId xmlns:p14="http://schemas.microsoft.com/office/powerpoint/2010/main" val="85785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r>
              <a:rPr lang="de-AT" sz="4400" dirty="0"/>
              <a:t>  Leistungsbeurteilung </a:t>
            </a:r>
            <a:r>
              <a:rPr lang="de-AT" sz="4400" dirty="0" err="1"/>
              <a:t>vs</a:t>
            </a:r>
            <a:r>
              <a:rPr lang="de-AT" sz="4400" dirty="0"/>
              <a:t> </a:t>
            </a:r>
            <a:r>
              <a:rPr lang="de-AT" sz="4400" dirty="0" err="1"/>
              <a:t>Leistungsfestellung</a:t>
            </a:r>
            <a:endParaRPr lang="de-AT" sz="4400" dirty="0"/>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pic>
        <p:nvPicPr>
          <p:cNvPr id="5" name="Picture 2" descr="Leistungsbewertung im Unterricht - study 2000">
            <a:extLst>
              <a:ext uri="{FF2B5EF4-FFF2-40B4-BE49-F238E27FC236}">
                <a16:creationId xmlns:a16="http://schemas.microsoft.com/office/drawing/2014/main" id="{F066A483-CA98-75C5-277B-B561A46B0E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71896" y="680415"/>
            <a:ext cx="10854047" cy="5884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61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r>
              <a:rPr lang="de-AT" sz="4400" dirty="0"/>
              <a:t>  Wege der Leistungsbewertung…</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312579E9-C68E-771B-E423-F7645B6BE3CA}"/>
              </a:ext>
            </a:extLst>
          </p:cNvPr>
          <p:cNvSpPr>
            <a:spLocks noGrp="1"/>
          </p:cNvSpPr>
          <p:nvPr>
            <p:ph idx="1"/>
          </p:nvPr>
        </p:nvSpPr>
        <p:spPr/>
        <p:txBody>
          <a:bodyPr>
            <a:normAutofit/>
          </a:bodyPr>
          <a:lstStyle/>
          <a:p>
            <a:pPr marL="514350" indent="-514350">
              <a:buFont typeface="+mj-lt"/>
              <a:buAutoNum type="arabicPeriod"/>
            </a:pPr>
            <a:r>
              <a:rPr lang="de-AT" dirty="0">
                <a:sym typeface="Wingdings" panose="05000000000000000000" pitchFamily="2" charset="2"/>
              </a:rPr>
              <a:t>Wie wirken sich Prüfungen auf das Lernverhalten der SchülerInnen aus?</a:t>
            </a:r>
          </a:p>
          <a:p>
            <a:pPr marL="514350" indent="-514350">
              <a:buFont typeface="+mj-lt"/>
              <a:buAutoNum type="arabicPeriod"/>
            </a:pPr>
            <a:endParaRPr lang="de-AT" dirty="0">
              <a:sym typeface="Wingdings" panose="05000000000000000000" pitchFamily="2" charset="2"/>
            </a:endParaRPr>
          </a:p>
          <a:p>
            <a:pPr marL="514350" indent="-514350">
              <a:buFont typeface="+mj-lt"/>
              <a:buAutoNum type="arabicPeriod"/>
            </a:pPr>
            <a:endParaRPr lang="de-AT" dirty="0">
              <a:sym typeface="Wingdings" panose="05000000000000000000" pitchFamily="2" charset="2"/>
            </a:endParaRPr>
          </a:p>
          <a:p>
            <a:pPr marL="514350" indent="-514350">
              <a:buFont typeface="+mj-lt"/>
              <a:buAutoNum type="arabicPeriod"/>
            </a:pPr>
            <a:r>
              <a:rPr lang="de-AT" dirty="0">
                <a:sym typeface="Wingdings" panose="05000000000000000000" pitchFamily="2" charset="2"/>
              </a:rPr>
              <a:t>Wie wirken sich Prüfungen auf die Lernleistungen der SchülerInnen aus?</a:t>
            </a:r>
          </a:p>
          <a:p>
            <a:pPr marL="514350" indent="-514350">
              <a:buFont typeface="+mj-lt"/>
              <a:buAutoNum type="arabicPeriod"/>
            </a:pPr>
            <a:endParaRPr lang="de-AT" dirty="0">
              <a:sym typeface="Wingdings" panose="05000000000000000000" pitchFamily="2" charset="2"/>
            </a:endParaRPr>
          </a:p>
          <a:p>
            <a:pPr marL="514350" indent="-514350">
              <a:buFont typeface="+mj-lt"/>
              <a:buAutoNum type="arabicPeriod"/>
            </a:pPr>
            <a:endParaRPr lang="de-AT" dirty="0">
              <a:sym typeface="Wingdings" panose="05000000000000000000" pitchFamily="2" charset="2"/>
            </a:endParaRPr>
          </a:p>
          <a:p>
            <a:pPr marL="514350" indent="-514350">
              <a:buFont typeface="+mj-lt"/>
              <a:buAutoNum type="arabicPeriod"/>
            </a:pPr>
            <a:r>
              <a:rPr lang="de-AT" dirty="0">
                <a:sym typeface="Wingdings" panose="05000000000000000000" pitchFamily="2" charset="2"/>
              </a:rPr>
              <a:t>Wie wirken sich Prüfungen auf die Lernmotivation der SchülerInnen aus?</a:t>
            </a:r>
          </a:p>
        </p:txBody>
      </p:sp>
    </p:spTree>
    <p:extLst>
      <p:ext uri="{BB962C8B-B14F-4D97-AF65-F5344CB8AC3E}">
        <p14:creationId xmlns:p14="http://schemas.microsoft.com/office/powerpoint/2010/main" val="3591141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r>
              <a:rPr lang="de-AT" sz="4400" dirty="0"/>
              <a:t>Sieben Fragen über Prüfungen bzw. Tests</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312579E9-C68E-771B-E423-F7645B6BE3CA}"/>
              </a:ext>
            </a:extLst>
          </p:cNvPr>
          <p:cNvSpPr>
            <a:spLocks noGrp="1"/>
          </p:cNvSpPr>
          <p:nvPr>
            <p:ph idx="1"/>
          </p:nvPr>
        </p:nvSpPr>
        <p:spPr/>
        <p:txBody>
          <a:bodyPr>
            <a:normAutofit/>
          </a:bodyPr>
          <a:lstStyle/>
          <a:p>
            <a:pPr marL="514350" indent="-514350">
              <a:buFont typeface="+mj-lt"/>
              <a:buAutoNum type="arabicPeriod"/>
            </a:pPr>
            <a:r>
              <a:rPr lang="de-AT" sz="3200" dirty="0">
                <a:sym typeface="Wingdings" panose="05000000000000000000" pitchFamily="2" charset="2"/>
              </a:rPr>
              <a:t>Wofür Prüfungen?</a:t>
            </a:r>
          </a:p>
          <a:p>
            <a:pPr marL="514350" indent="-514350">
              <a:buFont typeface="+mj-lt"/>
              <a:buAutoNum type="arabicPeriod"/>
            </a:pPr>
            <a:r>
              <a:rPr lang="de-AT" sz="3200" dirty="0">
                <a:sym typeface="Wingdings" panose="05000000000000000000" pitchFamily="2" charset="2"/>
              </a:rPr>
              <a:t>Welche Leistungen (sollen) zählen?</a:t>
            </a:r>
          </a:p>
          <a:p>
            <a:pPr marL="514350" indent="-514350">
              <a:buFont typeface="+mj-lt"/>
              <a:buAutoNum type="arabicPeriod"/>
            </a:pPr>
            <a:r>
              <a:rPr lang="de-AT" sz="3200" dirty="0">
                <a:sym typeface="Wingdings" panose="05000000000000000000" pitchFamily="2" charset="2"/>
              </a:rPr>
              <a:t>Wie wirken sich die Prüfungen auf die Leistungsbereitschaft aus?</a:t>
            </a:r>
          </a:p>
          <a:p>
            <a:pPr marL="514350" indent="-514350">
              <a:buFont typeface="+mj-lt"/>
              <a:buAutoNum type="arabicPeriod"/>
            </a:pPr>
            <a:r>
              <a:rPr lang="de-AT" sz="3200" dirty="0">
                <a:sym typeface="Wingdings" panose="05000000000000000000" pitchFamily="2" charset="2"/>
              </a:rPr>
              <a:t>Was ist eine „faire“ Leistungsbewertung?</a:t>
            </a:r>
          </a:p>
          <a:p>
            <a:pPr marL="514350" indent="-514350">
              <a:buFont typeface="+mj-lt"/>
              <a:buAutoNum type="arabicPeriod"/>
            </a:pPr>
            <a:r>
              <a:rPr lang="de-AT" sz="3200" dirty="0">
                <a:sym typeface="Wingdings" panose="05000000000000000000" pitchFamily="2" charset="2"/>
              </a:rPr>
              <a:t>Was ist eine „förderliche Prüfungskultur“?</a:t>
            </a:r>
          </a:p>
          <a:p>
            <a:pPr marL="514350" indent="-514350">
              <a:buFont typeface="+mj-lt"/>
              <a:buAutoNum type="arabicPeriod"/>
            </a:pPr>
            <a:r>
              <a:rPr lang="de-AT" sz="3200" dirty="0">
                <a:sym typeface="Wingdings" panose="05000000000000000000" pitchFamily="2" charset="2"/>
              </a:rPr>
              <a:t>Welche Methoden der Lern- und Leistungsdiagnose gibt es?</a:t>
            </a:r>
          </a:p>
          <a:p>
            <a:pPr marL="514350" indent="-514350">
              <a:buFont typeface="+mj-lt"/>
              <a:buAutoNum type="arabicPeriod"/>
            </a:pPr>
            <a:r>
              <a:rPr lang="de-AT" sz="3200" dirty="0">
                <a:sym typeface="Wingdings" panose="05000000000000000000" pitchFamily="2" charset="2"/>
              </a:rPr>
              <a:t>Was ist von einer „förderlichen Prüfungskultur“ zu erwarten?</a:t>
            </a:r>
          </a:p>
        </p:txBody>
      </p:sp>
    </p:spTree>
    <p:extLst>
      <p:ext uri="{BB962C8B-B14F-4D97-AF65-F5344CB8AC3E}">
        <p14:creationId xmlns:p14="http://schemas.microsoft.com/office/powerpoint/2010/main" val="2801874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4400" dirty="0"/>
              <a:t>Ad 1) Wofür Prüfungen?</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312579E9-C68E-771B-E423-F7645B6BE3CA}"/>
              </a:ext>
            </a:extLst>
          </p:cNvPr>
          <p:cNvSpPr>
            <a:spLocks noGrp="1"/>
          </p:cNvSpPr>
          <p:nvPr>
            <p:ph idx="1"/>
          </p:nvPr>
        </p:nvSpPr>
        <p:spPr/>
        <p:txBody>
          <a:bodyPr>
            <a:normAutofit fontScale="92500" lnSpcReduction="20000"/>
          </a:bodyPr>
          <a:lstStyle/>
          <a:p>
            <a:pPr marL="0" indent="0" algn="ctr">
              <a:buNone/>
            </a:pPr>
            <a:r>
              <a:rPr lang="de-AT" sz="3200" dirty="0">
                <a:sym typeface="Wingdings" panose="05000000000000000000" pitchFamily="2" charset="2"/>
              </a:rPr>
              <a:t>Prüfungen/Tests = Grundlage für Leistungsbewertungen</a:t>
            </a:r>
          </a:p>
          <a:p>
            <a:pPr marL="0" indent="0">
              <a:buNone/>
            </a:pPr>
            <a:endParaRPr lang="de-AT" sz="3200" dirty="0">
              <a:sym typeface="Wingdings" panose="05000000000000000000" pitchFamily="2" charset="2"/>
            </a:endParaRPr>
          </a:p>
          <a:p>
            <a:pPr marL="0" indent="0">
              <a:buNone/>
            </a:pPr>
            <a:r>
              <a:rPr lang="de-AT" sz="3200" u="sng" dirty="0">
                <a:sym typeface="Wingdings" panose="05000000000000000000" pitchFamily="2" charset="2"/>
              </a:rPr>
              <a:t>Leistungsbewertung erfüllt mehrere Zwecke:</a:t>
            </a:r>
          </a:p>
          <a:p>
            <a:r>
              <a:rPr lang="de-AT" sz="3200" dirty="0">
                <a:sym typeface="Wingdings" panose="05000000000000000000" pitchFamily="2" charset="2"/>
              </a:rPr>
              <a:t>Rückmeldung für SchülerInnen</a:t>
            </a:r>
          </a:p>
          <a:p>
            <a:pPr lvl="1"/>
            <a:r>
              <a:rPr lang="de-AT" sz="2800" dirty="0">
                <a:sym typeface="Wingdings" panose="05000000000000000000" pitchFamily="2" charset="2"/>
              </a:rPr>
              <a:t>Lernziele erreicht? Wo gibt es Verbesserungsmöglichkeiten?</a:t>
            </a:r>
          </a:p>
          <a:p>
            <a:r>
              <a:rPr lang="de-AT" sz="3200" dirty="0">
                <a:sym typeface="Wingdings" panose="05000000000000000000" pitchFamily="2" charset="2"/>
              </a:rPr>
              <a:t>Rückmeldung für die Lehrperson</a:t>
            </a:r>
          </a:p>
          <a:p>
            <a:pPr lvl="1"/>
            <a:r>
              <a:rPr lang="de-AT" sz="2800" dirty="0">
                <a:sym typeface="Wingdings" panose="05000000000000000000" pitchFamily="2" charset="2"/>
              </a:rPr>
              <a:t>Unterrichtsqualität? Förderbedarf?</a:t>
            </a:r>
          </a:p>
          <a:p>
            <a:r>
              <a:rPr lang="de-AT" sz="3200" dirty="0">
                <a:sym typeface="Wingdings" panose="05000000000000000000" pitchFamily="2" charset="2"/>
              </a:rPr>
              <a:t>Selektion</a:t>
            </a:r>
          </a:p>
          <a:p>
            <a:pPr lvl="1"/>
            <a:r>
              <a:rPr lang="de-AT" sz="2800" dirty="0">
                <a:sym typeface="Wingdings" panose="05000000000000000000" pitchFamily="2" charset="2"/>
              </a:rPr>
              <a:t>Berechtigungen, Karrierechancen</a:t>
            </a:r>
          </a:p>
          <a:p>
            <a:r>
              <a:rPr lang="de-AT" sz="3200" dirty="0">
                <a:sym typeface="Wingdings" panose="05000000000000000000" pitchFamily="2" charset="2"/>
              </a:rPr>
              <a:t>Lernsituation/Sozialisation</a:t>
            </a:r>
          </a:p>
          <a:p>
            <a:pPr lvl="1"/>
            <a:r>
              <a:rPr lang="de-AT" sz="2800" dirty="0">
                <a:sym typeface="Wingdings" panose="05000000000000000000" pitchFamily="2" charset="2"/>
              </a:rPr>
              <a:t>Lernen aus Fehlern? </a:t>
            </a:r>
          </a:p>
          <a:p>
            <a:r>
              <a:rPr lang="de-AT" sz="3200" dirty="0">
                <a:sym typeface="Wingdings" panose="05000000000000000000" pitchFamily="2" charset="2"/>
              </a:rPr>
              <a:t>Disziplinierung</a:t>
            </a:r>
          </a:p>
          <a:p>
            <a:pPr lvl="1"/>
            <a:r>
              <a:rPr lang="de-AT" sz="2800" dirty="0">
                <a:sym typeface="Wingdings" panose="05000000000000000000" pitchFamily="2" charset="2"/>
              </a:rPr>
              <a:t>Leistungsdruck</a:t>
            </a:r>
          </a:p>
          <a:p>
            <a:pPr marL="457200" lvl="1" indent="0">
              <a:buNone/>
            </a:pPr>
            <a:endParaRPr lang="de-AT" sz="2800" dirty="0">
              <a:sym typeface="Wingdings" panose="05000000000000000000" pitchFamily="2" charset="2"/>
            </a:endParaRPr>
          </a:p>
          <a:p>
            <a:pPr marL="457200" lvl="1" indent="0">
              <a:buNone/>
            </a:pPr>
            <a:endParaRPr lang="de-AT" sz="2800" dirty="0">
              <a:sym typeface="Wingdings" panose="05000000000000000000" pitchFamily="2" charset="2"/>
            </a:endParaRPr>
          </a:p>
        </p:txBody>
      </p:sp>
    </p:spTree>
    <p:extLst>
      <p:ext uri="{BB962C8B-B14F-4D97-AF65-F5344CB8AC3E}">
        <p14:creationId xmlns:p14="http://schemas.microsoft.com/office/powerpoint/2010/main" val="119779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4400" dirty="0"/>
              <a:t>Ad 1) Wofür Prüfungen?</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312579E9-C68E-771B-E423-F7645B6BE3CA}"/>
              </a:ext>
            </a:extLst>
          </p:cNvPr>
          <p:cNvSpPr>
            <a:spLocks noGrp="1"/>
          </p:cNvSpPr>
          <p:nvPr>
            <p:ph idx="1"/>
          </p:nvPr>
        </p:nvSpPr>
        <p:spPr/>
        <p:txBody>
          <a:bodyPr>
            <a:normAutofit lnSpcReduction="10000"/>
          </a:bodyPr>
          <a:lstStyle/>
          <a:p>
            <a:pPr lvl="1"/>
            <a:r>
              <a:rPr lang="de-AT" sz="2800" dirty="0">
                <a:sym typeface="Wingdings" panose="05000000000000000000" pitchFamily="2" charset="2"/>
              </a:rPr>
              <a:t>Eine </a:t>
            </a:r>
            <a:r>
              <a:rPr lang="de-AT" sz="2800" b="1" dirty="0">
                <a:sym typeface="Wingdings" panose="05000000000000000000" pitchFamily="2" charset="2"/>
              </a:rPr>
              <a:t>Prüfung als Lerndiagnose </a:t>
            </a:r>
            <a:r>
              <a:rPr lang="de-AT" sz="2800" dirty="0">
                <a:sym typeface="Wingdings" panose="05000000000000000000" pitchFamily="2" charset="2"/>
              </a:rPr>
              <a:t>kann sowohl Rückmeldungen für die Lernenden als auch für die Lehrenden liefern. Sie ist wichtig für die Verbesserung des individuellen Lernens und der Unterrichtsqualität.</a:t>
            </a:r>
          </a:p>
          <a:p>
            <a:pPr lvl="1"/>
            <a:endParaRPr lang="de-AT" sz="2800" dirty="0">
              <a:sym typeface="Wingdings" panose="05000000000000000000" pitchFamily="2" charset="2"/>
            </a:endParaRPr>
          </a:p>
          <a:p>
            <a:pPr lvl="1"/>
            <a:r>
              <a:rPr lang="de-AT" sz="2800" dirty="0">
                <a:sym typeface="Wingdings" panose="05000000000000000000" pitchFamily="2" charset="2"/>
              </a:rPr>
              <a:t>Eine </a:t>
            </a:r>
            <a:r>
              <a:rPr lang="de-AT" sz="2800" b="1" dirty="0">
                <a:sym typeface="Wingdings" panose="05000000000000000000" pitchFamily="2" charset="2"/>
              </a:rPr>
              <a:t>Prüfung als Selektionsinstrument </a:t>
            </a:r>
            <a:r>
              <a:rPr lang="de-AT" sz="2800" dirty="0">
                <a:sym typeface="Wingdings" panose="05000000000000000000" pitchFamily="2" charset="2"/>
              </a:rPr>
              <a:t>ist zweckmäßig als Entscheidungshilfe bei Zuweisung von Jobs, Studienplätzen etc.</a:t>
            </a:r>
          </a:p>
          <a:p>
            <a:pPr lvl="1"/>
            <a:endParaRPr lang="de-AT" sz="2800" dirty="0">
              <a:sym typeface="Wingdings" panose="05000000000000000000" pitchFamily="2" charset="2"/>
            </a:endParaRPr>
          </a:p>
          <a:p>
            <a:pPr lvl="1"/>
            <a:r>
              <a:rPr lang="de-AT" sz="2800" dirty="0">
                <a:sym typeface="Wingdings" panose="05000000000000000000" pitchFamily="2" charset="2"/>
              </a:rPr>
              <a:t>Eine Prüfung kann aber nicht beides sein! LehrerInnen sind daher in einem </a:t>
            </a:r>
            <a:r>
              <a:rPr lang="de-AT" sz="2800" b="1" dirty="0">
                <a:sym typeface="Wingdings" panose="05000000000000000000" pitchFamily="2" charset="2"/>
              </a:rPr>
              <a:t>unauflöslichen Dilemma </a:t>
            </a:r>
            <a:r>
              <a:rPr lang="de-AT" sz="2800" dirty="0">
                <a:sym typeface="Wingdings" panose="05000000000000000000" pitchFamily="2" charset="2"/>
              </a:rPr>
              <a:t>gefangen </a:t>
            </a:r>
          </a:p>
          <a:p>
            <a:pPr marL="457200" lvl="1" indent="0">
              <a:buNone/>
            </a:pPr>
            <a:endParaRPr lang="de-AT" sz="2800" dirty="0">
              <a:sym typeface="Wingdings" panose="05000000000000000000" pitchFamily="2" charset="2"/>
            </a:endParaRPr>
          </a:p>
          <a:p>
            <a:pPr marL="457200" lvl="1" indent="0" algn="ctr">
              <a:buNone/>
            </a:pPr>
            <a:r>
              <a:rPr lang="de-AT" sz="2800" b="1" dirty="0">
                <a:sym typeface="Wingdings" panose="05000000000000000000" pitchFamily="2" charset="2"/>
              </a:rPr>
              <a:t>LehrerInnen müssen – nach eigenem Gewissen und professionellen Können – Prioritäten setzen. </a:t>
            </a:r>
          </a:p>
          <a:p>
            <a:pPr marL="457200" lvl="1" indent="0">
              <a:buNone/>
            </a:pPr>
            <a:endParaRPr lang="de-AT" sz="2800" dirty="0">
              <a:sym typeface="Wingdings" panose="05000000000000000000" pitchFamily="2" charset="2"/>
            </a:endParaRPr>
          </a:p>
        </p:txBody>
      </p:sp>
    </p:spTree>
    <p:extLst>
      <p:ext uri="{BB962C8B-B14F-4D97-AF65-F5344CB8AC3E}">
        <p14:creationId xmlns:p14="http://schemas.microsoft.com/office/powerpoint/2010/main" val="2805116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4FEA8-5FB4-4709-AD42-E356EDADE295}"/>
              </a:ext>
            </a:extLst>
          </p:cNvPr>
          <p:cNvSpPr>
            <a:spLocks noGrp="1"/>
          </p:cNvSpPr>
          <p:nvPr>
            <p:ph type="title"/>
          </p:nvPr>
        </p:nvSpPr>
        <p:spPr>
          <a:xfrm>
            <a:off x="22376" y="93785"/>
            <a:ext cx="12147248" cy="383321"/>
          </a:xfrm>
        </p:spPr>
        <p:txBody>
          <a:bodyPr>
            <a:noAutofit/>
          </a:bodyPr>
          <a:lstStyle/>
          <a:p>
            <a:pPr algn="ctr"/>
            <a:r>
              <a:rPr lang="de-AT" sz="4400" dirty="0"/>
              <a:t>Ad 1) Wofür Prüfungen?</a:t>
            </a:r>
          </a:p>
        </p:txBody>
      </p:sp>
      <p:sp>
        <p:nvSpPr>
          <p:cNvPr id="4" name="Rechteck 3">
            <a:extLst>
              <a:ext uri="{FF2B5EF4-FFF2-40B4-BE49-F238E27FC236}">
                <a16:creationId xmlns:a16="http://schemas.microsoft.com/office/drawing/2014/main" id="{4A5600B9-25A7-6694-CC85-209BEA694508}"/>
              </a:ext>
            </a:extLst>
          </p:cNvPr>
          <p:cNvSpPr/>
          <p:nvPr/>
        </p:nvSpPr>
        <p:spPr>
          <a:xfrm>
            <a:off x="7549662" y="6564923"/>
            <a:ext cx="4314092" cy="1992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312579E9-C68E-771B-E423-F7645B6BE3CA}"/>
              </a:ext>
            </a:extLst>
          </p:cNvPr>
          <p:cNvSpPr>
            <a:spLocks noGrp="1"/>
          </p:cNvSpPr>
          <p:nvPr>
            <p:ph idx="1"/>
          </p:nvPr>
        </p:nvSpPr>
        <p:spPr>
          <a:xfrm>
            <a:off x="415636" y="728569"/>
            <a:ext cx="10938164" cy="5448394"/>
          </a:xfrm>
        </p:spPr>
        <p:txBody>
          <a:bodyPr>
            <a:normAutofit/>
          </a:bodyPr>
          <a:lstStyle/>
          <a:p>
            <a:pPr marL="457200" lvl="1" indent="0">
              <a:buNone/>
            </a:pPr>
            <a:r>
              <a:rPr lang="de-AT" sz="2800" u="sng" dirty="0">
                <a:sym typeface="Wingdings" panose="05000000000000000000" pitchFamily="2" charset="2"/>
              </a:rPr>
              <a:t>3 Ebenen beim Erfassen des Lernerfolgs</a:t>
            </a:r>
          </a:p>
          <a:p>
            <a:pPr marL="457200" lvl="1" indent="0">
              <a:buNone/>
            </a:pPr>
            <a:endParaRPr lang="de-AT" sz="2800" u="sng" dirty="0">
              <a:sym typeface="Wingdings" panose="05000000000000000000" pitchFamily="2" charset="2"/>
            </a:endParaRPr>
          </a:p>
          <a:p>
            <a:pPr lvl="1"/>
            <a:r>
              <a:rPr lang="de-AT" sz="2800" dirty="0">
                <a:sym typeface="Wingdings" panose="05000000000000000000" pitchFamily="2" charset="2"/>
              </a:rPr>
              <a:t>Leistungsfeststellung (Test, Prüfung)</a:t>
            </a:r>
          </a:p>
          <a:p>
            <a:pPr lvl="2"/>
            <a:r>
              <a:rPr lang="de-AT" sz="2400" dirty="0">
                <a:sym typeface="Wingdings" panose="05000000000000000000" pitchFamily="2" charset="2"/>
              </a:rPr>
              <a:t>Informationen über den Wissens- und Kenntnisstand</a:t>
            </a:r>
          </a:p>
          <a:p>
            <a:pPr lvl="2"/>
            <a:r>
              <a:rPr lang="de-AT" sz="2400" dirty="0">
                <a:sym typeface="Wingdings" panose="05000000000000000000" pitchFamily="2" charset="2"/>
              </a:rPr>
              <a:t>Nach Aufgaben und Kriterien</a:t>
            </a:r>
          </a:p>
          <a:p>
            <a:pPr marL="914400" lvl="2" indent="0">
              <a:buNone/>
            </a:pPr>
            <a:endParaRPr lang="de-AT" sz="2400" dirty="0">
              <a:sym typeface="Wingdings" panose="05000000000000000000" pitchFamily="2" charset="2"/>
            </a:endParaRPr>
          </a:p>
          <a:p>
            <a:pPr lvl="1"/>
            <a:r>
              <a:rPr lang="de-AT" sz="2800" dirty="0">
                <a:sym typeface="Wingdings" panose="05000000000000000000" pitchFamily="2" charset="2"/>
              </a:rPr>
              <a:t>Bewertung/Beurteilung</a:t>
            </a:r>
          </a:p>
          <a:p>
            <a:pPr lvl="2"/>
            <a:r>
              <a:rPr lang="de-AT" sz="2400" dirty="0">
                <a:sym typeface="Wingdings" panose="05000000000000000000" pitchFamily="2" charset="2"/>
              </a:rPr>
              <a:t>Evaluiert das Prüfungsergebnis</a:t>
            </a:r>
          </a:p>
          <a:p>
            <a:pPr lvl="2"/>
            <a:r>
              <a:rPr lang="de-AT" sz="2400" dirty="0">
                <a:sym typeface="Wingdings" panose="05000000000000000000" pitchFamily="2" charset="2"/>
              </a:rPr>
              <a:t>Notenvergabe</a:t>
            </a:r>
          </a:p>
          <a:p>
            <a:pPr lvl="2"/>
            <a:endParaRPr lang="de-AT" sz="2400" dirty="0">
              <a:sym typeface="Wingdings" panose="05000000000000000000" pitchFamily="2" charset="2"/>
            </a:endParaRPr>
          </a:p>
          <a:p>
            <a:pPr lvl="1"/>
            <a:r>
              <a:rPr lang="de-AT" sz="2800" dirty="0">
                <a:sym typeface="Wingdings" panose="05000000000000000000" pitchFamily="2" charset="2"/>
              </a:rPr>
              <a:t>Konsequenzen aus der Bewertung/Beurteilung</a:t>
            </a:r>
          </a:p>
          <a:p>
            <a:pPr lvl="2"/>
            <a:r>
              <a:rPr lang="de-AT" sz="2400" dirty="0">
                <a:sym typeface="Wingdings" panose="05000000000000000000" pitchFamily="2" charset="2"/>
              </a:rPr>
              <a:t>Erfolg/Misserfolg  Lob/Tadel oder Belohnung/Bestrafung</a:t>
            </a:r>
          </a:p>
          <a:p>
            <a:pPr lvl="2"/>
            <a:r>
              <a:rPr lang="de-AT" sz="2400" dirty="0">
                <a:sym typeface="Wingdings" panose="05000000000000000000" pitchFamily="2" charset="2"/>
              </a:rPr>
              <a:t>(Nicht-) Berechtigungen oder (Dis-) Qualifikationen</a:t>
            </a:r>
          </a:p>
          <a:p>
            <a:pPr lvl="1"/>
            <a:endParaRPr lang="de-AT" sz="2800" u="sng" dirty="0">
              <a:sym typeface="Wingdings" panose="05000000000000000000" pitchFamily="2" charset="2"/>
            </a:endParaRPr>
          </a:p>
        </p:txBody>
      </p:sp>
    </p:spTree>
    <p:extLst>
      <p:ext uri="{BB962C8B-B14F-4D97-AF65-F5344CB8AC3E}">
        <p14:creationId xmlns:p14="http://schemas.microsoft.com/office/powerpoint/2010/main" val="355985658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faultSectionNames xmlns="1bbf7f26-0336-4e03-ab49-35e20371ca5d" xsi:nil="true"/>
    <Members xmlns="1bbf7f26-0336-4e03-ab49-35e20371ca5d">
      <UserInfo>
        <DisplayName/>
        <AccountId xsi:nil="true"/>
        <AccountType/>
      </UserInfo>
    </Members>
    <Member_Groups xmlns="1bbf7f26-0336-4e03-ab49-35e20371ca5d">
      <UserInfo>
        <DisplayName/>
        <AccountId xsi:nil="true"/>
        <AccountType/>
      </UserInfo>
    </Member_Groups>
    <FolderType xmlns="1bbf7f26-0336-4e03-ab49-35e20371ca5d" xsi:nil="true"/>
    <Owner xmlns="1bbf7f26-0336-4e03-ab49-35e20371ca5d">
      <UserInfo>
        <DisplayName/>
        <AccountId xsi:nil="true"/>
        <AccountType/>
      </UserInfo>
    </Owner>
    <Leaders xmlns="1bbf7f26-0336-4e03-ab49-35e20371ca5d">
      <UserInfo>
        <DisplayName/>
        <AccountId xsi:nil="true"/>
        <AccountType/>
      </UserInfo>
    </Leaders>
    <NotebookType xmlns="1bbf7f26-0336-4e03-ab49-35e20371ca5d" xsi:nil="true"/>
    <Invited_Members xmlns="1bbf7f26-0336-4e03-ab49-35e20371ca5d" xsi:nil="true"/>
    <Self_Registration_Enabled xmlns="1bbf7f26-0336-4e03-ab49-35e20371ca5d" xsi:nil="true"/>
    <AppVersion xmlns="1bbf7f26-0336-4e03-ab49-35e20371ca5d" xsi:nil="true"/>
    <Invited_Leaders xmlns="1bbf7f26-0336-4e03-ab49-35e20371ca5d" xsi:nil="true"/>
    <Has_Leaders_Only_SectionGroup xmlns="1bbf7f26-0336-4e03-ab49-35e20371ca5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9D5ED9AE87EA48AC308F539CFE0A0D" ma:contentTypeVersion="24" ma:contentTypeDescription="Create a new document." ma:contentTypeScope="" ma:versionID="0267e7ae354a279ecd457d932e60dcee">
  <xsd:schema xmlns:xsd="http://www.w3.org/2001/XMLSchema" xmlns:xs="http://www.w3.org/2001/XMLSchema" xmlns:p="http://schemas.microsoft.com/office/2006/metadata/properties" xmlns:ns3="95e379ea-90a4-4709-aecd-2921ddefb30c" xmlns:ns4="1bbf7f26-0336-4e03-ab49-35e20371ca5d" targetNamespace="http://schemas.microsoft.com/office/2006/metadata/properties" ma:root="true" ma:fieldsID="719ec991c6ecc91c540bfe8ca5e96602" ns3:_="" ns4:_="">
    <xsd:import namespace="95e379ea-90a4-4709-aecd-2921ddefb30c"/>
    <xsd:import namespace="1bbf7f26-0336-4e03-ab49-35e20371ca5d"/>
    <xsd:element name="properties">
      <xsd:complexType>
        <xsd:sequence>
          <xsd:element name="documentManagement">
            <xsd:complexType>
              <xsd:all>
                <xsd:element ref="ns3:SharedWithUsers" minOccurs="0"/>
                <xsd:element ref="ns3:SharingHintHash" minOccurs="0"/>
                <xsd:element ref="ns3:SharedWithDetails" minOccurs="0"/>
                <xsd:element ref="ns4:NotebookType" minOccurs="0"/>
                <xsd:element ref="ns4:FolderType" minOccurs="0"/>
                <xsd:element ref="ns4:Owner" minOccurs="0"/>
                <xsd:element ref="ns4:DefaultSectionNames" minOccurs="0"/>
                <xsd:element ref="ns4:AppVersion" minOccurs="0"/>
                <xsd:element ref="ns4:Leaders" minOccurs="0"/>
                <xsd:element ref="ns4:Members" minOccurs="0"/>
                <xsd:element ref="ns4:Member_Groups" minOccurs="0"/>
                <xsd:element ref="ns4:Invited_Leaders" minOccurs="0"/>
                <xsd:element ref="ns4:Invited_Members" minOccurs="0"/>
                <xsd:element ref="ns4:Self_Registration_Enabled" minOccurs="0"/>
                <xsd:element ref="ns4:Has_Leaders_Only_SectionGroup"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379ea-90a4-4709-aecd-2921ddefb30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23" nillable="true" ma:displayName="Last Shared By User" ma:description="" ma:internalName="LastSharedByUser" ma:readOnly="true">
      <xsd:simpleType>
        <xsd:restriction base="dms:Note">
          <xsd:maxLength value="255"/>
        </xsd:restriction>
      </xsd:simpleType>
    </xsd:element>
    <xsd:element name="LastSharedByTime" ma:index="2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bbf7f26-0336-4e03-ab49-35e20371ca5d"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Leaders" ma:index="16"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7"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8"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19" nillable="true" ma:displayName="Invited Leaders" ma:internalName="Invited_Leaders">
      <xsd:simpleType>
        <xsd:restriction base="dms:Note">
          <xsd:maxLength value="255"/>
        </xsd:restriction>
      </xsd:simpleType>
    </xsd:element>
    <xsd:element name="Invited_Members" ma:index="20" nillable="true" ma:displayName="Invited Members" ma:internalName="Invited_Member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Has_Leaders_Only_SectionGroup" ma:index="22" nillable="true" ma:displayName="Has Leaders Only SectionGroup" ma:internalName="Has_Leaders_Only_SectionGroup">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AutoTags" ma:index="28" nillable="true" ma:displayName="MediaServiceAutoTags" ma:internalName="MediaServiceAutoTags"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BC711F-6B50-4986-80E0-72EDE70254E4}">
  <ds:schemaRefs>
    <ds:schemaRef ds:uri="http://schemas.microsoft.com/sharepoint/v3/contenttype/forms"/>
  </ds:schemaRefs>
</ds:datastoreItem>
</file>

<file path=customXml/itemProps2.xml><?xml version="1.0" encoding="utf-8"?>
<ds:datastoreItem xmlns:ds="http://schemas.openxmlformats.org/officeDocument/2006/customXml" ds:itemID="{F3FFFD69-556A-4B94-B00D-671AB95E0E45}">
  <ds:schemaRefs>
    <ds:schemaRef ds:uri="1bbf7f26-0336-4e03-ab49-35e20371ca5d"/>
    <ds:schemaRef ds:uri="95e379ea-90a4-4709-aecd-2921ddefb30c"/>
    <ds:schemaRef ds:uri="http://purl.org/dc/terms/"/>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A848B55-A635-4577-817F-196D5E6CA2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e379ea-90a4-4709-aecd-2921ddefb30c"/>
    <ds:schemaRef ds:uri="1bbf7f26-0336-4e03-ab49-35e20371ca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1542</Words>
  <Application>Microsoft Office PowerPoint</Application>
  <PresentationFormat>Breitbild</PresentationFormat>
  <Paragraphs>339</Paragraphs>
  <Slides>32</Slides>
  <Notes>32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32</vt:i4>
      </vt:variant>
    </vt:vector>
  </HeadingPairs>
  <TitlesOfParts>
    <vt:vector size="38" baseType="lpstr">
      <vt:lpstr>Arial</vt:lpstr>
      <vt:lpstr>Arial Nova</vt:lpstr>
      <vt:lpstr>Calibri</vt:lpstr>
      <vt:lpstr>Calibri Light</vt:lpstr>
      <vt:lpstr>Wingdings</vt:lpstr>
      <vt:lpstr>Office</vt:lpstr>
      <vt:lpstr>PowerPoint-Präsentation</vt:lpstr>
      <vt:lpstr>SCHULLEISTUNGEN und LEISTUNGSBEURTEILUNG</vt:lpstr>
      <vt:lpstr>   Schulleistungen</vt:lpstr>
      <vt:lpstr>  Leistungsbeurteilung vs Leistungsfestellung</vt:lpstr>
      <vt:lpstr>  Wege der Leistungsbewertung…</vt:lpstr>
      <vt:lpstr>Sieben Fragen über Prüfungen bzw. Tests</vt:lpstr>
      <vt:lpstr>Ad 1) Wofür Prüfungen?</vt:lpstr>
      <vt:lpstr>Ad 1) Wofür Prüfungen?</vt:lpstr>
      <vt:lpstr>Ad 1) Wofür Prüfungen?</vt:lpstr>
      <vt:lpstr>Ad 1) Wofür Prüfungen?</vt:lpstr>
      <vt:lpstr>Ad 2) Welche Leistungen (sollen) zählen?</vt:lpstr>
      <vt:lpstr>Ad 2) Welche Leistungen (sollen) zählen?</vt:lpstr>
      <vt:lpstr>Ad 3) Wie wirken sich Leistungen auf die Leistungsbereitschaft aus?</vt:lpstr>
      <vt:lpstr>Ad 3) Wie wirken sich Leistungen auf die Leistungsbereitschaft aus?</vt:lpstr>
      <vt:lpstr>Ad 3) Wie wirken sich Leistungen auf die Leistungsbereitschaft aus?</vt:lpstr>
      <vt:lpstr>Ad 3) Wie wirken sich Leistungen auf die Leistungsbereitschaft aus?</vt:lpstr>
      <vt:lpstr>Ad 3) Wie wirken sich Leistungen auf die Leistungsbereitschaft aus?</vt:lpstr>
      <vt:lpstr>Ad 3) Wie wirken sich Leistungen auf die Leistungsbereitschaft aus?</vt:lpstr>
      <vt:lpstr>Ad 4) Was ist eine „faire Leistungsbewertung“?</vt:lpstr>
      <vt:lpstr>Ad 5) Was ist eine „förderliche Prüfungskultur“?</vt:lpstr>
      <vt:lpstr>Ad 6) Welche Methoden der Lern- und Leistungsdiagnose gibt es?</vt:lpstr>
      <vt:lpstr>Blitzfeedback mit ABCD-Karten</vt:lpstr>
      <vt:lpstr>Blitzfeedback mit Minute Paper</vt:lpstr>
      <vt:lpstr>Themenmappe/Dossier</vt:lpstr>
      <vt:lpstr> Performance Task</vt:lpstr>
      <vt:lpstr>gestufte Lernzielkontrolle</vt:lpstr>
      <vt:lpstr>Lernfortschrittsreflexion nach Schlüsselbegriffen</vt:lpstr>
      <vt:lpstr>Lernjournal bzw. Lerntagebuch (Stern 2001)</vt:lpstr>
      <vt:lpstr>Wochenrückblick</vt:lpstr>
      <vt:lpstr>Ad 7) Was ist von einer „förderlichen Leistungskultur“ zu erwarten?</vt:lpstr>
      <vt:lpstr>Schulsystem in Finnland</vt:lpstr>
      <vt:lpstr>LINKS zum Thema Leistungsbeurteilung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 Harrich</dc:creator>
  <cp:lastModifiedBy>Haberl Gerd</cp:lastModifiedBy>
  <cp:revision>71</cp:revision>
  <cp:lastPrinted>2023-02-02T16:50:32Z</cp:lastPrinted>
  <dcterms:created xsi:type="dcterms:W3CDTF">2019-12-03T12:47:57Z</dcterms:created>
  <dcterms:modified xsi:type="dcterms:W3CDTF">2025-05-08T06:16:19Z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0x010100339D5ED9AE87EA48AC308F539CFE0A0D</vt:lpwstr>
  </property>
</Properties>
</file>