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343" r:id="rId5"/>
    <p:sldId id="364" r:id="rId6"/>
    <p:sldId id="392" r:id="rId7"/>
    <p:sldId id="393" r:id="rId8"/>
    <p:sldId id="394" r:id="rId9"/>
    <p:sldId id="396" r:id="rId10"/>
    <p:sldId id="344" r:id="rId11"/>
    <p:sldId id="356" r:id="rId12"/>
    <p:sldId id="397" r:id="rId13"/>
    <p:sldId id="338"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00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62"/>
    <p:restoredTop sz="85986" autoAdjust="0"/>
  </p:normalViewPr>
  <p:slideViewPr>
    <p:cSldViewPr snapToGrid="0">
      <p:cViewPr varScale="1">
        <p:scale>
          <a:sx n="65" d="100"/>
          <a:sy n="65" d="100"/>
        </p:scale>
        <p:origin x="1028" y="56"/>
      </p:cViewPr>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berl Gerd" userId="79d3369b-bf96-4398-99a5-4eff1a30dd2c" providerId="ADAL" clId="{0C184095-0E7E-4735-B3B8-29C7108D5840}"/>
    <pc:docChg chg="modSld">
      <pc:chgData name="Haberl Gerd" userId="79d3369b-bf96-4398-99a5-4eff1a30dd2c" providerId="ADAL" clId="{0C184095-0E7E-4735-B3B8-29C7108D5840}" dt="2025-05-08T06:17:59.384" v="8" actId="6549"/>
      <pc:docMkLst>
        <pc:docMk/>
      </pc:docMkLst>
      <pc:sldChg chg="modNotesTx">
        <pc:chgData name="Haberl Gerd" userId="79d3369b-bf96-4398-99a5-4eff1a30dd2c" providerId="ADAL" clId="{0C184095-0E7E-4735-B3B8-29C7108D5840}" dt="2025-05-08T06:17:59.384" v="8" actId="6549"/>
        <pc:sldMkLst>
          <pc:docMk/>
          <pc:sldMk cId="1262302921" sldId="338"/>
        </pc:sldMkLst>
      </pc:sldChg>
      <pc:sldChg chg="modNotesTx">
        <pc:chgData name="Haberl Gerd" userId="79d3369b-bf96-4398-99a5-4eff1a30dd2c" providerId="ADAL" clId="{0C184095-0E7E-4735-B3B8-29C7108D5840}" dt="2025-05-08T06:17:41.777" v="5" actId="6549"/>
        <pc:sldMkLst>
          <pc:docMk/>
          <pc:sldMk cId="3799918245" sldId="344"/>
        </pc:sldMkLst>
      </pc:sldChg>
      <pc:sldChg chg="modNotesTx">
        <pc:chgData name="Haberl Gerd" userId="79d3369b-bf96-4398-99a5-4eff1a30dd2c" providerId="ADAL" clId="{0C184095-0E7E-4735-B3B8-29C7108D5840}" dt="2025-05-08T06:17:47.092" v="6" actId="6549"/>
        <pc:sldMkLst>
          <pc:docMk/>
          <pc:sldMk cId="3223617761" sldId="356"/>
        </pc:sldMkLst>
      </pc:sldChg>
      <pc:sldChg chg="modNotesTx">
        <pc:chgData name="Haberl Gerd" userId="79d3369b-bf96-4398-99a5-4eff1a30dd2c" providerId="ADAL" clId="{0C184095-0E7E-4735-B3B8-29C7108D5840}" dt="2025-05-08T06:17:11.730" v="0" actId="6549"/>
        <pc:sldMkLst>
          <pc:docMk/>
          <pc:sldMk cId="996760661" sldId="364"/>
        </pc:sldMkLst>
      </pc:sldChg>
      <pc:sldChg chg="modNotesTx">
        <pc:chgData name="Haberl Gerd" userId="79d3369b-bf96-4398-99a5-4eff1a30dd2c" providerId="ADAL" clId="{0C184095-0E7E-4735-B3B8-29C7108D5840}" dt="2025-05-08T06:17:18.563" v="1" actId="6549"/>
        <pc:sldMkLst>
          <pc:docMk/>
          <pc:sldMk cId="366058726" sldId="392"/>
        </pc:sldMkLst>
      </pc:sldChg>
      <pc:sldChg chg="modNotesTx">
        <pc:chgData name="Haberl Gerd" userId="79d3369b-bf96-4398-99a5-4eff1a30dd2c" providerId="ADAL" clId="{0C184095-0E7E-4735-B3B8-29C7108D5840}" dt="2025-05-08T06:17:23.543" v="2" actId="6549"/>
        <pc:sldMkLst>
          <pc:docMk/>
          <pc:sldMk cId="876098700" sldId="393"/>
        </pc:sldMkLst>
      </pc:sldChg>
      <pc:sldChg chg="modNotesTx">
        <pc:chgData name="Haberl Gerd" userId="79d3369b-bf96-4398-99a5-4eff1a30dd2c" providerId="ADAL" clId="{0C184095-0E7E-4735-B3B8-29C7108D5840}" dt="2025-05-08T06:17:30.282" v="3" actId="6549"/>
        <pc:sldMkLst>
          <pc:docMk/>
          <pc:sldMk cId="3502974409" sldId="394"/>
        </pc:sldMkLst>
      </pc:sldChg>
      <pc:sldChg chg="modNotesTx">
        <pc:chgData name="Haberl Gerd" userId="79d3369b-bf96-4398-99a5-4eff1a30dd2c" providerId="ADAL" clId="{0C184095-0E7E-4735-B3B8-29C7108D5840}" dt="2025-05-08T06:17:35.476" v="4" actId="6549"/>
        <pc:sldMkLst>
          <pc:docMk/>
          <pc:sldMk cId="3868550358" sldId="396"/>
        </pc:sldMkLst>
      </pc:sldChg>
      <pc:sldChg chg="modNotesTx">
        <pc:chgData name="Haberl Gerd" userId="79d3369b-bf96-4398-99a5-4eff1a30dd2c" providerId="ADAL" clId="{0C184095-0E7E-4735-B3B8-29C7108D5840}" dt="2025-05-08T06:17:52.860" v="7" actId="6549"/>
        <pc:sldMkLst>
          <pc:docMk/>
          <pc:sldMk cId="3308050094" sldId="39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247D7C-EF60-4F30-8A66-9E94EE149B57}" type="datetimeFigureOut">
              <a:rPr lang="de-DE"/>
              <a:t>08.05.2025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E45AEE-9226-4C44-9812-C4525AFA86BC}" type="slidenum">
              <a:rPr lang="de-DE"/>
              <a:t>‹Nr.›</a:t>
            </a:fld>
            <a:endParaRPr lang="de-DE"/>
          </a:p>
        </p:txBody>
      </p:sp>
    </p:spTree>
    <p:extLst>
      <p:ext uri="{BB962C8B-B14F-4D97-AF65-F5344CB8AC3E}">
        <p14:creationId xmlns:p14="http://schemas.microsoft.com/office/powerpoint/2010/main" val="1689757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a:t>
            </a:fld>
            <a:endParaRPr lang="de-DE"/>
          </a:p>
        </p:txBody>
      </p:sp>
    </p:spTree>
    <p:extLst>
      <p:ext uri="{BB962C8B-B14F-4D97-AF65-F5344CB8AC3E}">
        <p14:creationId xmlns:p14="http://schemas.microsoft.com/office/powerpoint/2010/main" val="2120632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10</a:t>
            </a:fld>
            <a:endParaRPr lang="de-DE"/>
          </a:p>
        </p:txBody>
      </p:sp>
    </p:spTree>
    <p:extLst>
      <p:ext uri="{BB962C8B-B14F-4D97-AF65-F5344CB8AC3E}">
        <p14:creationId xmlns:p14="http://schemas.microsoft.com/office/powerpoint/2010/main" val="1039266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2</a:t>
            </a:fld>
            <a:endParaRPr lang="de-DE"/>
          </a:p>
        </p:txBody>
      </p:sp>
    </p:spTree>
    <p:extLst>
      <p:ext uri="{BB962C8B-B14F-4D97-AF65-F5344CB8AC3E}">
        <p14:creationId xmlns:p14="http://schemas.microsoft.com/office/powerpoint/2010/main" val="2008532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3</a:t>
            </a:fld>
            <a:endParaRPr lang="de-DE"/>
          </a:p>
        </p:txBody>
      </p:sp>
    </p:spTree>
    <p:extLst>
      <p:ext uri="{BB962C8B-B14F-4D97-AF65-F5344CB8AC3E}">
        <p14:creationId xmlns:p14="http://schemas.microsoft.com/office/powerpoint/2010/main" val="969383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sz="1000" dirty="0"/>
              <a:t>. </a:t>
            </a:r>
          </a:p>
        </p:txBody>
      </p:sp>
      <p:sp>
        <p:nvSpPr>
          <p:cNvPr id="4" name="Foliennummernplatzhalter 3"/>
          <p:cNvSpPr>
            <a:spLocks noGrp="1"/>
          </p:cNvSpPr>
          <p:nvPr>
            <p:ph type="sldNum" sz="quarter" idx="5"/>
          </p:nvPr>
        </p:nvSpPr>
        <p:spPr/>
        <p:txBody>
          <a:bodyPr/>
          <a:lstStyle/>
          <a:p>
            <a:fld id="{E7E45AEE-9226-4C44-9812-C4525AFA86BC}" type="slidenum">
              <a:rPr lang="de-DE" smtClean="0"/>
              <a:t>4</a:t>
            </a:fld>
            <a:endParaRPr lang="de-DE"/>
          </a:p>
        </p:txBody>
      </p:sp>
    </p:spTree>
    <p:extLst>
      <p:ext uri="{BB962C8B-B14F-4D97-AF65-F5344CB8AC3E}">
        <p14:creationId xmlns:p14="http://schemas.microsoft.com/office/powerpoint/2010/main" val="2470964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5</a:t>
            </a:fld>
            <a:endParaRPr lang="de-DE"/>
          </a:p>
        </p:txBody>
      </p:sp>
    </p:spTree>
    <p:extLst>
      <p:ext uri="{BB962C8B-B14F-4D97-AF65-F5344CB8AC3E}">
        <p14:creationId xmlns:p14="http://schemas.microsoft.com/office/powerpoint/2010/main" val="1840825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6</a:t>
            </a:fld>
            <a:endParaRPr lang="de-DE"/>
          </a:p>
        </p:txBody>
      </p:sp>
    </p:spTree>
    <p:extLst>
      <p:ext uri="{BB962C8B-B14F-4D97-AF65-F5344CB8AC3E}">
        <p14:creationId xmlns:p14="http://schemas.microsoft.com/office/powerpoint/2010/main" val="3710027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sym typeface="Wingdings" panose="05000000000000000000" pitchFamily="2" charset="2"/>
            </a:endParaRPr>
          </a:p>
        </p:txBody>
      </p:sp>
      <p:sp>
        <p:nvSpPr>
          <p:cNvPr id="4" name="Foliennummernplatzhalter 3"/>
          <p:cNvSpPr>
            <a:spLocks noGrp="1"/>
          </p:cNvSpPr>
          <p:nvPr>
            <p:ph type="sldNum" sz="quarter" idx="5"/>
          </p:nvPr>
        </p:nvSpPr>
        <p:spPr/>
        <p:txBody>
          <a:bodyPr/>
          <a:lstStyle/>
          <a:p>
            <a:fld id="{E7E45AEE-9226-4C44-9812-C4525AFA86BC}" type="slidenum">
              <a:rPr lang="de-DE" smtClean="0"/>
              <a:t>7</a:t>
            </a:fld>
            <a:endParaRPr lang="de-DE"/>
          </a:p>
        </p:txBody>
      </p:sp>
    </p:spTree>
    <p:extLst>
      <p:ext uri="{BB962C8B-B14F-4D97-AF65-F5344CB8AC3E}">
        <p14:creationId xmlns:p14="http://schemas.microsoft.com/office/powerpoint/2010/main" val="793065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8600" indent="-228600">
              <a:buFont typeface="+mj-lt"/>
              <a:buAutoNum type="arabicPeriod"/>
            </a:pPr>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8</a:t>
            </a:fld>
            <a:endParaRPr lang="de-DE"/>
          </a:p>
        </p:txBody>
      </p:sp>
    </p:spTree>
    <p:extLst>
      <p:ext uri="{BB962C8B-B14F-4D97-AF65-F5344CB8AC3E}">
        <p14:creationId xmlns:p14="http://schemas.microsoft.com/office/powerpoint/2010/main" val="4100125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8FB76B-B707-F1F8-14E9-8F7B89E1093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7857BFAB-D29B-A569-B411-1671A1AF380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60F6F34-4AA4-BE45-4B54-856D9AE77369}"/>
              </a:ext>
            </a:extLst>
          </p:cNvPr>
          <p:cNvSpPr>
            <a:spLocks noGrp="1"/>
          </p:cNvSpPr>
          <p:nvPr>
            <p:ph type="body" idx="1"/>
          </p:nvPr>
        </p:nvSpPr>
        <p:spPr/>
        <p:txBody>
          <a:bodyPr/>
          <a:lstStyle/>
          <a:p>
            <a:endParaRPr lang="de-AT" sz="1000" dirty="0"/>
          </a:p>
        </p:txBody>
      </p:sp>
      <p:sp>
        <p:nvSpPr>
          <p:cNvPr id="4" name="Foliennummernplatzhalter 3">
            <a:extLst>
              <a:ext uri="{FF2B5EF4-FFF2-40B4-BE49-F238E27FC236}">
                <a16:creationId xmlns:a16="http://schemas.microsoft.com/office/drawing/2014/main" id="{7AEED90E-F7C7-2E2E-3A60-1FC5CD84003B}"/>
              </a:ext>
            </a:extLst>
          </p:cNvPr>
          <p:cNvSpPr>
            <a:spLocks noGrp="1"/>
          </p:cNvSpPr>
          <p:nvPr>
            <p:ph type="sldNum" sz="quarter" idx="5"/>
          </p:nvPr>
        </p:nvSpPr>
        <p:spPr/>
        <p:txBody>
          <a:bodyPr/>
          <a:lstStyle/>
          <a:p>
            <a:fld id="{E7E45AEE-9226-4C44-9812-C4525AFA86BC}" type="slidenum">
              <a:rPr lang="de-DE" smtClean="0"/>
              <a:t>9</a:t>
            </a:fld>
            <a:endParaRPr lang="de-DE"/>
          </a:p>
        </p:txBody>
      </p:sp>
    </p:spTree>
    <p:extLst>
      <p:ext uri="{BB962C8B-B14F-4D97-AF65-F5344CB8AC3E}">
        <p14:creationId xmlns:p14="http://schemas.microsoft.com/office/powerpoint/2010/main" val="16745195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pic>
        <p:nvPicPr>
          <p:cNvPr id="7" name="Bild 6" descr="phk_wasserzeichen_RGB.jpg">
            <a:extLst>
              <a:ext uri="{FF2B5EF4-FFF2-40B4-BE49-F238E27FC236}">
                <a16:creationId xmlns:a16="http://schemas.microsoft.com/office/drawing/2014/main" id="{DC52A977-ADF7-415D-A9CA-C438AB93E94B}"/>
              </a:ext>
            </a:extLst>
          </p:cNvPr>
          <p:cNvPicPr>
            <a:picLocks noChangeAspect="1"/>
          </p:cNvPicPr>
          <p:nvPr userDrawn="1"/>
        </p:nvPicPr>
        <p:blipFill rotWithShape="1">
          <a:blip r:embed="rId2">
            <a:clrChange>
              <a:clrFrom>
                <a:srgbClr val="FEFBFC"/>
              </a:clrFrom>
              <a:clrTo>
                <a:srgbClr val="FEFBFC">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t="27881" r="35733"/>
          <a:stretch/>
        </p:blipFill>
        <p:spPr>
          <a:xfrm>
            <a:off x="6772739" y="14990"/>
            <a:ext cx="5396885" cy="6060840"/>
          </a:xfrm>
          <a:prstGeom prst="rect">
            <a:avLst/>
          </a:prstGeom>
        </p:spPr>
      </p:pic>
      <p:sp>
        <p:nvSpPr>
          <p:cNvPr id="8" name="Rechteck 7">
            <a:extLst>
              <a:ext uri="{FF2B5EF4-FFF2-40B4-BE49-F238E27FC236}">
                <a16:creationId xmlns:a16="http://schemas.microsoft.com/office/drawing/2014/main" id="{756B0DB6-F8C0-413D-B57C-06454D234F83}"/>
              </a:ext>
            </a:extLst>
          </p:cNvPr>
          <p:cNvSpPr/>
          <p:nvPr userDrawn="1"/>
        </p:nvSpPr>
        <p:spPr>
          <a:xfrm>
            <a:off x="0" y="0"/>
            <a:ext cx="12192000" cy="627435"/>
          </a:xfrm>
          <a:prstGeom prst="rect">
            <a:avLst/>
          </a:prstGeom>
          <a:solidFill>
            <a:srgbClr val="B700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1400" dirty="0"/>
              <a:t>  </a:t>
            </a:r>
            <a:endParaRPr lang="de-DE" sz="1400" dirty="0"/>
          </a:p>
        </p:txBody>
      </p:sp>
      <p:cxnSp>
        <p:nvCxnSpPr>
          <p:cNvPr id="9" name="Gerade Verbindung 17">
            <a:extLst>
              <a:ext uri="{FF2B5EF4-FFF2-40B4-BE49-F238E27FC236}">
                <a16:creationId xmlns:a16="http://schemas.microsoft.com/office/drawing/2014/main" id="{91211CDA-4CB3-415D-A155-CB89BB76A7BA}"/>
              </a:ext>
            </a:extLst>
          </p:cNvPr>
          <p:cNvCxnSpPr/>
          <p:nvPr userDrawn="1"/>
        </p:nvCxnSpPr>
        <p:spPr>
          <a:xfrm>
            <a:off x="0" y="6492193"/>
            <a:ext cx="12192000" cy="0"/>
          </a:xfrm>
          <a:prstGeom prst="line">
            <a:avLst/>
          </a:prstGeom>
          <a:ln w="3175" cmpd="sng">
            <a:solidFill>
              <a:srgbClr val="B30838"/>
            </a:solidFill>
          </a:ln>
        </p:spPr>
        <p:style>
          <a:lnRef idx="2">
            <a:schemeClr val="accent1"/>
          </a:lnRef>
          <a:fillRef idx="0">
            <a:schemeClr val="accent1"/>
          </a:fillRef>
          <a:effectRef idx="1">
            <a:schemeClr val="accent1"/>
          </a:effectRef>
          <a:fontRef idx="minor">
            <a:schemeClr val="tx1"/>
          </a:fontRef>
        </p:style>
      </p:cxnSp>
      <p:sp>
        <p:nvSpPr>
          <p:cNvPr id="10" name="Textfeld 9">
            <a:extLst>
              <a:ext uri="{FF2B5EF4-FFF2-40B4-BE49-F238E27FC236}">
                <a16:creationId xmlns:a16="http://schemas.microsoft.com/office/drawing/2014/main" id="{CBC4E037-9C89-4BF0-AA83-6E801015BB28}"/>
              </a:ext>
            </a:extLst>
          </p:cNvPr>
          <p:cNvSpPr txBox="1"/>
          <p:nvPr userDrawn="1"/>
        </p:nvSpPr>
        <p:spPr>
          <a:xfrm>
            <a:off x="526732" y="6542992"/>
            <a:ext cx="11171781" cy="230832"/>
          </a:xfrm>
          <a:prstGeom prst="rect">
            <a:avLst/>
          </a:prstGeom>
          <a:noFill/>
        </p:spPr>
        <p:txBody>
          <a:bodyPr wrap="square" rtlCol="0" anchor="ctr">
            <a:spAutoFit/>
          </a:bodyPr>
          <a:lstStyle/>
          <a:p>
            <a:pPr algn="r"/>
            <a:r>
              <a:rPr lang="de-DE" sz="900" dirty="0">
                <a:solidFill>
                  <a:schemeClr val="bg1">
                    <a:lumMod val="75000"/>
                  </a:schemeClr>
                </a:solidFill>
                <a:latin typeface="Calibri" panose="020F0502020204030204" pitchFamily="34" charset="0"/>
                <a:cs typeface="Roboto Light"/>
              </a:rPr>
              <a:t>b</a:t>
            </a:r>
            <a:r>
              <a:rPr lang="de-DE" sz="900" b="0" i="0" dirty="0">
                <a:solidFill>
                  <a:schemeClr val="bg1">
                    <a:lumMod val="75000"/>
                  </a:schemeClr>
                </a:solidFill>
                <a:latin typeface="Calibri" panose="020F0502020204030204" pitchFamily="34" charset="0"/>
                <a:cs typeface="Roboto Light"/>
              </a:rPr>
              <a:t>irgit.albaner@ph-kaernten.ac.at | peter.harrich@ph-kaernten.ac.at, Dezember 2019</a:t>
            </a:r>
          </a:p>
        </p:txBody>
      </p:sp>
      <p:sp>
        <p:nvSpPr>
          <p:cNvPr id="12" name="Titel 11">
            <a:extLst>
              <a:ext uri="{FF2B5EF4-FFF2-40B4-BE49-F238E27FC236}">
                <a16:creationId xmlns:a16="http://schemas.microsoft.com/office/drawing/2014/main" id="{BB2F9445-68C5-4DB1-88A3-3955BE9DB970}"/>
              </a:ext>
            </a:extLst>
          </p:cNvPr>
          <p:cNvSpPr>
            <a:spLocks noGrp="1"/>
          </p:cNvSpPr>
          <p:nvPr>
            <p:ph type="title" hasCustomPrompt="1"/>
          </p:nvPr>
        </p:nvSpPr>
        <p:spPr>
          <a:xfrm>
            <a:off x="22377" y="14990"/>
            <a:ext cx="12147248" cy="433060"/>
          </a:xfrm>
        </p:spPr>
        <p:txBody>
          <a:bodyPr>
            <a:normAutofit/>
          </a:bodyPr>
          <a:lstStyle>
            <a:lvl1pPr>
              <a:defRPr sz="1600" b="1">
                <a:solidFill>
                  <a:schemeClr val="bg1"/>
                </a:solidFill>
                <a:latin typeface="+mn-lt"/>
              </a:defRPr>
            </a:lvl1pPr>
          </a:lstStyle>
          <a:p>
            <a:r>
              <a:rPr lang="de-DE" dirty="0"/>
              <a:t>Titel der Präsentation</a:t>
            </a:r>
            <a:endParaRPr lang="de-AT" dirty="0"/>
          </a:p>
        </p:txBody>
      </p:sp>
      <p:sp>
        <p:nvSpPr>
          <p:cNvPr id="3" name="Inhaltsplatzhalter 2">
            <a:extLst>
              <a:ext uri="{FF2B5EF4-FFF2-40B4-BE49-F238E27FC236}">
                <a16:creationId xmlns:a16="http://schemas.microsoft.com/office/drawing/2014/main" id="{EE08960C-4566-44E2-8655-5EE5A5B535C4}"/>
              </a:ext>
            </a:extLst>
          </p:cNvPr>
          <p:cNvSpPr>
            <a:spLocks noGrp="1"/>
          </p:cNvSpPr>
          <p:nvPr>
            <p:ph idx="1"/>
          </p:nvPr>
        </p:nvSpPr>
        <p:spPr>
          <a:xfrm>
            <a:off x="838200" y="728569"/>
            <a:ext cx="10515600" cy="5448394"/>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699592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4E89BE-C033-4668-A44C-20F75B32CEC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5F7E75B-D309-42CE-A45D-AA61D4D230A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1CE9A7D-7A1E-4C18-B5C7-DD4C24DA8B4F}"/>
              </a:ext>
            </a:extLst>
          </p:cNvPr>
          <p:cNvSpPr>
            <a:spLocks noGrp="1"/>
          </p:cNvSpPr>
          <p:nvPr>
            <p:ph type="dt" sz="half" idx="10"/>
          </p:nvPr>
        </p:nvSpPr>
        <p:spPr/>
        <p:txBody>
          <a:bodyPr/>
          <a:lstStyle/>
          <a:p>
            <a:fld id="{ECCCD9C6-C854-4A17-B1BE-C7DCC0663637}" type="datetimeFigureOut">
              <a:rPr lang="de-DE" smtClean="0"/>
              <a:t>08.05.2025</a:t>
            </a:fld>
            <a:endParaRPr lang="de-DE"/>
          </a:p>
        </p:txBody>
      </p:sp>
      <p:sp>
        <p:nvSpPr>
          <p:cNvPr id="5" name="Fußzeilenplatzhalter 4">
            <a:extLst>
              <a:ext uri="{FF2B5EF4-FFF2-40B4-BE49-F238E27FC236}">
                <a16:creationId xmlns:a16="http://schemas.microsoft.com/office/drawing/2014/main" id="{C96C678C-E53F-4CFC-8A8D-5CDD570DAA1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68043A2-9CE6-4E85-B730-CE081BA21AE9}"/>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3917541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5C09E03-0254-4990-A396-67967191298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BC273BF-8998-40BA-99D9-8F8D06E6E76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F61F48B-254E-43EA-8DB1-99269F4C4A4E}"/>
              </a:ext>
            </a:extLst>
          </p:cNvPr>
          <p:cNvSpPr>
            <a:spLocks noGrp="1"/>
          </p:cNvSpPr>
          <p:nvPr>
            <p:ph type="dt" sz="half" idx="10"/>
          </p:nvPr>
        </p:nvSpPr>
        <p:spPr/>
        <p:txBody>
          <a:bodyPr/>
          <a:lstStyle/>
          <a:p>
            <a:fld id="{ECCCD9C6-C854-4A17-B1BE-C7DCC0663637}" type="datetimeFigureOut">
              <a:rPr lang="de-DE" smtClean="0"/>
              <a:t>08.05.2025</a:t>
            </a:fld>
            <a:endParaRPr lang="de-DE"/>
          </a:p>
        </p:txBody>
      </p:sp>
      <p:sp>
        <p:nvSpPr>
          <p:cNvPr id="5" name="Fußzeilenplatzhalter 4">
            <a:extLst>
              <a:ext uri="{FF2B5EF4-FFF2-40B4-BE49-F238E27FC236}">
                <a16:creationId xmlns:a16="http://schemas.microsoft.com/office/drawing/2014/main" id="{3C23E791-DB33-49F1-947C-CBF0DA09AC2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7D657A7-CBA6-4B68-B441-07642ADFF5A2}"/>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87797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265702-BED2-4777-B5D9-28EDC319C1C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66B13CDE-7506-4A3D-BCFB-B222EF4B9F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2FCDC613-3609-4417-B017-3F2193E156F4}"/>
              </a:ext>
            </a:extLst>
          </p:cNvPr>
          <p:cNvSpPr>
            <a:spLocks noGrp="1"/>
          </p:cNvSpPr>
          <p:nvPr>
            <p:ph type="dt" sz="half" idx="10"/>
          </p:nvPr>
        </p:nvSpPr>
        <p:spPr/>
        <p:txBody>
          <a:bodyPr/>
          <a:lstStyle/>
          <a:p>
            <a:fld id="{ECCCD9C6-C854-4A17-B1BE-C7DCC0663637}" type="datetimeFigureOut">
              <a:rPr lang="de-DE" smtClean="0"/>
              <a:t>08.05.2025</a:t>
            </a:fld>
            <a:endParaRPr lang="de-DE"/>
          </a:p>
        </p:txBody>
      </p:sp>
      <p:sp>
        <p:nvSpPr>
          <p:cNvPr id="5" name="Fußzeilenplatzhalter 4">
            <a:extLst>
              <a:ext uri="{FF2B5EF4-FFF2-40B4-BE49-F238E27FC236}">
                <a16:creationId xmlns:a16="http://schemas.microsoft.com/office/drawing/2014/main" id="{F6E542F8-3FE8-4565-B6FF-2B570E2A90B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A8A7C10-B5A6-4A4C-A517-3B237C29D479}"/>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307151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DFBD4D-A11C-4813-BA12-E187D1572CC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AD1A3190-18C5-4325-83BC-4E552DB8E4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F0F7F63-7C3F-4841-A8F6-89DED3029AF9}"/>
              </a:ext>
            </a:extLst>
          </p:cNvPr>
          <p:cNvSpPr>
            <a:spLocks noGrp="1"/>
          </p:cNvSpPr>
          <p:nvPr>
            <p:ph type="dt" sz="half" idx="10"/>
          </p:nvPr>
        </p:nvSpPr>
        <p:spPr/>
        <p:txBody>
          <a:bodyPr/>
          <a:lstStyle/>
          <a:p>
            <a:fld id="{ECCCD9C6-C854-4A17-B1BE-C7DCC0663637}" type="datetimeFigureOut">
              <a:rPr lang="de-DE" smtClean="0"/>
              <a:t>08.05.2025</a:t>
            </a:fld>
            <a:endParaRPr lang="de-DE"/>
          </a:p>
        </p:txBody>
      </p:sp>
      <p:sp>
        <p:nvSpPr>
          <p:cNvPr id="5" name="Fußzeilenplatzhalter 4">
            <a:extLst>
              <a:ext uri="{FF2B5EF4-FFF2-40B4-BE49-F238E27FC236}">
                <a16:creationId xmlns:a16="http://schemas.microsoft.com/office/drawing/2014/main" id="{1437F4D4-AB86-4BF7-AF12-0180EA91EFF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AECDF4C-3BF2-4090-A359-DF90196EC8C6}"/>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2917455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C4DCA7-0C04-4F87-B754-C284C414C58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9F79A4C-EA41-474E-9516-53E84165A9F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3F2E0F1-448E-4175-8D78-4228A23B92E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2EDC850-4B28-4673-8B19-7642DD4AB4C9}"/>
              </a:ext>
            </a:extLst>
          </p:cNvPr>
          <p:cNvSpPr>
            <a:spLocks noGrp="1"/>
          </p:cNvSpPr>
          <p:nvPr>
            <p:ph type="dt" sz="half" idx="10"/>
          </p:nvPr>
        </p:nvSpPr>
        <p:spPr/>
        <p:txBody>
          <a:bodyPr/>
          <a:lstStyle/>
          <a:p>
            <a:fld id="{ECCCD9C6-C854-4A17-B1BE-C7DCC0663637}" type="datetimeFigureOut">
              <a:rPr lang="de-DE" smtClean="0"/>
              <a:t>08.05.2025</a:t>
            </a:fld>
            <a:endParaRPr lang="de-DE"/>
          </a:p>
        </p:txBody>
      </p:sp>
      <p:sp>
        <p:nvSpPr>
          <p:cNvPr id="6" name="Fußzeilenplatzhalter 5">
            <a:extLst>
              <a:ext uri="{FF2B5EF4-FFF2-40B4-BE49-F238E27FC236}">
                <a16:creationId xmlns:a16="http://schemas.microsoft.com/office/drawing/2014/main" id="{E6D1E843-156C-4F9C-9288-221307BCC11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FFEDF0C-8CDC-45BD-AF26-FACE308D6B15}"/>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2725887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707A0B-9F5D-4571-98A9-7AA6760B982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0967B55-8AFD-45D2-82FA-EF08D0514E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971F87D-276C-4591-9A8C-707E7E0B6B3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867BBF3-661B-4114-88D4-7B54C19BF6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867DBD2-5A0B-49BA-8F70-1892D41A8496}"/>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C436F09-86A2-4332-AD1C-1E9B53671E22}"/>
              </a:ext>
            </a:extLst>
          </p:cNvPr>
          <p:cNvSpPr>
            <a:spLocks noGrp="1"/>
          </p:cNvSpPr>
          <p:nvPr>
            <p:ph type="dt" sz="half" idx="10"/>
          </p:nvPr>
        </p:nvSpPr>
        <p:spPr/>
        <p:txBody>
          <a:bodyPr/>
          <a:lstStyle/>
          <a:p>
            <a:fld id="{ECCCD9C6-C854-4A17-B1BE-C7DCC0663637}" type="datetimeFigureOut">
              <a:rPr lang="de-DE" smtClean="0"/>
              <a:t>08.05.2025</a:t>
            </a:fld>
            <a:endParaRPr lang="de-DE"/>
          </a:p>
        </p:txBody>
      </p:sp>
      <p:sp>
        <p:nvSpPr>
          <p:cNvPr id="8" name="Fußzeilenplatzhalter 7">
            <a:extLst>
              <a:ext uri="{FF2B5EF4-FFF2-40B4-BE49-F238E27FC236}">
                <a16:creationId xmlns:a16="http://schemas.microsoft.com/office/drawing/2014/main" id="{380C8070-1F49-416F-957E-CF90A296FD0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BA122D79-3FA8-4C38-9FD8-8D727E4B111B}"/>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3225832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763F24-56D2-4A27-9CFF-B3CDE2A24F44}"/>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CBECDA6-1642-44B7-997E-E50B2CC4B0CB}"/>
              </a:ext>
            </a:extLst>
          </p:cNvPr>
          <p:cNvSpPr>
            <a:spLocks noGrp="1"/>
          </p:cNvSpPr>
          <p:nvPr>
            <p:ph type="dt" sz="half" idx="10"/>
          </p:nvPr>
        </p:nvSpPr>
        <p:spPr/>
        <p:txBody>
          <a:bodyPr/>
          <a:lstStyle/>
          <a:p>
            <a:fld id="{ECCCD9C6-C854-4A17-B1BE-C7DCC0663637}" type="datetimeFigureOut">
              <a:rPr lang="de-DE" smtClean="0"/>
              <a:t>08.05.2025</a:t>
            </a:fld>
            <a:endParaRPr lang="de-DE"/>
          </a:p>
        </p:txBody>
      </p:sp>
      <p:sp>
        <p:nvSpPr>
          <p:cNvPr id="4" name="Fußzeilenplatzhalter 3">
            <a:extLst>
              <a:ext uri="{FF2B5EF4-FFF2-40B4-BE49-F238E27FC236}">
                <a16:creationId xmlns:a16="http://schemas.microsoft.com/office/drawing/2014/main" id="{A6B7E6B5-EAC7-47FC-8691-F5AAF076DE0C}"/>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9B689295-5BBB-4403-96FB-8A19E3A028EF}"/>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67196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1BEA08E-FB3B-498A-A8F7-17F99FEC54FB}"/>
              </a:ext>
            </a:extLst>
          </p:cNvPr>
          <p:cNvSpPr>
            <a:spLocks noGrp="1"/>
          </p:cNvSpPr>
          <p:nvPr>
            <p:ph type="dt" sz="half" idx="10"/>
          </p:nvPr>
        </p:nvSpPr>
        <p:spPr/>
        <p:txBody>
          <a:bodyPr/>
          <a:lstStyle/>
          <a:p>
            <a:fld id="{ECCCD9C6-C854-4A17-B1BE-C7DCC0663637}" type="datetimeFigureOut">
              <a:rPr lang="de-DE" smtClean="0"/>
              <a:t>08.05.2025</a:t>
            </a:fld>
            <a:endParaRPr lang="de-DE"/>
          </a:p>
        </p:txBody>
      </p:sp>
      <p:sp>
        <p:nvSpPr>
          <p:cNvPr id="3" name="Fußzeilenplatzhalter 2">
            <a:extLst>
              <a:ext uri="{FF2B5EF4-FFF2-40B4-BE49-F238E27FC236}">
                <a16:creationId xmlns:a16="http://schemas.microsoft.com/office/drawing/2014/main" id="{6FE53585-62BD-40A2-8774-531C7B80B207}"/>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5EE3AE76-C013-4EF3-BB4A-45B5A5F554D9}"/>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2425018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40EBCF-FE3E-4F0E-B305-FA5B1D4F0FB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6E71CBB-E540-4BCE-A62A-B81305A150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B52DBAB-D061-48DD-BB2F-755A90FEE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0655B70-3619-4D8A-9703-17BB2AC2F623}"/>
              </a:ext>
            </a:extLst>
          </p:cNvPr>
          <p:cNvSpPr>
            <a:spLocks noGrp="1"/>
          </p:cNvSpPr>
          <p:nvPr>
            <p:ph type="dt" sz="half" idx="10"/>
          </p:nvPr>
        </p:nvSpPr>
        <p:spPr/>
        <p:txBody>
          <a:bodyPr/>
          <a:lstStyle/>
          <a:p>
            <a:fld id="{ECCCD9C6-C854-4A17-B1BE-C7DCC0663637}" type="datetimeFigureOut">
              <a:rPr lang="de-DE" smtClean="0"/>
              <a:t>08.05.2025</a:t>
            </a:fld>
            <a:endParaRPr lang="de-DE"/>
          </a:p>
        </p:txBody>
      </p:sp>
      <p:sp>
        <p:nvSpPr>
          <p:cNvPr id="6" name="Fußzeilenplatzhalter 5">
            <a:extLst>
              <a:ext uri="{FF2B5EF4-FFF2-40B4-BE49-F238E27FC236}">
                <a16:creationId xmlns:a16="http://schemas.microsoft.com/office/drawing/2014/main" id="{4D09B1DC-9719-40D0-996B-F6107EC307B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7985215-E640-45AD-A794-B2CC1E4AEE66}"/>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3223376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B1CFB1-595F-4D4E-9C17-9DBA67F0D28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7676199-DD03-4AF8-AB6A-B9261D0920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4C5C92C-4617-4723-8CE5-CAE6116283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0862122-C523-4C34-94B8-49AC99C59F4A}"/>
              </a:ext>
            </a:extLst>
          </p:cNvPr>
          <p:cNvSpPr>
            <a:spLocks noGrp="1"/>
          </p:cNvSpPr>
          <p:nvPr>
            <p:ph type="dt" sz="half" idx="10"/>
          </p:nvPr>
        </p:nvSpPr>
        <p:spPr/>
        <p:txBody>
          <a:bodyPr/>
          <a:lstStyle/>
          <a:p>
            <a:fld id="{ECCCD9C6-C854-4A17-B1BE-C7DCC0663637}" type="datetimeFigureOut">
              <a:rPr lang="de-DE" smtClean="0"/>
              <a:t>08.05.2025</a:t>
            </a:fld>
            <a:endParaRPr lang="de-DE"/>
          </a:p>
        </p:txBody>
      </p:sp>
      <p:sp>
        <p:nvSpPr>
          <p:cNvPr id="6" name="Fußzeilenplatzhalter 5">
            <a:extLst>
              <a:ext uri="{FF2B5EF4-FFF2-40B4-BE49-F238E27FC236}">
                <a16:creationId xmlns:a16="http://schemas.microsoft.com/office/drawing/2014/main" id="{9A619A30-609D-463F-953A-6D4E801A37F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54B7614-2CE2-422C-BDFB-06F6E4CEBF01}"/>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628386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C62FD99-E0C3-47E3-A4B1-E3CB877B30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36681696-C5C3-4702-BAEF-D53F31BE99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D1C3B9-FBDA-4505-8356-CE1F44BD39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CD9C6-C854-4A17-B1BE-C7DCC0663637}" type="datetimeFigureOut">
              <a:rPr lang="de-DE" smtClean="0"/>
              <a:t>08.05.2025</a:t>
            </a:fld>
            <a:endParaRPr lang="de-DE"/>
          </a:p>
        </p:txBody>
      </p:sp>
      <p:sp>
        <p:nvSpPr>
          <p:cNvPr id="5" name="Fußzeilenplatzhalter 4">
            <a:extLst>
              <a:ext uri="{FF2B5EF4-FFF2-40B4-BE49-F238E27FC236}">
                <a16:creationId xmlns:a16="http://schemas.microsoft.com/office/drawing/2014/main" id="{E1C58A56-B923-4CB7-9807-898632965D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8F87A7-B738-44E9-A151-B0714955AC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D2571-4F78-4F60-A6CD-20042DF09B6F}" type="slidenum">
              <a:rPr lang="de-DE" smtClean="0"/>
              <a:t>‹Nr.›</a:t>
            </a:fld>
            <a:endParaRPr lang="de-DE"/>
          </a:p>
        </p:txBody>
      </p:sp>
    </p:spTree>
    <p:extLst>
      <p:ext uri="{BB962C8B-B14F-4D97-AF65-F5344CB8AC3E}">
        <p14:creationId xmlns:p14="http://schemas.microsoft.com/office/powerpoint/2010/main" val="753916037"/>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ldk.aau.at/pages/hom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8AC493D-8A1E-4646-A26B-D108FE6E90B5}"/>
              </a:ext>
            </a:extLst>
          </p:cNvPr>
          <p:cNvSpPr/>
          <p:nvPr/>
        </p:nvSpPr>
        <p:spPr>
          <a:xfrm>
            <a:off x="0" y="-60533"/>
            <a:ext cx="12192000" cy="4983061"/>
          </a:xfrm>
          <a:prstGeom prst="rect">
            <a:avLst/>
          </a:prstGeom>
          <a:solidFill>
            <a:srgbClr val="B700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a:extLst>
              <a:ext uri="{FF2B5EF4-FFF2-40B4-BE49-F238E27FC236}">
                <a16:creationId xmlns:a16="http://schemas.microsoft.com/office/drawing/2014/main" id="{38D0723F-6C34-4885-B2A1-58216CDE83F5}"/>
              </a:ext>
            </a:extLst>
          </p:cNvPr>
          <p:cNvSpPr/>
          <p:nvPr/>
        </p:nvSpPr>
        <p:spPr>
          <a:xfrm>
            <a:off x="9176978" y="4473345"/>
            <a:ext cx="1939914" cy="193991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FF2E3209-3079-4371-8A60-AB6ED729F046}"/>
              </a:ext>
            </a:extLst>
          </p:cNvPr>
          <p:cNvSpPr txBox="1"/>
          <p:nvPr/>
        </p:nvSpPr>
        <p:spPr>
          <a:xfrm>
            <a:off x="560956" y="405107"/>
            <a:ext cx="10931961" cy="5478423"/>
          </a:xfrm>
          <a:prstGeom prst="rect">
            <a:avLst/>
          </a:prstGeom>
          <a:noFill/>
        </p:spPr>
        <p:txBody>
          <a:bodyPr wrap="square" lIns="91440" tIns="45720" rIns="91440" bIns="45720" rtlCol="0" anchor="t">
            <a:spAutoFit/>
          </a:bodyPr>
          <a:lstStyle/>
          <a:p>
            <a:r>
              <a:rPr lang="de-AT" sz="4800" b="1" dirty="0">
                <a:solidFill>
                  <a:schemeClr val="bg1"/>
                </a:solidFill>
              </a:rPr>
              <a:t>Was ist guter Unterricht?</a:t>
            </a:r>
          </a:p>
          <a:p>
            <a:r>
              <a:rPr lang="de-AT" sz="2400" b="1" dirty="0">
                <a:solidFill>
                  <a:schemeClr val="bg1"/>
                </a:solidFill>
              </a:rPr>
              <a:t> 	Klassenführung und Unterrichtsqualität</a:t>
            </a:r>
          </a:p>
          <a:p>
            <a:endParaRPr lang="de-AT" sz="2400" b="1" dirty="0">
              <a:solidFill>
                <a:schemeClr val="bg1"/>
              </a:solidFill>
            </a:endParaRPr>
          </a:p>
          <a:p>
            <a:endParaRPr lang="de-AT" sz="800" b="1" dirty="0">
              <a:solidFill>
                <a:schemeClr val="bg1"/>
              </a:solidFill>
            </a:endParaRPr>
          </a:p>
          <a:p>
            <a:r>
              <a:rPr lang="de-AT" sz="2800" b="1" dirty="0">
                <a:solidFill>
                  <a:schemeClr val="bg1"/>
                </a:solidFill>
              </a:rPr>
              <a:t>LV 3 / 07. Mai 2025 (4UE)</a:t>
            </a:r>
            <a:endParaRPr lang="de-AT" sz="2800" b="1" dirty="0">
              <a:solidFill>
                <a:schemeClr val="bg1"/>
              </a:solidFill>
              <a:ea typeface="Calibri"/>
              <a:cs typeface="Calibri"/>
            </a:endParaRPr>
          </a:p>
          <a:p>
            <a:endParaRPr lang="de-AT" sz="4800" b="1" dirty="0">
              <a:solidFill>
                <a:schemeClr val="bg1"/>
              </a:solidFill>
            </a:endParaRPr>
          </a:p>
          <a:p>
            <a:endParaRPr lang="de-AT" sz="4800" b="1" dirty="0">
              <a:solidFill>
                <a:schemeClr val="bg1"/>
              </a:solidFill>
            </a:endParaRPr>
          </a:p>
          <a:p>
            <a:r>
              <a:rPr lang="de-AT" sz="3200" b="1" dirty="0">
                <a:solidFill>
                  <a:schemeClr val="bg1"/>
                </a:solidFill>
              </a:rPr>
              <a:t>Dr. Gerd Haberl, </a:t>
            </a:r>
            <a:r>
              <a:rPr lang="de-AT" sz="3200" b="1" dirty="0" err="1">
                <a:solidFill>
                  <a:schemeClr val="bg1"/>
                </a:solidFill>
              </a:rPr>
              <a:t>BEd</a:t>
            </a:r>
            <a:r>
              <a:rPr lang="de-AT" sz="3200" b="1" dirty="0">
                <a:solidFill>
                  <a:schemeClr val="bg1"/>
                </a:solidFill>
              </a:rPr>
              <a:t> MA</a:t>
            </a:r>
          </a:p>
          <a:p>
            <a:endParaRPr lang="de-AT" b="1" dirty="0">
              <a:solidFill>
                <a:schemeClr val="bg1"/>
              </a:solidFill>
            </a:endParaRPr>
          </a:p>
          <a:p>
            <a:endParaRPr lang="de-AT" b="1" dirty="0">
              <a:solidFill>
                <a:schemeClr val="bg1"/>
              </a:solidFill>
            </a:endParaRPr>
          </a:p>
          <a:p>
            <a:endParaRPr lang="de-AT" b="1" dirty="0">
              <a:solidFill>
                <a:schemeClr val="bg1"/>
              </a:solidFill>
            </a:endParaRPr>
          </a:p>
          <a:p>
            <a:endParaRPr lang="de-AT" sz="3600" b="1" dirty="0">
              <a:solidFill>
                <a:schemeClr val="bg1"/>
              </a:solidFill>
            </a:endParaRPr>
          </a:p>
        </p:txBody>
      </p:sp>
      <p:pic>
        <p:nvPicPr>
          <p:cNvPr id="7" name="Grafik 6" descr="Ein Bild, das Zeichnung enthält.&#10;&#10;Automatisch generierte Beschreibung">
            <a:extLst>
              <a:ext uri="{FF2B5EF4-FFF2-40B4-BE49-F238E27FC236}">
                <a16:creationId xmlns:a16="http://schemas.microsoft.com/office/drawing/2014/main" id="{56B53D34-128E-439C-8D52-855401FF193E}"/>
              </a:ext>
            </a:extLst>
          </p:cNvPr>
          <p:cNvPicPr>
            <a:picLocks noChangeAspect="1"/>
          </p:cNvPicPr>
          <p:nvPr/>
        </p:nvPicPr>
        <p:blipFill>
          <a:blip r:embed="rId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293872" y="4663422"/>
            <a:ext cx="1655791" cy="1654225"/>
          </a:xfrm>
          <a:prstGeom prst="rect">
            <a:avLst/>
          </a:prstGeom>
        </p:spPr>
      </p:pic>
      <p:sp>
        <p:nvSpPr>
          <p:cNvPr id="11" name="Textfeld 10">
            <a:extLst>
              <a:ext uri="{FF2B5EF4-FFF2-40B4-BE49-F238E27FC236}">
                <a16:creationId xmlns:a16="http://schemas.microsoft.com/office/drawing/2014/main" id="{637B0AC0-94A7-43AD-97BB-3CFC1E40F1BB}"/>
              </a:ext>
            </a:extLst>
          </p:cNvPr>
          <p:cNvSpPr txBox="1"/>
          <p:nvPr/>
        </p:nvSpPr>
        <p:spPr>
          <a:xfrm>
            <a:off x="560956" y="5491271"/>
            <a:ext cx="6887362" cy="830997"/>
          </a:xfrm>
          <a:prstGeom prst="rect">
            <a:avLst/>
          </a:prstGeom>
          <a:noFill/>
        </p:spPr>
        <p:txBody>
          <a:bodyPr wrap="square" rtlCol="0">
            <a:spAutoFit/>
          </a:bodyPr>
          <a:lstStyle/>
          <a:p>
            <a:r>
              <a:rPr lang="de-AT" sz="2400" dirty="0"/>
              <a:t>Pädagogische Hochschule Kärnten</a:t>
            </a:r>
          </a:p>
          <a:p>
            <a:r>
              <a:rPr lang="de-AT" sz="2400" dirty="0">
                <a:solidFill>
                  <a:schemeClr val="bg1">
                    <a:lumMod val="50000"/>
                  </a:schemeClr>
                </a:solidFill>
              </a:rPr>
              <a:t>Viktor Frankl Hochschule</a:t>
            </a:r>
            <a:endParaRPr lang="de-DE" sz="2400" dirty="0">
              <a:solidFill>
                <a:schemeClr val="bg1">
                  <a:lumMod val="50000"/>
                </a:schemeClr>
              </a:solidFill>
            </a:endParaRPr>
          </a:p>
        </p:txBody>
      </p:sp>
    </p:spTree>
    <p:extLst>
      <p:ext uri="{BB962C8B-B14F-4D97-AF65-F5344CB8AC3E}">
        <p14:creationId xmlns:p14="http://schemas.microsoft.com/office/powerpoint/2010/main" val="2812014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000" dirty="0"/>
              <a:t>Linzer Diagnosebogen </a:t>
            </a:r>
            <a:r>
              <a:rPr lang="de-AT" sz="4000"/>
              <a:t>der Klassenführung</a:t>
            </a:r>
            <a:endParaRPr lang="de-AT" sz="4000"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Inhaltsplatzhalter 5">
            <a:extLst>
              <a:ext uri="{FF2B5EF4-FFF2-40B4-BE49-F238E27FC236}">
                <a16:creationId xmlns:a16="http://schemas.microsoft.com/office/drawing/2014/main" id="{F863A84A-6AEE-B331-4A02-7CA4D7F1B244}"/>
              </a:ext>
            </a:extLst>
          </p:cNvPr>
          <p:cNvSpPr>
            <a:spLocks noGrp="1"/>
          </p:cNvSpPr>
          <p:nvPr>
            <p:ph idx="1"/>
          </p:nvPr>
        </p:nvSpPr>
        <p:spPr/>
        <p:txBody>
          <a:bodyPr/>
          <a:lstStyle/>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r>
              <a:rPr lang="de-AT" dirty="0"/>
              <a:t>			</a:t>
            </a:r>
            <a:r>
              <a:rPr lang="de-AT" dirty="0">
                <a:hlinkClick r:id="rId3"/>
              </a:rPr>
              <a:t>https://ldk.aau.at/pages/home</a:t>
            </a:r>
            <a:endParaRPr lang="de-AT" dirty="0"/>
          </a:p>
        </p:txBody>
      </p:sp>
    </p:spTree>
    <p:extLst>
      <p:ext uri="{BB962C8B-B14F-4D97-AF65-F5344CB8AC3E}">
        <p14:creationId xmlns:p14="http://schemas.microsoft.com/office/powerpoint/2010/main" val="1262302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Klassenführung</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endParaRPr lang="de-AT" dirty="0"/>
          </a:p>
          <a:p>
            <a:pPr marL="0" indent="0" algn="ctr">
              <a:buNone/>
            </a:pPr>
            <a:r>
              <a:rPr lang="de-AT" i="1" dirty="0"/>
              <a:t>„Die Klasse als soziale Gruppe ist eine Einheit höheren Grades, verhält sich als solche, will und muss als solche behandelt werden (Glöckel, 2000)“</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996760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000" dirty="0"/>
              <a:t>3 Ansätze der Klassenführung nach Mayr</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lnSpcReduction="10000"/>
          </a:bodyPr>
          <a:lstStyle/>
          <a:p>
            <a:pPr marL="514350" indent="-514350">
              <a:buAutoNum type="arabicPeriod"/>
            </a:pPr>
            <a:endParaRPr lang="de-AT" dirty="0"/>
          </a:p>
          <a:p>
            <a:pPr marL="0" indent="0">
              <a:buNone/>
            </a:pPr>
            <a:r>
              <a:rPr lang="de-AT" sz="3600" dirty="0"/>
              <a:t>Klassen führen und leiten durch  </a:t>
            </a:r>
          </a:p>
          <a:p>
            <a:r>
              <a:rPr lang="de-AT" sz="3600" dirty="0"/>
              <a:t>Unterrichtsgestaltung</a:t>
            </a:r>
          </a:p>
          <a:p>
            <a:pPr lvl="1"/>
            <a:r>
              <a:rPr lang="de-AT" dirty="0"/>
              <a:t>Aufbau, Methodik, Leistungsbeurteilung etc.</a:t>
            </a:r>
          </a:p>
          <a:p>
            <a:r>
              <a:rPr lang="de-AT" sz="3600" dirty="0"/>
              <a:t>Kontrolle des Unterrichtsverhaltens</a:t>
            </a:r>
          </a:p>
          <a:p>
            <a:pPr lvl="1"/>
            <a:r>
              <a:rPr lang="de-AT" dirty="0"/>
              <a:t>Autonome Kontrolle, Rahmen schaffen, Regeln</a:t>
            </a:r>
          </a:p>
          <a:p>
            <a:r>
              <a:rPr lang="de-AT" sz="3600" dirty="0"/>
              <a:t>Beziehungsförderung</a:t>
            </a:r>
          </a:p>
          <a:p>
            <a:pPr lvl="1"/>
            <a:r>
              <a:rPr lang="de-AT" dirty="0"/>
              <a:t>Klassenklima</a:t>
            </a:r>
          </a:p>
          <a:p>
            <a:pPr marL="457200" lvl="1" indent="0">
              <a:buNone/>
            </a:pPr>
            <a:endParaRPr lang="de-AT" dirty="0"/>
          </a:p>
          <a:p>
            <a:pPr marL="457200" lvl="1" indent="0" algn="ctr">
              <a:buNone/>
            </a:pPr>
            <a:r>
              <a:rPr lang="de-AT" sz="3200" b="1" dirty="0"/>
              <a:t>Klassenführung = Verbesserung von Unterrichtsqualität und Entlastung der LehrerInnen (Helmke, 2009)</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366058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000" dirty="0"/>
              <a:t>Wirkungsgeflecht der Klassenführung nach Helmke</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pic>
        <p:nvPicPr>
          <p:cNvPr id="1026" name="Picture 2" descr="Abbildung 3.5 Wirkungsgeflecht der Klassenführung (Helmke ...">
            <a:extLst>
              <a:ext uri="{FF2B5EF4-FFF2-40B4-BE49-F238E27FC236}">
                <a16:creationId xmlns:a16="http://schemas.microsoft.com/office/drawing/2014/main" id="{6909182D-ADE1-E5EC-7DE3-40BC06903B0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14735" y="818148"/>
            <a:ext cx="10105402" cy="55282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6098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000" dirty="0"/>
              <a:t>Die Lehrperson – Persönlichkeit </a:t>
            </a:r>
            <a:r>
              <a:rPr lang="de-AT" sz="4000" dirty="0" err="1"/>
              <a:t>vs</a:t>
            </a:r>
            <a:r>
              <a:rPr lang="de-AT" sz="4000" dirty="0"/>
              <a:t> Kompetenz</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fontScale="92500" lnSpcReduction="10000"/>
          </a:bodyPr>
          <a:lstStyle/>
          <a:p>
            <a:pPr marL="0" indent="0">
              <a:lnSpc>
                <a:spcPct val="100000"/>
              </a:lnSpc>
              <a:buNone/>
            </a:pPr>
            <a:r>
              <a:rPr lang="de-AT" b="1" u="sng" dirty="0">
                <a:sym typeface="Wingdings" panose="05000000000000000000" pitchFamily="2" charset="2"/>
              </a:rPr>
              <a:t>Persönlichkeit</a:t>
            </a:r>
          </a:p>
          <a:p>
            <a:pPr>
              <a:lnSpc>
                <a:spcPct val="100000"/>
              </a:lnSpc>
            </a:pPr>
            <a:r>
              <a:rPr lang="de-AT" u="sng" dirty="0">
                <a:sym typeface="Wingdings" panose="05000000000000000000" pitchFamily="2" charset="2"/>
              </a:rPr>
              <a:t>BIG FIVE Modell</a:t>
            </a:r>
          </a:p>
          <a:p>
            <a:pPr lvl="1">
              <a:lnSpc>
                <a:spcPct val="100000"/>
              </a:lnSpc>
            </a:pPr>
            <a:r>
              <a:rPr lang="de-AT" dirty="0">
                <a:sym typeface="Wingdings" panose="05000000000000000000" pitchFamily="2" charset="2"/>
              </a:rPr>
              <a:t>Neurotizismus</a:t>
            </a:r>
          </a:p>
          <a:p>
            <a:pPr lvl="1">
              <a:lnSpc>
                <a:spcPct val="100000"/>
              </a:lnSpc>
            </a:pPr>
            <a:r>
              <a:rPr lang="de-AT" dirty="0">
                <a:sym typeface="Wingdings" panose="05000000000000000000" pitchFamily="2" charset="2"/>
              </a:rPr>
              <a:t>Extraversion</a:t>
            </a:r>
          </a:p>
          <a:p>
            <a:pPr lvl="1">
              <a:lnSpc>
                <a:spcPct val="100000"/>
              </a:lnSpc>
            </a:pPr>
            <a:r>
              <a:rPr lang="de-AT" dirty="0">
                <a:sym typeface="Wingdings" panose="05000000000000000000" pitchFamily="2" charset="2"/>
              </a:rPr>
              <a:t>Offenheit für Erfahrungen	                 Umwelteinflüsse = </a:t>
            </a:r>
            <a:r>
              <a:rPr lang="de-AT" sz="3000" b="1" dirty="0">
                <a:sym typeface="Wingdings" panose="05000000000000000000" pitchFamily="2" charset="2"/>
              </a:rPr>
              <a:t>SELBSTBILD</a:t>
            </a:r>
          </a:p>
          <a:p>
            <a:pPr lvl="1">
              <a:lnSpc>
                <a:spcPct val="100000"/>
              </a:lnSpc>
            </a:pPr>
            <a:r>
              <a:rPr lang="de-AT" dirty="0">
                <a:sym typeface="Wingdings" panose="05000000000000000000" pitchFamily="2" charset="2"/>
              </a:rPr>
              <a:t>Verträglichkeit</a:t>
            </a:r>
          </a:p>
          <a:p>
            <a:pPr lvl="1">
              <a:lnSpc>
                <a:spcPct val="100000"/>
              </a:lnSpc>
            </a:pPr>
            <a:r>
              <a:rPr lang="de-AT" dirty="0">
                <a:sym typeface="Wingdings" panose="05000000000000000000" pitchFamily="2" charset="2"/>
              </a:rPr>
              <a:t>Gewissenhaftigkeit</a:t>
            </a:r>
          </a:p>
          <a:p>
            <a:pPr marL="0" indent="0">
              <a:lnSpc>
                <a:spcPct val="100000"/>
              </a:lnSpc>
              <a:buNone/>
            </a:pPr>
            <a:endParaRPr lang="de-AT" b="1" u="sng" dirty="0">
              <a:sym typeface="Wingdings" panose="05000000000000000000" pitchFamily="2" charset="2"/>
            </a:endParaRPr>
          </a:p>
          <a:p>
            <a:pPr marL="0" indent="0">
              <a:lnSpc>
                <a:spcPct val="100000"/>
              </a:lnSpc>
              <a:buNone/>
            </a:pPr>
            <a:r>
              <a:rPr lang="de-AT" b="1" u="sng" dirty="0">
                <a:sym typeface="Wingdings" panose="05000000000000000000" pitchFamily="2" charset="2"/>
              </a:rPr>
              <a:t>Kompetenz</a:t>
            </a:r>
          </a:p>
          <a:p>
            <a:pPr>
              <a:lnSpc>
                <a:spcPct val="100000"/>
              </a:lnSpc>
            </a:pPr>
            <a:r>
              <a:rPr lang="de-AT" dirty="0">
                <a:sym typeface="Wingdings" panose="05000000000000000000" pitchFamily="2" charset="2"/>
              </a:rPr>
              <a:t>Fachkompetenzen</a:t>
            </a:r>
          </a:p>
          <a:p>
            <a:pPr>
              <a:lnSpc>
                <a:spcPct val="100000"/>
              </a:lnSpc>
            </a:pPr>
            <a:r>
              <a:rPr lang="de-AT" dirty="0">
                <a:sym typeface="Wingdings" panose="05000000000000000000" pitchFamily="2" charset="2"/>
              </a:rPr>
              <a:t>Soziale und didaktische Kompetenzen</a:t>
            </a:r>
          </a:p>
          <a:p>
            <a:pPr>
              <a:lnSpc>
                <a:spcPct val="100000"/>
              </a:lnSpc>
            </a:pPr>
            <a:r>
              <a:rPr lang="de-AT" dirty="0">
                <a:sym typeface="Wingdings" panose="05000000000000000000" pitchFamily="2" charset="2"/>
              </a:rPr>
              <a:t>Reflexive Kompetenzen = reflektierende Didaktiker</a:t>
            </a:r>
          </a:p>
          <a:p>
            <a:pPr marL="0" indent="0">
              <a:lnSpc>
                <a:spcPct val="100000"/>
              </a:lnSpc>
              <a:buNone/>
            </a:pPr>
            <a:endParaRPr lang="de-AT" b="1" u="sng" dirty="0">
              <a:sym typeface="Wingdings" panose="05000000000000000000" pitchFamily="2" charset="2"/>
            </a:endParaRPr>
          </a:p>
          <a:p>
            <a:pPr marL="0" indent="0">
              <a:lnSpc>
                <a:spcPct val="100000"/>
              </a:lnSpc>
              <a:buNone/>
            </a:pPr>
            <a:endParaRPr lang="de-AT" b="1" u="sng" dirty="0">
              <a:sym typeface="Wingdings" panose="05000000000000000000" pitchFamily="2" charset="2"/>
            </a:endParaRPr>
          </a:p>
          <a:p>
            <a:pPr lvl="1">
              <a:lnSpc>
                <a:spcPct val="100000"/>
              </a:lnSpc>
            </a:pPr>
            <a:endParaRPr lang="de-AT" dirty="0">
              <a:sym typeface="Wingdings" panose="05000000000000000000" pitchFamily="2" charset="2"/>
            </a:endParaRPr>
          </a:p>
          <a:p>
            <a:pPr marL="457200" lvl="1" indent="0">
              <a:lnSpc>
                <a:spcPct val="100000"/>
              </a:lnSpc>
              <a:buNone/>
            </a:pPr>
            <a:endParaRPr lang="de-AT" dirty="0">
              <a:sym typeface="Wingdings" panose="05000000000000000000" pitchFamily="2" charset="2"/>
            </a:endParaRP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5" name="Geschweifte Klammer rechts 4">
            <a:extLst>
              <a:ext uri="{FF2B5EF4-FFF2-40B4-BE49-F238E27FC236}">
                <a16:creationId xmlns:a16="http://schemas.microsoft.com/office/drawing/2014/main" id="{3E546710-CC4A-1148-7518-BCD17EFBF073}"/>
              </a:ext>
            </a:extLst>
          </p:cNvPr>
          <p:cNvSpPr/>
          <p:nvPr/>
        </p:nvSpPr>
        <p:spPr>
          <a:xfrm>
            <a:off x="3753852" y="1756611"/>
            <a:ext cx="818148" cy="202130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a:p>
        </p:txBody>
      </p:sp>
    </p:spTree>
    <p:extLst>
      <p:ext uri="{BB962C8B-B14F-4D97-AF65-F5344CB8AC3E}">
        <p14:creationId xmlns:p14="http://schemas.microsoft.com/office/powerpoint/2010/main" val="3502974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pPr algn="ctr"/>
            <a:r>
              <a:rPr lang="de-AT" sz="4000" dirty="0"/>
              <a:t>Wege der Klassenführung</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8" name="Inhaltsplatzhalter 7">
            <a:extLst>
              <a:ext uri="{FF2B5EF4-FFF2-40B4-BE49-F238E27FC236}">
                <a16:creationId xmlns:a16="http://schemas.microsoft.com/office/drawing/2014/main" id="{6A98D94A-4415-1AF1-5C7C-84EED9DBCDFE}"/>
              </a:ext>
            </a:extLst>
          </p:cNvPr>
          <p:cNvSpPr>
            <a:spLocks noGrp="1"/>
          </p:cNvSpPr>
          <p:nvPr>
            <p:ph idx="1"/>
          </p:nvPr>
        </p:nvSpPr>
        <p:spPr/>
        <p:txBody>
          <a:bodyPr>
            <a:normAutofit/>
          </a:bodyPr>
          <a:lstStyle/>
          <a:p>
            <a:pPr marL="0" indent="0">
              <a:buNone/>
            </a:pPr>
            <a:r>
              <a:rPr lang="de-AT" b="1" u="sng" dirty="0"/>
              <a:t>4 </a:t>
            </a:r>
            <a:r>
              <a:rPr lang="de-AT" b="1" u="sng" dirty="0" err="1"/>
              <a:t>LehrerInnentypen</a:t>
            </a:r>
            <a:r>
              <a:rPr lang="de-AT" b="1" u="sng" dirty="0"/>
              <a:t> nach Mayr</a:t>
            </a:r>
          </a:p>
          <a:p>
            <a:r>
              <a:rPr lang="de-AT" dirty="0"/>
              <a:t>Kommunikativ-beziehungsorientierte Typ</a:t>
            </a:r>
          </a:p>
          <a:p>
            <a:r>
              <a:rPr lang="de-AT" dirty="0"/>
              <a:t>Fachorientierte Typ</a:t>
            </a:r>
          </a:p>
          <a:p>
            <a:r>
              <a:rPr lang="de-AT" dirty="0"/>
              <a:t>Disziplinierende Typ</a:t>
            </a:r>
          </a:p>
          <a:p>
            <a:r>
              <a:rPr lang="de-AT" dirty="0"/>
              <a:t>Arbeitsökonomische Typ</a:t>
            </a:r>
          </a:p>
          <a:p>
            <a:endParaRPr lang="de-AT" dirty="0"/>
          </a:p>
          <a:p>
            <a:pPr marL="0" indent="0">
              <a:buNone/>
            </a:pPr>
            <a:r>
              <a:rPr lang="de-AT" b="1" u="sng" dirty="0"/>
              <a:t>Führungsstile in Klassen</a:t>
            </a:r>
          </a:p>
          <a:p>
            <a:r>
              <a:rPr lang="de-AT" dirty="0"/>
              <a:t>Autoritäre Stil</a:t>
            </a:r>
          </a:p>
          <a:p>
            <a:r>
              <a:rPr lang="de-AT" dirty="0"/>
              <a:t>Demokratische Stil</a:t>
            </a:r>
          </a:p>
          <a:p>
            <a:r>
              <a:rPr lang="de-AT" dirty="0"/>
              <a:t>Laissez-Faire Stil</a:t>
            </a:r>
          </a:p>
        </p:txBody>
      </p:sp>
      <p:sp>
        <p:nvSpPr>
          <p:cNvPr id="3" name="Textfeld 2">
            <a:extLst>
              <a:ext uri="{FF2B5EF4-FFF2-40B4-BE49-F238E27FC236}">
                <a16:creationId xmlns:a16="http://schemas.microsoft.com/office/drawing/2014/main" id="{6FE3E402-CC2A-3AEF-6B02-7622948369A9}"/>
              </a:ext>
            </a:extLst>
          </p:cNvPr>
          <p:cNvSpPr txBox="1"/>
          <p:nvPr/>
        </p:nvSpPr>
        <p:spPr>
          <a:xfrm>
            <a:off x="7859859" y="865066"/>
            <a:ext cx="4559969" cy="5632311"/>
          </a:xfrm>
          <a:prstGeom prst="rect">
            <a:avLst/>
          </a:prstGeom>
          <a:noFill/>
        </p:spPr>
        <p:txBody>
          <a:bodyPr wrap="square" rtlCol="0">
            <a:spAutoFit/>
          </a:bodyPr>
          <a:lstStyle/>
          <a:p>
            <a:r>
              <a:rPr lang="de-AT" sz="2400" b="1" i="1" dirty="0"/>
              <a:t>„Erfolgreiche Lehrerpersonen generieren aus diesen Handlungsoptionen ein maßgeschneidertes Führungsverhalten, das ihren eigenen Kompetenzen und Handlungspräferenzen ebenso entspricht wie der Klassensituation in der sie zu agieren haben. Sie handeln kongruent mit sich selbst, mit ihren Kommunikationspartnern und mit dem Kontext. Ihr Führungsverhalten ist stimmig (Mayr, 2009)“</a:t>
            </a:r>
          </a:p>
        </p:txBody>
      </p:sp>
    </p:spTree>
    <p:extLst>
      <p:ext uri="{BB962C8B-B14F-4D97-AF65-F5344CB8AC3E}">
        <p14:creationId xmlns:p14="http://schemas.microsoft.com/office/powerpoint/2010/main" val="3868550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Strategien der Klassenführung</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514350" indent="-514350">
              <a:lnSpc>
                <a:spcPct val="150000"/>
              </a:lnSpc>
              <a:buFont typeface="+mj-lt"/>
              <a:buAutoNum type="arabicPeriod"/>
            </a:pPr>
            <a:r>
              <a:rPr lang="de-AT" b="1" dirty="0"/>
              <a:t>Kontrolle </a:t>
            </a:r>
            <a:r>
              <a:rPr lang="de-AT" b="1" dirty="0" err="1"/>
              <a:t>vs</a:t>
            </a:r>
            <a:r>
              <a:rPr lang="de-AT" b="1" dirty="0"/>
              <a:t> Autonomie</a:t>
            </a:r>
          </a:p>
          <a:p>
            <a:pPr marL="514350" indent="-514350">
              <a:lnSpc>
                <a:spcPct val="150000"/>
              </a:lnSpc>
              <a:buFont typeface="+mj-lt"/>
              <a:buAutoNum type="arabicPeriod"/>
            </a:pPr>
            <a:r>
              <a:rPr lang="de-AT" b="1" dirty="0"/>
              <a:t>Überlappung</a:t>
            </a:r>
          </a:p>
          <a:p>
            <a:pPr marL="514350" indent="-514350">
              <a:lnSpc>
                <a:spcPct val="150000"/>
              </a:lnSpc>
              <a:buFont typeface="+mj-lt"/>
              <a:buAutoNum type="arabicPeriod"/>
            </a:pPr>
            <a:r>
              <a:rPr lang="de-AT" b="1" dirty="0"/>
              <a:t>Zügigkeit, Reibungslosigkeit und Bewegung im Unterricht</a:t>
            </a:r>
          </a:p>
          <a:p>
            <a:pPr marL="514350" indent="-514350">
              <a:lnSpc>
                <a:spcPct val="150000"/>
              </a:lnSpc>
              <a:buFont typeface="+mj-lt"/>
              <a:buAutoNum type="arabicPeriod"/>
            </a:pPr>
            <a:r>
              <a:rPr lang="de-AT" b="1" dirty="0"/>
              <a:t>Geschmeidigkeit</a:t>
            </a:r>
          </a:p>
          <a:p>
            <a:pPr marL="514350" indent="-514350">
              <a:lnSpc>
                <a:spcPct val="150000"/>
              </a:lnSpc>
              <a:buFont typeface="+mj-lt"/>
              <a:buAutoNum type="arabicPeriod"/>
            </a:pPr>
            <a:r>
              <a:rPr lang="de-AT" b="1" dirty="0"/>
              <a:t>Gruppenaktivierung</a:t>
            </a:r>
          </a:p>
          <a:p>
            <a:pPr marL="514350" indent="-514350">
              <a:lnSpc>
                <a:spcPct val="150000"/>
              </a:lnSpc>
              <a:buFont typeface="+mj-lt"/>
              <a:buAutoNum type="arabicPeriod"/>
            </a:pPr>
            <a:r>
              <a:rPr lang="de-AT" b="1" dirty="0"/>
              <a:t>Übergangsmanagement</a:t>
            </a:r>
          </a:p>
          <a:p>
            <a:pPr marL="514350" indent="-514350">
              <a:lnSpc>
                <a:spcPct val="150000"/>
              </a:lnSpc>
              <a:buFont typeface="+mj-lt"/>
              <a:buAutoNum type="arabicPeriod"/>
            </a:pPr>
            <a:r>
              <a:rPr lang="de-AT" b="1" dirty="0"/>
              <a:t>Vermeidung vorgetäuschter Teilnahme</a:t>
            </a:r>
          </a:p>
          <a:p>
            <a:pPr marL="514350" indent="-514350">
              <a:buFont typeface="+mj-lt"/>
              <a:buAutoNum type="arabicPeriod"/>
            </a:pPr>
            <a:endParaRPr lang="de-AT" b="1"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3799918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000" dirty="0"/>
              <a:t> Unterrichtsstörungen und Konflikte im Klassenzimmer</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4" y="932500"/>
            <a:ext cx="11709709" cy="5448394"/>
          </a:xfrm>
        </p:spPr>
        <p:txBody>
          <a:bodyPr>
            <a:normAutofit lnSpcReduction="10000"/>
          </a:bodyPr>
          <a:lstStyle/>
          <a:p>
            <a:pPr marL="0" indent="0">
              <a:buNone/>
            </a:pPr>
            <a:r>
              <a:rPr lang="de-AT" b="1" u="sng" dirty="0"/>
              <a:t>4 Kategorien</a:t>
            </a:r>
          </a:p>
          <a:p>
            <a:r>
              <a:rPr lang="de-AT" dirty="0"/>
              <a:t>Verbales Stören</a:t>
            </a:r>
          </a:p>
          <a:p>
            <a:r>
              <a:rPr lang="de-AT" dirty="0"/>
              <a:t>Fehlender Lerneifer</a:t>
            </a:r>
          </a:p>
          <a:p>
            <a:r>
              <a:rPr lang="de-AT" dirty="0"/>
              <a:t>Motorische Unruhe</a:t>
            </a:r>
          </a:p>
          <a:p>
            <a:r>
              <a:rPr lang="de-AT" dirty="0"/>
              <a:t>Aggressionen</a:t>
            </a:r>
          </a:p>
          <a:p>
            <a:endParaRPr lang="de-AT" dirty="0"/>
          </a:p>
          <a:p>
            <a:pPr marL="0" indent="0" algn="ctr">
              <a:buNone/>
            </a:pPr>
            <a:r>
              <a:rPr lang="de-AT" b="1" dirty="0"/>
              <a:t>Warum verhalten sich SchülerInnen so?</a:t>
            </a:r>
          </a:p>
          <a:p>
            <a:pPr marL="0" indent="0" algn="ctr">
              <a:buNone/>
            </a:pPr>
            <a:endParaRPr lang="de-AT" b="1" dirty="0"/>
          </a:p>
          <a:p>
            <a:r>
              <a:rPr lang="de-AT" dirty="0" err="1"/>
              <a:t>Individuumsorientierte</a:t>
            </a:r>
            <a:r>
              <a:rPr lang="de-AT" dirty="0"/>
              <a:t> Betrachtungsweise (Familie, Psyche, schulische VG) </a:t>
            </a:r>
          </a:p>
          <a:p>
            <a:r>
              <a:rPr lang="de-AT" dirty="0"/>
              <a:t>Interpersonale Betrachtungsweise (Zusammenspiel </a:t>
            </a:r>
            <a:r>
              <a:rPr lang="de-AT" dirty="0" err="1"/>
              <a:t>LehrerIn</a:t>
            </a:r>
            <a:r>
              <a:rPr lang="de-AT" dirty="0"/>
              <a:t> und </a:t>
            </a:r>
            <a:r>
              <a:rPr lang="de-AT" dirty="0" err="1"/>
              <a:t>SchülerIn</a:t>
            </a:r>
            <a:r>
              <a:rPr lang="de-AT" dirty="0"/>
              <a:t>)</a:t>
            </a:r>
          </a:p>
          <a:p>
            <a:r>
              <a:rPr lang="de-AT" dirty="0"/>
              <a:t>Systematische Betrachtungsweise (System Schule und Umfeld)</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3223617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D6453E-6807-9079-FBFF-D41DC5759E6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BDBA64C-40F8-9104-F9D8-6D9AA9C21543}"/>
              </a:ext>
            </a:extLst>
          </p:cNvPr>
          <p:cNvSpPr>
            <a:spLocks noGrp="1"/>
          </p:cNvSpPr>
          <p:nvPr>
            <p:ph type="title"/>
          </p:nvPr>
        </p:nvSpPr>
        <p:spPr>
          <a:xfrm>
            <a:off x="22376" y="93785"/>
            <a:ext cx="12147248" cy="383321"/>
          </a:xfrm>
        </p:spPr>
        <p:txBody>
          <a:bodyPr>
            <a:noAutofit/>
          </a:bodyPr>
          <a:lstStyle/>
          <a:p>
            <a:r>
              <a:rPr lang="de-AT" sz="4000" dirty="0"/>
              <a:t>Präventive und reaktive Maßnahmen im Klassenzimmer</a:t>
            </a:r>
          </a:p>
        </p:txBody>
      </p:sp>
      <p:graphicFrame>
        <p:nvGraphicFramePr>
          <p:cNvPr id="5" name="Inhaltsplatzhalter 4">
            <a:extLst>
              <a:ext uri="{FF2B5EF4-FFF2-40B4-BE49-F238E27FC236}">
                <a16:creationId xmlns:a16="http://schemas.microsoft.com/office/drawing/2014/main" id="{E77D4F9A-E39C-4870-DB58-CE3204484AF4}"/>
              </a:ext>
            </a:extLst>
          </p:cNvPr>
          <p:cNvGraphicFramePr>
            <a:graphicFrameLocks noGrp="1"/>
          </p:cNvGraphicFramePr>
          <p:nvPr>
            <p:ph idx="1"/>
          </p:nvPr>
        </p:nvGraphicFramePr>
        <p:xfrm>
          <a:off x="838200" y="1330242"/>
          <a:ext cx="10515600" cy="47244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4276728991"/>
                    </a:ext>
                  </a:extLst>
                </a:gridCol>
                <a:gridCol w="5257800">
                  <a:extLst>
                    <a:ext uri="{9D8B030D-6E8A-4147-A177-3AD203B41FA5}">
                      <a16:colId xmlns:a16="http://schemas.microsoft.com/office/drawing/2014/main" val="1656509969"/>
                    </a:ext>
                  </a:extLst>
                </a:gridCol>
              </a:tblGrid>
              <a:tr h="370840">
                <a:tc>
                  <a:txBody>
                    <a:bodyPr/>
                    <a:lstStyle/>
                    <a:p>
                      <a:pPr algn="ctr"/>
                      <a:r>
                        <a:rPr lang="de-AT" sz="3200" dirty="0"/>
                        <a:t>Präventive Strategien</a:t>
                      </a:r>
                    </a:p>
                  </a:txBody>
                  <a:tcPr/>
                </a:tc>
                <a:tc>
                  <a:txBody>
                    <a:bodyPr/>
                    <a:lstStyle/>
                    <a:p>
                      <a:pPr algn="ctr"/>
                      <a:r>
                        <a:rPr lang="de-AT" sz="3200" dirty="0"/>
                        <a:t>Reaktive Strategien</a:t>
                      </a:r>
                    </a:p>
                  </a:txBody>
                  <a:tcPr/>
                </a:tc>
                <a:extLst>
                  <a:ext uri="{0D108BD9-81ED-4DB2-BD59-A6C34878D82A}">
                    <a16:rowId xmlns:a16="http://schemas.microsoft.com/office/drawing/2014/main" val="2888399164"/>
                  </a:ext>
                </a:extLst>
              </a:tr>
              <a:tr h="370840">
                <a:tc>
                  <a:txBody>
                    <a:bodyPr/>
                    <a:lstStyle/>
                    <a:p>
                      <a:r>
                        <a:rPr lang="de-AT" sz="2800" dirty="0"/>
                        <a:t>Auftreten</a:t>
                      </a:r>
                    </a:p>
                  </a:txBody>
                  <a:tcPr/>
                </a:tc>
                <a:tc>
                  <a:txBody>
                    <a:bodyPr/>
                    <a:lstStyle/>
                    <a:p>
                      <a:r>
                        <a:rPr lang="de-AT" sz="2800" dirty="0"/>
                        <a:t>Keine negativen Emotionen</a:t>
                      </a:r>
                    </a:p>
                  </a:txBody>
                  <a:tcPr/>
                </a:tc>
                <a:extLst>
                  <a:ext uri="{0D108BD9-81ED-4DB2-BD59-A6C34878D82A}">
                    <a16:rowId xmlns:a16="http://schemas.microsoft.com/office/drawing/2014/main" val="1428047673"/>
                  </a:ext>
                </a:extLst>
              </a:tr>
              <a:tr h="370840">
                <a:tc>
                  <a:txBody>
                    <a:bodyPr/>
                    <a:lstStyle/>
                    <a:p>
                      <a:r>
                        <a:rPr lang="de-AT" sz="2800" dirty="0"/>
                        <a:t>Beziehungsförderung</a:t>
                      </a:r>
                    </a:p>
                  </a:txBody>
                  <a:tcPr/>
                </a:tc>
                <a:tc>
                  <a:txBody>
                    <a:bodyPr/>
                    <a:lstStyle/>
                    <a:p>
                      <a:r>
                        <a:rPr lang="de-AT" sz="2800" dirty="0"/>
                        <a:t>Ich-Botschaften </a:t>
                      </a:r>
                      <a:r>
                        <a:rPr lang="de-AT" sz="2800" dirty="0" err="1"/>
                        <a:t>vs</a:t>
                      </a:r>
                      <a:r>
                        <a:rPr lang="de-AT" sz="2800" dirty="0"/>
                        <a:t> Du-Botschaften</a:t>
                      </a:r>
                    </a:p>
                  </a:txBody>
                  <a:tcPr/>
                </a:tc>
                <a:extLst>
                  <a:ext uri="{0D108BD9-81ED-4DB2-BD59-A6C34878D82A}">
                    <a16:rowId xmlns:a16="http://schemas.microsoft.com/office/drawing/2014/main" val="4131632263"/>
                  </a:ext>
                </a:extLst>
              </a:tr>
              <a:tr h="370840">
                <a:tc>
                  <a:txBody>
                    <a:bodyPr/>
                    <a:lstStyle/>
                    <a:p>
                      <a:r>
                        <a:rPr lang="de-AT" sz="2800" dirty="0"/>
                        <a:t>Positives Klassenklima schaffen</a:t>
                      </a:r>
                    </a:p>
                  </a:txBody>
                  <a:tcPr/>
                </a:tc>
                <a:tc>
                  <a:txBody>
                    <a:bodyPr/>
                    <a:lstStyle/>
                    <a:p>
                      <a:r>
                        <a:rPr lang="de-AT" sz="2800" dirty="0"/>
                        <a:t>Rasch auf Störungen reagieren</a:t>
                      </a:r>
                    </a:p>
                  </a:txBody>
                  <a:tcPr/>
                </a:tc>
                <a:extLst>
                  <a:ext uri="{0D108BD9-81ED-4DB2-BD59-A6C34878D82A}">
                    <a16:rowId xmlns:a16="http://schemas.microsoft.com/office/drawing/2014/main" val="4204263424"/>
                  </a:ext>
                </a:extLst>
              </a:tr>
              <a:tr h="370840">
                <a:tc>
                  <a:txBody>
                    <a:bodyPr/>
                    <a:lstStyle/>
                    <a:p>
                      <a:r>
                        <a:rPr lang="de-AT" sz="2800" dirty="0"/>
                        <a:t>Humor</a:t>
                      </a:r>
                    </a:p>
                  </a:txBody>
                  <a:tcPr/>
                </a:tc>
                <a:tc>
                  <a:txBody>
                    <a:bodyPr/>
                    <a:lstStyle/>
                    <a:p>
                      <a:r>
                        <a:rPr lang="de-AT" sz="2800" dirty="0"/>
                        <a:t>Rollenspiele</a:t>
                      </a:r>
                    </a:p>
                  </a:txBody>
                  <a:tcPr/>
                </a:tc>
                <a:extLst>
                  <a:ext uri="{0D108BD9-81ED-4DB2-BD59-A6C34878D82A}">
                    <a16:rowId xmlns:a16="http://schemas.microsoft.com/office/drawing/2014/main" val="2440420541"/>
                  </a:ext>
                </a:extLst>
              </a:tr>
              <a:tr h="370840">
                <a:tc>
                  <a:txBody>
                    <a:bodyPr/>
                    <a:lstStyle/>
                    <a:p>
                      <a:r>
                        <a:rPr lang="de-AT" sz="2800" dirty="0"/>
                        <a:t>Klassenregeln</a:t>
                      </a:r>
                    </a:p>
                  </a:txBody>
                  <a:tcPr/>
                </a:tc>
                <a:tc>
                  <a:txBody>
                    <a:bodyPr/>
                    <a:lstStyle/>
                    <a:p>
                      <a:r>
                        <a:rPr lang="de-AT" sz="2800" dirty="0"/>
                        <a:t>Hilfe zulassen und annehmen</a:t>
                      </a:r>
                    </a:p>
                  </a:txBody>
                  <a:tcPr/>
                </a:tc>
                <a:extLst>
                  <a:ext uri="{0D108BD9-81ED-4DB2-BD59-A6C34878D82A}">
                    <a16:rowId xmlns:a16="http://schemas.microsoft.com/office/drawing/2014/main" val="824285817"/>
                  </a:ext>
                </a:extLst>
              </a:tr>
              <a:tr h="370840">
                <a:tc>
                  <a:txBody>
                    <a:bodyPr/>
                    <a:lstStyle/>
                    <a:p>
                      <a:r>
                        <a:rPr lang="de-AT" sz="2800" dirty="0"/>
                        <a:t>Kooperationen schaffen</a:t>
                      </a:r>
                    </a:p>
                  </a:txBody>
                  <a:tcPr/>
                </a:tc>
                <a:tc>
                  <a:txBody>
                    <a:bodyPr/>
                    <a:lstStyle/>
                    <a:p>
                      <a:r>
                        <a:rPr lang="de-AT" sz="2800" dirty="0"/>
                        <a:t>Gespräche unter 4 Augen</a:t>
                      </a:r>
                    </a:p>
                  </a:txBody>
                  <a:tcPr/>
                </a:tc>
                <a:extLst>
                  <a:ext uri="{0D108BD9-81ED-4DB2-BD59-A6C34878D82A}">
                    <a16:rowId xmlns:a16="http://schemas.microsoft.com/office/drawing/2014/main" val="3886700799"/>
                  </a:ext>
                </a:extLst>
              </a:tr>
              <a:tr h="370840">
                <a:tc>
                  <a:txBody>
                    <a:bodyPr/>
                    <a:lstStyle/>
                    <a:p>
                      <a:r>
                        <a:rPr lang="de-AT" sz="2800" dirty="0"/>
                        <a:t>Hilfe zulassen</a:t>
                      </a:r>
                    </a:p>
                  </a:txBody>
                  <a:tcPr/>
                </a:tc>
                <a:tc>
                  <a:txBody>
                    <a:bodyPr/>
                    <a:lstStyle/>
                    <a:p>
                      <a:endParaRPr lang="de-AT" sz="2800" dirty="0"/>
                    </a:p>
                  </a:txBody>
                  <a:tcPr/>
                </a:tc>
                <a:extLst>
                  <a:ext uri="{0D108BD9-81ED-4DB2-BD59-A6C34878D82A}">
                    <a16:rowId xmlns:a16="http://schemas.microsoft.com/office/drawing/2014/main" val="1042544280"/>
                  </a:ext>
                </a:extLst>
              </a:tr>
              <a:tr h="370840">
                <a:tc>
                  <a:txBody>
                    <a:bodyPr/>
                    <a:lstStyle/>
                    <a:p>
                      <a:r>
                        <a:rPr lang="de-AT" sz="2800" dirty="0"/>
                        <a:t>Gespräch unter 4 Augen</a:t>
                      </a:r>
                    </a:p>
                  </a:txBody>
                  <a:tcPr/>
                </a:tc>
                <a:tc>
                  <a:txBody>
                    <a:bodyPr/>
                    <a:lstStyle/>
                    <a:p>
                      <a:endParaRPr lang="de-AT" sz="2800" dirty="0"/>
                    </a:p>
                  </a:txBody>
                  <a:tcPr/>
                </a:tc>
                <a:extLst>
                  <a:ext uri="{0D108BD9-81ED-4DB2-BD59-A6C34878D82A}">
                    <a16:rowId xmlns:a16="http://schemas.microsoft.com/office/drawing/2014/main" val="2164385283"/>
                  </a:ext>
                </a:extLst>
              </a:tr>
            </a:tbl>
          </a:graphicData>
        </a:graphic>
      </p:graphicFrame>
      <p:sp>
        <p:nvSpPr>
          <p:cNvPr id="4" name="Rechteck 3">
            <a:extLst>
              <a:ext uri="{FF2B5EF4-FFF2-40B4-BE49-F238E27FC236}">
                <a16:creationId xmlns:a16="http://schemas.microsoft.com/office/drawing/2014/main" id="{6E88FA77-E9B4-A0C2-A523-B1BABE1256D1}"/>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330805009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39D5ED9AE87EA48AC308F539CFE0A0D" ma:contentTypeVersion="24" ma:contentTypeDescription="Create a new document." ma:contentTypeScope="" ma:versionID="0267e7ae354a279ecd457d932e60dcee">
  <xsd:schema xmlns:xsd="http://www.w3.org/2001/XMLSchema" xmlns:xs="http://www.w3.org/2001/XMLSchema" xmlns:p="http://schemas.microsoft.com/office/2006/metadata/properties" xmlns:ns3="95e379ea-90a4-4709-aecd-2921ddefb30c" xmlns:ns4="1bbf7f26-0336-4e03-ab49-35e20371ca5d" targetNamespace="http://schemas.microsoft.com/office/2006/metadata/properties" ma:root="true" ma:fieldsID="719ec991c6ecc91c540bfe8ca5e96602" ns3:_="" ns4:_="">
    <xsd:import namespace="95e379ea-90a4-4709-aecd-2921ddefb30c"/>
    <xsd:import namespace="1bbf7f26-0336-4e03-ab49-35e20371ca5d"/>
    <xsd:element name="properties">
      <xsd:complexType>
        <xsd:sequence>
          <xsd:element name="documentManagement">
            <xsd:complexType>
              <xsd:all>
                <xsd:element ref="ns3:SharedWithUsers" minOccurs="0"/>
                <xsd:element ref="ns3:SharingHintHash" minOccurs="0"/>
                <xsd:element ref="ns3:SharedWithDetails" minOccurs="0"/>
                <xsd:element ref="ns4:NotebookType" minOccurs="0"/>
                <xsd:element ref="ns4:FolderType" minOccurs="0"/>
                <xsd:element ref="ns4:Owner" minOccurs="0"/>
                <xsd:element ref="ns4:DefaultSectionNames" minOccurs="0"/>
                <xsd:element ref="ns4:AppVersion" minOccurs="0"/>
                <xsd:element ref="ns4:Leaders" minOccurs="0"/>
                <xsd:element ref="ns4:Members" minOccurs="0"/>
                <xsd:element ref="ns4:Member_Groups" minOccurs="0"/>
                <xsd:element ref="ns4:Invited_Leaders" minOccurs="0"/>
                <xsd:element ref="ns4:Invited_Members" minOccurs="0"/>
                <xsd:element ref="ns4:Self_Registration_Enabled" minOccurs="0"/>
                <xsd:element ref="ns4:Has_Leaders_Only_SectionGroup"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e379ea-90a4-4709-aecd-2921ddefb30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23" nillable="true" ma:displayName="Last Shared By User" ma:description="" ma:internalName="LastSharedByUser" ma:readOnly="true">
      <xsd:simpleType>
        <xsd:restriction base="dms:Note">
          <xsd:maxLength value="255"/>
        </xsd:restriction>
      </xsd:simpleType>
    </xsd:element>
    <xsd:element name="LastSharedByTime" ma:index="24"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bbf7f26-0336-4e03-ab49-35e20371ca5d"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AppVersion" ma:index="15" nillable="true" ma:displayName="App Version" ma:internalName="AppVersion">
      <xsd:simpleType>
        <xsd:restriction base="dms:Text"/>
      </xsd:simpleType>
    </xsd:element>
    <xsd:element name="Leaders" ma:index="16"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7"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8"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19" nillable="true" ma:displayName="Invited Leaders" ma:internalName="Invited_Leaders">
      <xsd:simpleType>
        <xsd:restriction base="dms:Note">
          <xsd:maxLength value="255"/>
        </xsd:restriction>
      </xsd:simpleType>
    </xsd:element>
    <xsd:element name="Invited_Members" ma:index="20" nillable="true" ma:displayName="Invited Members" ma:internalName="Invited_Members">
      <xsd:simpleType>
        <xsd:restriction base="dms:Note">
          <xsd:maxLength value="255"/>
        </xsd:restriction>
      </xsd:simpleType>
    </xsd:element>
    <xsd:element name="Self_Registration_Enabled" ma:index="21" nillable="true" ma:displayName="Self_Registration_Enabled" ma:internalName="Self_Registration_Enabled">
      <xsd:simpleType>
        <xsd:restriction base="dms:Boolean"/>
      </xsd:simpleType>
    </xsd:element>
    <xsd:element name="Has_Leaders_Only_SectionGroup" ma:index="22" nillable="true" ma:displayName="Has Leaders Only SectionGroup" ma:internalName="Has_Leaders_Only_SectionGroup">
      <xsd:simpleType>
        <xsd:restriction base="dms:Boolean"/>
      </xsd:simpleType>
    </xsd:element>
    <xsd:element name="MediaServiceMetadata" ma:index="25" nillable="true" ma:displayName="MediaServiceMetadata" ma:description="" ma:hidden="true" ma:internalName="MediaServiceMetadata" ma:readOnly="true">
      <xsd:simpleType>
        <xsd:restriction base="dms:Note"/>
      </xsd:simpleType>
    </xsd:element>
    <xsd:element name="MediaServiceFastMetadata" ma:index="26" nillable="true" ma:displayName="MediaServiceFastMetadata" ma:description="" ma:hidden="true" ma:internalName="MediaServiceFastMetadata" ma:readOnly="true">
      <xsd:simpleType>
        <xsd:restriction base="dms:Note"/>
      </xsd:simpleType>
    </xsd:element>
    <xsd:element name="MediaServiceDateTaken" ma:index="27" nillable="true" ma:displayName="MediaServiceDateTaken" ma:description="" ma:hidden="true" ma:internalName="MediaServiceDateTaken" ma:readOnly="true">
      <xsd:simpleType>
        <xsd:restriction base="dms:Text"/>
      </xsd:simpleType>
    </xsd:element>
    <xsd:element name="MediaServiceAutoTags" ma:index="28" nillable="true" ma:displayName="MediaServiceAutoTags" ma:internalName="MediaServiceAutoTags" ma:readOnly="true">
      <xsd:simpleType>
        <xsd:restriction base="dms:Text"/>
      </xsd:simpleType>
    </xsd:element>
    <xsd:element name="MediaServiceOCR" ma:index="29" nillable="true" ma:displayName="MediaServiceOCR" ma:internalName="MediaServiceOCR"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efaultSectionNames xmlns="1bbf7f26-0336-4e03-ab49-35e20371ca5d" xsi:nil="true"/>
    <Members xmlns="1bbf7f26-0336-4e03-ab49-35e20371ca5d">
      <UserInfo>
        <DisplayName/>
        <AccountId xsi:nil="true"/>
        <AccountType/>
      </UserInfo>
    </Members>
    <Member_Groups xmlns="1bbf7f26-0336-4e03-ab49-35e20371ca5d">
      <UserInfo>
        <DisplayName/>
        <AccountId xsi:nil="true"/>
        <AccountType/>
      </UserInfo>
    </Member_Groups>
    <FolderType xmlns="1bbf7f26-0336-4e03-ab49-35e20371ca5d" xsi:nil="true"/>
    <Owner xmlns="1bbf7f26-0336-4e03-ab49-35e20371ca5d">
      <UserInfo>
        <DisplayName/>
        <AccountId xsi:nil="true"/>
        <AccountType/>
      </UserInfo>
    </Owner>
    <Leaders xmlns="1bbf7f26-0336-4e03-ab49-35e20371ca5d">
      <UserInfo>
        <DisplayName/>
        <AccountId xsi:nil="true"/>
        <AccountType/>
      </UserInfo>
    </Leaders>
    <NotebookType xmlns="1bbf7f26-0336-4e03-ab49-35e20371ca5d" xsi:nil="true"/>
    <Invited_Members xmlns="1bbf7f26-0336-4e03-ab49-35e20371ca5d" xsi:nil="true"/>
    <Self_Registration_Enabled xmlns="1bbf7f26-0336-4e03-ab49-35e20371ca5d" xsi:nil="true"/>
    <AppVersion xmlns="1bbf7f26-0336-4e03-ab49-35e20371ca5d" xsi:nil="true"/>
    <Invited_Leaders xmlns="1bbf7f26-0336-4e03-ab49-35e20371ca5d" xsi:nil="true"/>
    <Has_Leaders_Only_SectionGroup xmlns="1bbf7f26-0336-4e03-ab49-35e20371ca5d" xsi:nil="true"/>
  </documentManagement>
</p:properties>
</file>

<file path=customXml/itemProps1.xml><?xml version="1.0" encoding="utf-8"?>
<ds:datastoreItem xmlns:ds="http://schemas.openxmlformats.org/officeDocument/2006/customXml" ds:itemID="{E2BC711F-6B50-4986-80E0-72EDE70254E4}">
  <ds:schemaRefs>
    <ds:schemaRef ds:uri="http://schemas.microsoft.com/sharepoint/v3/contenttype/forms"/>
  </ds:schemaRefs>
</ds:datastoreItem>
</file>

<file path=customXml/itemProps2.xml><?xml version="1.0" encoding="utf-8"?>
<ds:datastoreItem xmlns:ds="http://schemas.openxmlformats.org/officeDocument/2006/customXml" ds:itemID="{BA848B55-A635-4577-817F-196D5E6CA2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e379ea-90a4-4709-aecd-2921ddefb30c"/>
    <ds:schemaRef ds:uri="1bbf7f26-0336-4e03-ab49-35e20371ca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3FFFD69-556A-4B94-B00D-671AB95E0E45}">
  <ds:schemaRefs>
    <ds:schemaRef ds:uri="1bbf7f26-0336-4e03-ab49-35e20371ca5d"/>
    <ds:schemaRef ds:uri="95e379ea-90a4-4709-aecd-2921ddefb30c"/>
    <ds:schemaRef ds:uri="http://purl.org/dc/terms/"/>
    <ds:schemaRef ds:uri="http://purl.org/dc/elements/1.1/"/>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363</Words>
  <Application>Microsoft Office PowerPoint</Application>
  <PresentationFormat>Breitbild</PresentationFormat>
  <Paragraphs>108</Paragraphs>
  <Slides>10</Slides>
  <Notes>10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Calibri Light</vt:lpstr>
      <vt:lpstr>Wingdings</vt:lpstr>
      <vt:lpstr>Office</vt:lpstr>
      <vt:lpstr>PowerPoint-Präsentation</vt:lpstr>
      <vt:lpstr>Klassenführung</vt:lpstr>
      <vt:lpstr>3 Ansätze der Klassenführung nach Mayr</vt:lpstr>
      <vt:lpstr>Wirkungsgeflecht der Klassenführung nach Helmke</vt:lpstr>
      <vt:lpstr>Die Lehrperson – Persönlichkeit vs Kompetenz</vt:lpstr>
      <vt:lpstr>Wege der Klassenführung</vt:lpstr>
      <vt:lpstr>Strategien der Klassenführung</vt:lpstr>
      <vt:lpstr> Unterrichtsstörungen und Konflikte im Klassenzimmer</vt:lpstr>
      <vt:lpstr>Präventive und reaktive Maßnahmen im Klassenzimmer</vt:lpstr>
      <vt:lpstr>Linzer Diagnosebogen der Klassenführung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Peter Harrich</dc:creator>
  <cp:lastModifiedBy>Haberl Gerd</cp:lastModifiedBy>
  <cp:revision>68</cp:revision>
  <cp:lastPrinted>2023-02-02T16:50:32Z</cp:lastPrinted>
  <dcterms:created xsi:type="dcterms:W3CDTF">2019-12-03T12:47:57Z</dcterms:created>
  <dcterms:modified xsi:type="dcterms:W3CDTF">2025-05-08T06:17:59Z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0x010100339D5ED9AE87EA48AC308F539CFE0A0D</vt:lpwstr>
  </property>
</Properties>
</file>